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tags/tag8.xml" ContentType="application/vnd.openxmlformats-officedocument.presentationml.tags+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tags/tag4.xml" ContentType="application/vnd.openxmlformats-officedocument.presentationml.tags+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tags/tag16.xml" ContentType="application/vnd.openxmlformats-officedocument.presentationml.tags+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tags/tag27.xml" ContentType="application/vnd.openxmlformats-officedocument.presentationml.tags+xml"/>
  <Override PartName="/docProps/custom.xml" ContentType="application/vnd.openxmlformats-officedocument.custom-properties+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tags/tag12.xml" ContentType="application/vnd.openxmlformats-officedocument.presentationml.tags+xml"/>
  <Override PartName="/ppt/tags/tag23.xml" ContentType="application/vnd.openxmlformats-officedocument.presentationml.tags+xml"/>
  <Override PartName="/ppt/slides/slide9.xml" ContentType="application/vnd.openxmlformats-officedocument.presentationml.slide+xml"/>
  <Override PartName="/ppt/viewProps.xml" ContentType="application/vnd.openxmlformats-officedocument.presentationml.viewProps+xml"/>
  <Override PartName="/ppt/tags/tag9.xml" ContentType="application/vnd.openxmlformats-officedocument.presentationml.tags+xml"/>
  <Override PartName="/ppt/tags/tag30.xml" ContentType="application/vnd.openxmlformats-officedocument.presentationml.tag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tags/tag5.xml" ContentType="application/vnd.openxmlformats-officedocument.presentationml.tags+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tags/tag1.xml" ContentType="application/vnd.openxmlformats-officedocument.presentationml.tags+xml"/>
  <Override PartName="/ppt/slideLayouts/slideLayout14.xml" ContentType="application/vnd.openxmlformats-officedocument.presentationml.slideLayout+xml"/>
  <Override PartName="/ppt/notesSlides/notesSlide24.xml" ContentType="application/vnd.openxmlformats-officedocument.presentationml.notesSlide+xml"/>
  <Override PartName="/ppt/notesSlides/notesSlide35.xml" ContentType="application/vnd.openxmlformats-officedocument.presentationml.notesSlide+xml"/>
  <Override PartName="/ppt/tags/tag28.xml" ContentType="application/vnd.openxmlformats-officedocument.presentationml.tags+xml"/>
  <Override PartName="/ppt/notesSlides/notesSlide53.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tags/tag17.xml" ContentType="application/vnd.openxmlformats-officedocument.presentationml.tags+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tags/tag15.xml" ContentType="application/vnd.openxmlformats-officedocument.presentationml.tags+xml"/>
  <Override PartName="/ppt/notesSlides/notesSlide40.xml" ContentType="application/vnd.openxmlformats-officedocument.presentationml.notesSlide+xml"/>
  <Override PartName="/ppt/tags/tag24.xml" ContentType="application/vnd.openxmlformats-officedocument.presentationml.tags+xml"/>
  <Override PartName="/ppt/notesSlides/notesSlide6.xml" ContentType="application/vnd.openxmlformats-officedocument.presentationml.notesSlide+xml"/>
  <Override PartName="/ppt/tags/tag13.xml" ContentType="application/vnd.openxmlformats-officedocument.presentationml.tags+xml"/>
  <Override PartName="/ppt/tags/tag22.xml" ContentType="application/vnd.openxmlformats-officedocument.presentationml.tags+xml"/>
  <Override PartName="/ppt/tags/tag31.xml" ContentType="application/vnd.openxmlformats-officedocument.presentationml.tags+xml"/>
  <Override PartName="/ppt/slides/slide8.xml" ContentType="application/vnd.openxmlformats-officedocument.presentationml.slide+xml"/>
  <Override PartName="/ppt/slides/slide49.xml" ContentType="application/vnd.openxmlformats-officedocument.presentationml.slide+xml"/>
  <Override PartName="/ppt/notesSlides/notesSlide4.xml" ContentType="application/vnd.openxmlformats-officedocument.presentationml.notesSlide+xml"/>
  <Override PartName="/ppt/tags/tag11.xml" ContentType="application/vnd.openxmlformats-officedocument.presentationml.tags+xml"/>
  <Override PartName="/ppt/tags/tag20.xml" ContentType="application/vnd.openxmlformats-officedocument.presentationml.tags+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Layouts/slideLayout15.xml" ContentType="application/vnd.openxmlformats-officedocument.presentationml.slideLayout+xml"/>
  <Override PartName="/ppt/tags/tag2.xml" ContentType="application/vnd.openxmlformats-officedocument.presentationml.tags+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tags/tag29.xml" ContentType="application/vnd.openxmlformats-officedocument.presentationml.tags+xml"/>
  <Override PartName="/ppt/notesSlides/notesSlide54.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tags/tag18.xml" ContentType="application/vnd.openxmlformats-officedocument.presentationml.tags+xml"/>
  <Override PartName="/ppt/notesSlides/notesSlide9.xml" ContentType="application/vnd.openxmlformats-officedocument.presentationml.notesSlide+xml"/>
  <Override PartName="/ppt/notesSlides/notesSlide21.xml" ContentType="application/vnd.openxmlformats-officedocument.presentationml.notesSlide+xml"/>
  <Override PartName="/ppt/tags/tag14.xml" ContentType="application/vnd.openxmlformats-officedocument.presentationml.tags+xml"/>
  <Override PartName="/ppt/notesSlides/notesSlide50.xml" ContentType="application/vnd.openxmlformats-officedocument.presentationml.notesSlide+xml"/>
  <Override PartName="/ppt/tags/tag25.xml" ContentType="application/vnd.openxmlformats-officedocument.presentationml.tags+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tags/tag10.xml" ContentType="application/vnd.openxmlformats-officedocument.presentationml.tags+xml"/>
  <Override PartName="/ppt/tags/tag21.xml" ContentType="application/vnd.openxmlformats-officedocument.presentationml.tags+xml"/>
  <Override PartName="/ppt/slides/slide28.xml" ContentType="application/vnd.openxmlformats-officedocument.presentationml.slide+xml"/>
  <Override PartName="/ppt/slides/slide39.xml" ContentType="application/vnd.openxmlformats-officedocument.presentationml.slide+xml"/>
  <Override PartName="/ppt/notesSlides/notesSlide1.xml" ContentType="application/vnd.openxmlformats-officedocument.presentationml.notesSlide+xml"/>
  <Override PartName="/ppt/tags/tag7.xml" ContentType="application/vnd.openxmlformats-officedocument.presentationml.tags+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Layouts/slideLayout16.xml" ContentType="application/vnd.openxmlformats-officedocument.presentationml.slideLayout+xml"/>
  <Default Extension="jpeg" ContentType="image/jpeg"/>
  <Override PartName="/ppt/tags/tag3.xml" ContentType="application/vnd.openxmlformats-officedocument.presentationml.tags+xml"/>
  <Override PartName="/ppt/notesSlides/notesSlide37.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tags/tag19.xml" ContentType="application/vnd.openxmlformats-officedocument.presentationml.tags+xml"/>
  <Override PartName="/ppt/notesSlides/notesSlide44.xml" ContentType="application/vnd.openxmlformats-officedocument.presentationml.notes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51.xml" ContentType="application/vnd.openxmlformats-officedocument.presentationml.notesSlide+xml"/>
  <Override PartName="/ppt/tags/tag26.xml" ContentType="application/vnd.openxmlformats-officedocument.presentationml.tag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6"/>
  </p:notesMasterIdLst>
  <p:sldIdLst>
    <p:sldId id="280" r:id="rId2"/>
    <p:sldId id="297" r:id="rId3"/>
    <p:sldId id="340" r:id="rId4"/>
    <p:sldId id="341" r:id="rId5"/>
    <p:sldId id="282" r:id="rId6"/>
    <p:sldId id="343" r:id="rId7"/>
    <p:sldId id="344" r:id="rId8"/>
    <p:sldId id="273" r:id="rId9"/>
    <p:sldId id="346" r:id="rId10"/>
    <p:sldId id="347" r:id="rId11"/>
    <p:sldId id="348" r:id="rId12"/>
    <p:sldId id="372" r:id="rId13"/>
    <p:sldId id="373" r:id="rId14"/>
    <p:sldId id="374" r:id="rId15"/>
    <p:sldId id="375" r:id="rId16"/>
    <p:sldId id="377" r:id="rId17"/>
    <p:sldId id="379" r:id="rId18"/>
    <p:sldId id="376" r:id="rId19"/>
    <p:sldId id="380" r:id="rId20"/>
    <p:sldId id="381" r:id="rId21"/>
    <p:sldId id="382" r:id="rId22"/>
    <p:sldId id="383" r:id="rId23"/>
    <p:sldId id="384" r:id="rId24"/>
    <p:sldId id="385" r:id="rId25"/>
    <p:sldId id="387" r:id="rId26"/>
    <p:sldId id="388" r:id="rId27"/>
    <p:sldId id="386" r:id="rId28"/>
    <p:sldId id="412" r:id="rId29"/>
    <p:sldId id="413" r:id="rId30"/>
    <p:sldId id="414" r:id="rId31"/>
    <p:sldId id="416" r:id="rId32"/>
    <p:sldId id="419" r:id="rId33"/>
    <p:sldId id="415" r:id="rId34"/>
    <p:sldId id="420" r:id="rId35"/>
    <p:sldId id="421" r:id="rId36"/>
    <p:sldId id="422" r:id="rId37"/>
    <p:sldId id="423" r:id="rId38"/>
    <p:sldId id="426" r:id="rId39"/>
    <p:sldId id="428" r:id="rId40"/>
    <p:sldId id="430" r:id="rId41"/>
    <p:sldId id="427" r:id="rId42"/>
    <p:sldId id="431" r:id="rId43"/>
    <p:sldId id="432" r:id="rId44"/>
    <p:sldId id="433" r:id="rId45"/>
    <p:sldId id="434" r:id="rId46"/>
    <p:sldId id="459" r:id="rId47"/>
    <p:sldId id="435" r:id="rId48"/>
    <p:sldId id="460" r:id="rId49"/>
    <p:sldId id="461" r:id="rId50"/>
    <p:sldId id="462" r:id="rId51"/>
    <p:sldId id="464" r:id="rId52"/>
    <p:sldId id="465" r:id="rId53"/>
    <p:sldId id="466" r:id="rId54"/>
    <p:sldId id="319" r:id="rId55"/>
  </p:sldIdLst>
  <p:sldSz cx="12192000" cy="6858000"/>
  <p:notesSz cx="6858000" cy="9144000"/>
  <p:custDataLst>
    <p:tags r:id="rId5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4B4B4B"/>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85" d="100"/>
          <a:sy n="85" d="100"/>
        </p:scale>
        <p:origin x="-564" y="-3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gs" Target="tags/tag1.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media/image1.jpeg>
</file>

<file path=ppt/media/image2.png>
</file>

<file path=ppt/media/image3.jpeg>
</file>

<file path=ppt/media/image4.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BCCDB5-37BA-45D0-9B1E-5DCAEB2B0454}" type="datetimeFigureOut">
              <a:rPr lang="zh-CN" altLang="en-US" smtClean="0"/>
              <a:pPr/>
              <a:t>2019/5/20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E7DCE5-A330-41CE-9D0F-C6C474659113}"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8DA9C252-B8D0-45BC-8B32-1871FD7C7829}" type="slidenum">
              <a:rPr lang="zh-CN" altLang="en-US" smtClean="0"/>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F49EF1-9E98-4D4A-8797-E5E7F1484517}" type="slidenum">
              <a:rPr lang="zh-CN" altLang="en-US" smtClean="0"/>
              <a:pPr/>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88B8D9E-F7F4-48B8-904A-2DAC6D211620}" type="slidenum">
              <a:rPr lang="zh-CN" altLang="en-US" smtClean="0"/>
              <a:pPr/>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pPr/>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pPr/>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IN" dirty="0"/>
          </a:p>
        </p:txBody>
      </p:sp>
      <p:sp>
        <p:nvSpPr>
          <p:cNvPr id="4" name="Slide Number Placeholder 3"/>
          <p:cNvSpPr>
            <a:spLocks noGrp="1"/>
          </p:cNvSpPr>
          <p:nvPr>
            <p:ph type="sldNum" sz="quarter" idx="10"/>
          </p:nvPr>
        </p:nvSpPr>
        <p:spPr/>
        <p:txBody>
          <a:bodyPr/>
          <a:lstStyle/>
          <a:p>
            <a:fld id="{26AC16BF-CAEE-4604-890E-226F01BB8BA8}" type="slidenum">
              <a:rPr lang="en-IN" smtClean="0"/>
              <a:pPr/>
              <a:t>19</a:t>
            </a:fld>
            <a:endParaRPr lang="en-I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F49EF1-9E98-4D4A-8797-E5E7F1484517}" type="slidenum">
              <a:rPr lang="zh-CN" altLang="en-US" smtClean="0"/>
              <a:pPr/>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pPr/>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F49EF1-9E98-4D4A-8797-E5E7F1484517}" type="slidenum">
              <a:rPr lang="zh-CN" altLang="en-US" smtClean="0"/>
              <a:pPr/>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pPr/>
              <a:t>25</a:t>
            </a:fld>
            <a:endParaRPr lang="en-GB"/>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IN" dirty="0"/>
          </a:p>
        </p:txBody>
      </p:sp>
      <p:sp>
        <p:nvSpPr>
          <p:cNvPr id="4" name="Slide Number Placeholder 3"/>
          <p:cNvSpPr>
            <a:spLocks noGrp="1"/>
          </p:cNvSpPr>
          <p:nvPr>
            <p:ph type="sldNum" sz="quarter" idx="10"/>
          </p:nvPr>
        </p:nvSpPr>
        <p:spPr/>
        <p:txBody>
          <a:bodyPr/>
          <a:lstStyle/>
          <a:p>
            <a:fld id="{26AC16BF-CAEE-4604-890E-226F01BB8BA8}" type="slidenum">
              <a:rPr lang="en-IN" smtClean="0"/>
              <a:pPr/>
              <a:t>26</a:t>
            </a:fld>
            <a:endParaRPr lang="en-IN"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pPr/>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pPr/>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pPr/>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F49EF1-9E98-4D4A-8797-E5E7F1484517}" type="slidenum">
              <a:rPr lang="zh-CN" altLang="en-US" smtClean="0"/>
              <a:pPr/>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F49EF1-9E98-4D4A-8797-E5E7F1484517}" type="slidenum">
              <a:rPr lang="zh-CN" altLang="en-US" smtClean="0"/>
              <a:pPr/>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F49EF1-9E98-4D4A-8797-E5E7F1484517}" type="slidenum">
              <a:rPr lang="zh-CN" altLang="en-US" smtClean="0"/>
              <a:pPr/>
              <a:t>38</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DDBA84C-A7A7-44C9-965A-F652DB122E6E}" type="slidenum">
              <a:rPr lang="zh-CN" altLang="en-US" smtClean="0"/>
              <a:pPr/>
              <a:t>40</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41</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F49EF1-9E98-4D4A-8797-E5E7F1484517}" type="slidenum">
              <a:rPr lang="zh-CN" altLang="en-US" smtClean="0"/>
              <a:pPr/>
              <a:t>42</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43</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pPr/>
              <a:t>44</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45</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pPr/>
              <a:t>46</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47</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pPr/>
              <a:t>48</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F49EF1-9E98-4D4A-8797-E5E7F1484517}" type="slidenum">
              <a:rPr lang="zh-CN" altLang="en-US" smtClean="0"/>
              <a:pPr/>
              <a:t>49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5</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50</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CDB860D-56C1-4361-9B5F-A1AE2BF324F2}" type="slidenum">
              <a:rPr lang="zh-CN" altLang="en-US" smtClean="0"/>
              <a:pPr/>
              <a:t>51</a:t>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52</a:t>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F49EF1-9E98-4D4A-8797-E5E7F1484517}" type="slidenum">
              <a:rPr lang="zh-CN" altLang="en-US" smtClean="0"/>
              <a:pPr/>
              <a:t>53</a:t>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8DA9C252-B8D0-45BC-8B32-1871FD7C7829}" type="slidenum">
              <a:rPr lang="zh-CN" altLang="en-US" smtClean="0"/>
              <a:pPr/>
              <a:t>54</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pPr/>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pPr/>
              <a:t>8</a:t>
            </a:fld>
            <a:endParaRPr lang="en-GB"/>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Main Slide">
    <p:bg>
      <p:bgPr>
        <a:solidFill>
          <a:srgbClr val="FBFBFB"/>
        </a:solidFill>
        <a:effectLst/>
      </p:bgPr>
    </p:bg>
    <p:spTree>
      <p:nvGrpSpPr>
        <p:cNvPr id="1" name=""/>
        <p:cNvGrpSpPr/>
        <p:nvPr/>
      </p:nvGrpSpPr>
      <p:grpSpPr>
        <a:xfrm>
          <a:off x="0" y="0"/>
          <a:ext cx="0" cy="0"/>
          <a:chOff x="0" y="0"/>
          <a:chExt cx="0" cy="0"/>
        </a:xfrm>
      </p:grpSpPr>
      <p:sp>
        <p:nvSpPr>
          <p:cNvPr id="3" name="Text Placeholder 16"/>
          <p:cNvSpPr>
            <a:spLocks noGrp="1"/>
          </p:cNvSpPr>
          <p:nvPr>
            <p:ph type="body" sz="quarter" idx="13" hasCustomPrompt="1"/>
          </p:nvPr>
        </p:nvSpPr>
        <p:spPr>
          <a:xfrm>
            <a:off x="594360" y="550529"/>
            <a:ext cx="9396000" cy="286232"/>
          </a:xfrm>
          <a:prstGeom prst="rect">
            <a:avLst/>
          </a:prstGeom>
        </p:spPr>
        <p:txBody>
          <a:bodyPr lIns="0" anchor="ctr" anchorCtr="0">
            <a:spAutoFit/>
          </a:bodyPr>
          <a:lstStyle>
            <a:lvl1pPr marL="0" indent="0" algn="l">
              <a:buFontTx/>
              <a:buNone/>
              <a:defRPr sz="1400" baseline="0">
                <a:solidFill>
                  <a:schemeClr val="bg1">
                    <a:lumMod val="65000"/>
                  </a:schemeClr>
                </a:solidFill>
              </a:defRPr>
            </a:lvl1pPr>
            <a:lvl2pPr marL="457200" indent="0">
              <a:buFontTx/>
              <a:buNone/>
              <a:defRPr>
                <a:solidFill>
                  <a:schemeClr val="bg2"/>
                </a:solidFill>
              </a:defRPr>
            </a:lvl2pPr>
            <a:lvl3pPr marL="914400" indent="0">
              <a:buFontTx/>
              <a:buNone/>
              <a:defRPr>
                <a:solidFill>
                  <a:schemeClr val="bg2"/>
                </a:solidFill>
              </a:defRPr>
            </a:lvl3pPr>
            <a:lvl4pPr marL="1371600" indent="0">
              <a:buFontTx/>
              <a:buNone/>
              <a:defRPr>
                <a:solidFill>
                  <a:schemeClr val="bg2"/>
                </a:solidFill>
              </a:defRPr>
            </a:lvl4pPr>
            <a:lvl5pPr marL="1828800" indent="0">
              <a:buFontTx/>
              <a:buNone/>
              <a:defRPr>
                <a:solidFill>
                  <a:schemeClr val="bg2"/>
                </a:solidFill>
              </a:defRPr>
            </a:lvl5pPr>
          </a:lstStyle>
          <a:p>
            <a:pPr lvl="0"/>
            <a:r>
              <a:rPr lang="en-US" dirty="0"/>
              <a:t>Subtitle goes here</a:t>
            </a:r>
            <a:endParaRPr lang="en-IN" dirty="0"/>
          </a:p>
        </p:txBody>
      </p:sp>
      <p:sp>
        <p:nvSpPr>
          <p:cNvPr id="4" name="Title 1"/>
          <p:cNvSpPr>
            <a:spLocks noGrp="1"/>
          </p:cNvSpPr>
          <p:nvPr>
            <p:ph type="title"/>
          </p:nvPr>
        </p:nvSpPr>
        <p:spPr>
          <a:xfrm>
            <a:off x="594360" y="837501"/>
            <a:ext cx="9396000" cy="387798"/>
          </a:xfrm>
          <a:prstGeom prst="rect">
            <a:avLst/>
          </a:prstGeom>
        </p:spPr>
        <p:txBody>
          <a:bodyPr lIns="0" tIns="0" rIns="0" bIns="0" anchor="ctr" anchorCtr="0">
            <a:spAutoFit/>
          </a:bodyPr>
          <a:lstStyle>
            <a:lvl1pPr algn="l">
              <a:defRPr sz="2800">
                <a:solidFill>
                  <a:schemeClr val="tx1">
                    <a:lumMod val="50000"/>
                    <a:lumOff val="50000"/>
                  </a:schemeClr>
                </a:solidFill>
              </a:defRPr>
            </a:lvl1pPr>
          </a:lstStyle>
          <a:p>
            <a:r>
              <a:rPr lang="en-US" dirty="0"/>
              <a:t>Click to edit Master title style</a:t>
            </a:r>
            <a:endParaRPr lang="en-IN" dirty="0"/>
          </a:p>
        </p:txBody>
      </p:sp>
      <p:sp>
        <p:nvSpPr>
          <p:cNvPr id="13" name="Footer Placeholder 2"/>
          <p:cNvSpPr>
            <a:spLocks noGrp="1"/>
          </p:cNvSpPr>
          <p:nvPr>
            <p:ph type="ftr" sz="quarter" idx="10"/>
          </p:nvPr>
        </p:nvSpPr>
        <p:spPr>
          <a:xfrm>
            <a:off x="7603629" y="6325231"/>
            <a:ext cx="4114800" cy="184666"/>
          </a:xfrm>
          <a:prstGeom prst="rect">
            <a:avLst/>
          </a:prstGeom>
        </p:spPr>
        <p:txBody>
          <a:bodyPr lIns="0" tIns="0" rIns="0" bIns="0">
            <a:spAutoFit/>
          </a:bodyPr>
          <a:lstStyle>
            <a:lvl1pPr algn="r">
              <a:defRPr sz="1200">
                <a:solidFill>
                  <a:schemeClr val="bg1">
                    <a:lumMod val="65000"/>
                  </a:schemeClr>
                </a:solidFill>
              </a:defRPr>
            </a:lvl1pPr>
          </a:lstStyle>
          <a:p>
            <a:pPr defTabSz="914400">
              <a:defRPr/>
            </a:pPr>
            <a:r>
              <a:rPr lang="en-IN">
                <a:solidFill>
                  <a:prstClr val="white">
                    <a:lumMod val="65000"/>
                  </a:prstClr>
                </a:solidFill>
                <a:latin typeface="Justus oldstyle"/>
              </a:rPr>
              <a:t>Footer goes here</a:t>
            </a:r>
            <a:endParaRPr lang="en-IN" dirty="0">
              <a:solidFill>
                <a:prstClr val="white">
                  <a:lumMod val="65000"/>
                </a:prstClr>
              </a:solidFill>
              <a:latin typeface="Justus oldstyle"/>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_标题幻灯片">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内页-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 xmlns:p14="http://schemas.microsoft.com/office/powerpoint/2010/main" Requires="p14">
      <p:transition spd="slow" p14:dur="1250" advClick="0" advTm="5000">
        <p14:switch dir="r"/>
      </p:transition>
    </mc:Choice>
    <mc:Fallback>
      <p:transition spd="slow" advClick="0" advTm="5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 xmlns:p14="http://schemas.microsoft.com/office/powerpoint/2010/main" Requires="p14">
      <p:transition spd="med" p14:dur="700" advClick="0" advTm="0">
        <p:fade/>
      </p:transition>
    </mc:Choice>
    <mc:Fallback>
      <p:transition spd="med" advClick="0" advTm="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
        <p:nvSpPr>
          <p:cNvPr id="3" name="文本框 32"/>
          <p:cNvSpPr txBox="1"/>
          <p:nvPr userDrawn="1"/>
        </p:nvSpPr>
        <p:spPr>
          <a:xfrm>
            <a:off x="344170" y="422275"/>
            <a:ext cx="2891155" cy="397510"/>
          </a:xfrm>
          <a:prstGeom prst="rect">
            <a:avLst/>
          </a:prstGeom>
          <a:noFill/>
        </p:spPr>
        <p:txBody>
          <a:bodyPr wrap="square" lIns="91417" tIns="45709" rIns="91417" bIns="45709">
            <a:spAutoFit/>
          </a:bodyPr>
          <a:lstStyle/>
          <a:p>
            <a:pPr algn="l" defTabSz="914400">
              <a:defRPr/>
            </a:pPr>
            <a:r>
              <a:rPr lang="zh-CN" altLang="en-US" sz="2000" dirty="0">
                <a:solidFill>
                  <a:schemeClr val="tx1"/>
                </a:solidFill>
                <a:latin typeface="微软雅黑" panose="020B0503020204020204" pitchFamily="34" charset="-122"/>
                <a:ea typeface="微软雅黑" panose="020B0503020204020204" pitchFamily="34" charset="-122"/>
                <a:cs typeface="+mn-ea"/>
                <a:sym typeface="+mn-lt"/>
              </a:rPr>
              <a:t>实践和认识的辩证关系</a:t>
            </a:r>
          </a:p>
        </p:txBody>
      </p:sp>
      <p:sp>
        <p:nvSpPr>
          <p:cNvPr id="5" name="矩形 4"/>
          <p:cNvSpPr/>
          <p:nvPr userDrawn="1"/>
        </p:nvSpPr>
        <p:spPr>
          <a:xfrm>
            <a:off x="0" y="342796"/>
            <a:ext cx="213784" cy="556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anchor="ctr"/>
          <a:lstStyle/>
          <a:p>
            <a:pPr algn="ctr" defTabSz="914400">
              <a:defRPr/>
            </a:pPr>
            <a:endParaRPr lang="zh-CN" altLang="en-US" sz="1865" dirty="0">
              <a:solidFill>
                <a:srgbClr val="E7E6E6">
                  <a:lumMod val="50000"/>
                </a:srgbClr>
              </a:solidFill>
              <a:cs typeface="+mn-ea"/>
              <a:sym typeface="+mn-lt"/>
            </a:endParaRPr>
          </a:p>
        </p:txBody>
      </p:sp>
      <p:sp>
        <p:nvSpPr>
          <p:cNvPr id="6" name="日期占位符 2"/>
          <p:cNvSpPr>
            <a:spLocks noGrp="1"/>
          </p:cNvSpPr>
          <p:nvPr>
            <p:ph type="dt" sz="half" idx="10"/>
          </p:nvPr>
        </p:nvSpPr>
        <p:spPr/>
        <p:txBody>
          <a:bodyPr/>
          <a:lstStyle>
            <a:lvl1pPr>
              <a:defRPr/>
            </a:lvl1pPr>
          </a:lstStyle>
          <a:p>
            <a:pPr>
              <a:defRPr/>
            </a:pPr>
            <a:fld id="{2062C1E6-100B-44D2-A1C7-A34E3BD9A12C}" type="datetimeFigureOut">
              <a:rPr lang="zh-CN" altLang="en-US"/>
              <a:pPr>
                <a:defRPr/>
              </a:pPr>
              <a:t>2019/5/20</a:t>
            </a:fld>
            <a:endParaRPr lang="zh-CN" altLang="en-US"/>
          </a:p>
        </p:txBody>
      </p:sp>
      <p:sp>
        <p:nvSpPr>
          <p:cNvPr id="7" name="页脚占位符 3"/>
          <p:cNvSpPr>
            <a:spLocks noGrp="1"/>
          </p:cNvSpPr>
          <p:nvPr>
            <p:ph type="ftr" sz="quarter" idx="11"/>
          </p:nvPr>
        </p:nvSpPr>
        <p:spPr/>
        <p:txBody>
          <a:bodyPr/>
          <a:lstStyle>
            <a:lvl1pPr>
              <a:defRPr/>
            </a:lvl1pPr>
          </a:lstStyle>
          <a:p>
            <a:pPr>
              <a:defRPr/>
            </a:pPr>
            <a:endParaRPr lang="zh-CN" altLang="en-US"/>
          </a:p>
        </p:txBody>
      </p:sp>
      <p:sp>
        <p:nvSpPr>
          <p:cNvPr id="8" name="灯片编号占位符 4"/>
          <p:cNvSpPr>
            <a:spLocks noGrp="1"/>
          </p:cNvSpPr>
          <p:nvPr>
            <p:ph type="sldNum" sz="quarter" idx="12"/>
          </p:nvPr>
        </p:nvSpPr>
        <p:spPr/>
        <p:txBody>
          <a:bodyPr/>
          <a:lstStyle>
            <a:lvl1pPr>
              <a:defRPr/>
            </a:lvl1pPr>
          </a:lstStyle>
          <a:p>
            <a:pPr>
              <a:defRPr/>
            </a:pPr>
            <a:fld id="{C14A6F88-39AC-442E-B372-2FEBDC340D1D}" type="slidenum">
              <a:rPr lang="zh-CN" altLang="en-US"/>
              <a:pPr>
                <a:defRPr/>
              </a:pPr>
              <a:t>‹#›</a:t>
            </a:fld>
            <a:endParaRPr lang="zh-CN" altLang="en-US"/>
          </a:p>
        </p:txBody>
      </p:sp>
    </p:spTree>
  </p:cSld>
  <p:clrMapOvr>
    <a:masterClrMapping/>
  </p:clrMapOvr>
  <p:transition spd="med" advClick="0" advTm="0">
    <p:push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11ADB17-6542-4600-B618-A18E55394917}" type="datetimeFigureOut">
              <a:rPr lang="zh-CN" altLang="en-US" smtClean="0"/>
              <a:pPr/>
              <a:t>2019/5/20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D4A48F-27F6-45DC-BCF8-41BD1C336DDA}"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1ADB17-6542-4600-B618-A18E55394917}" type="datetimeFigureOut">
              <a:rPr lang="zh-CN" altLang="en-US" smtClean="0"/>
              <a:pPr/>
              <a:t>2019/5/20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D4A48F-27F6-45DC-BCF8-41BD1C336DDA}"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video" Target="NULL" TargetMode="External"/><Relationship Id="rId1" Type="http://schemas.openxmlformats.org/officeDocument/2006/relationships/tags" Target="../tags/tag2.xml"/><Relationship Id="rId6" Type="http://schemas.microsoft.com/office/2007/relationships/media" Target="../media/media1.mp3"/><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notesSlide" Target="../notesSlides/notesSlide22.xml"/><Relationship Id="rId4"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notesSlide" Target="../notesSlides/notesSlide32.xml"/><Relationship Id="rId4"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13.xml"/><Relationship Id="rId7" Type="http://schemas.openxmlformats.org/officeDocument/2006/relationships/tags" Target="../tags/tag17.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9"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3.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5" Type="http://schemas.openxmlformats.org/officeDocument/2006/relationships/notesSlide" Target="../notesSlides/notesSlide44.xml"/><Relationship Id="rId4"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8" Type="http://schemas.openxmlformats.org/officeDocument/2006/relationships/tags" Target="../tags/tag28.xml"/><Relationship Id="rId3" Type="http://schemas.openxmlformats.org/officeDocument/2006/relationships/tags" Target="../tags/tag23.xml"/><Relationship Id="rId7" Type="http://schemas.openxmlformats.org/officeDocument/2006/relationships/tags" Target="../tags/tag27.xml"/><Relationship Id="rId12" Type="http://schemas.openxmlformats.org/officeDocument/2006/relationships/notesSlide" Target="../notesSlides/notesSlide53.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tags" Target="../tags/tag26.xml"/><Relationship Id="rId11" Type="http://schemas.openxmlformats.org/officeDocument/2006/relationships/slideLayout" Target="../slideLayouts/slideLayout7.xml"/><Relationship Id="rId5" Type="http://schemas.openxmlformats.org/officeDocument/2006/relationships/tags" Target="../tags/tag25.xml"/><Relationship Id="rId10" Type="http://schemas.openxmlformats.org/officeDocument/2006/relationships/tags" Target="../tags/tag30.xml"/><Relationship Id="rId4" Type="http://schemas.openxmlformats.org/officeDocument/2006/relationships/tags" Target="../tags/tag24.xml"/><Relationship Id="rId9" Type="http://schemas.openxmlformats.org/officeDocument/2006/relationships/tags" Target="../tags/tag29.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video" Target="NULL" TargetMode="External"/><Relationship Id="rId1" Type="http://schemas.openxmlformats.org/officeDocument/2006/relationships/tags" Target="../tags/tag31.xml"/><Relationship Id="rId6" Type="http://schemas.microsoft.com/office/2007/relationships/media" Target="../media/media1.mp3"/><Relationship Id="rId5" Type="http://schemas.openxmlformats.org/officeDocument/2006/relationships/image" Target="../media/image1.jpeg"/><Relationship Id="rId4" Type="http://schemas.openxmlformats.org/officeDocument/2006/relationships/notesSlide" Target="../notesSlides/notesSlide5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0" y="-1562592"/>
            <a:ext cx="10287000" cy="6858000"/>
          </a:xfrm>
          <a:prstGeom prst="rect">
            <a:avLst/>
          </a:prstGeom>
        </p:spPr>
      </p:pic>
      <p:sp>
        <p:nvSpPr>
          <p:cNvPr id="6" name="矩形 5"/>
          <p:cNvSpPr/>
          <p:nvPr/>
        </p:nvSpPr>
        <p:spPr>
          <a:xfrm>
            <a:off x="0" y="5088503"/>
            <a:ext cx="12192000" cy="17313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流程图: 延期 4"/>
          <p:cNvSpPr/>
          <p:nvPr/>
        </p:nvSpPr>
        <p:spPr>
          <a:xfrm rot="15487342">
            <a:off x="4333598" y="-1710039"/>
            <a:ext cx="3269773" cy="12950860"/>
          </a:xfrm>
          <a:prstGeom prst="flowChartDelay">
            <a:avLst/>
          </a:prstGeom>
          <a:solidFill>
            <a:schemeClr val="bg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PA_文本框 13"/>
          <p:cNvSpPr txBox="1"/>
          <p:nvPr>
            <p:custDataLst>
              <p:tags r:id="rId1"/>
            </p:custDataLst>
          </p:nvPr>
        </p:nvSpPr>
        <p:spPr>
          <a:xfrm>
            <a:off x="3260725" y="3501390"/>
            <a:ext cx="7915275" cy="2368021"/>
          </a:xfrm>
          <a:prstGeom prst="rect">
            <a:avLst/>
          </a:prstGeom>
          <a:noFill/>
        </p:spPr>
        <p:txBody>
          <a:bodyPr wrap="square" rtlCol="0" anchor="ctr">
            <a:spAutoFit/>
          </a:bodyPr>
          <a:lstStyle/>
          <a:p>
            <a:pPr algn="l">
              <a:lnSpc>
                <a:spcPct val="120000"/>
              </a:lnSpc>
            </a:pPr>
            <a:r>
              <a:rPr sz="6600" b="1" dirty="0">
                <a:solidFill>
                  <a:schemeClr val="tx1">
                    <a:lumMod val="95000"/>
                    <a:lumOff val="5000"/>
                  </a:schemeClr>
                </a:solidFill>
                <a:latin typeface="方正有猫在_GBK" panose="02000000000000000000" pitchFamily="2" charset="-122"/>
                <a:ea typeface="方正有猫在_GBK" panose="02000000000000000000" pitchFamily="2" charset="-122"/>
              </a:rPr>
              <a:t>马克思主义基本原理</a:t>
            </a:r>
          </a:p>
          <a:p>
            <a:pPr algn="l">
              <a:lnSpc>
                <a:spcPct val="120000"/>
              </a:lnSpc>
            </a:pPr>
            <a:r>
              <a:rPr sz="6600" b="1" dirty="0">
                <a:solidFill>
                  <a:schemeClr val="tx1">
                    <a:lumMod val="95000"/>
                    <a:lumOff val="5000"/>
                  </a:schemeClr>
                </a:solidFill>
                <a:latin typeface="方正有猫在_GBK" panose="02000000000000000000" pitchFamily="2" charset="-122"/>
                <a:ea typeface="方正有猫在_GBK" panose="02000000000000000000" pitchFamily="2" charset="-122"/>
              </a:rPr>
              <a:t>  各章知识点汇总</a:t>
            </a:r>
          </a:p>
        </p:txBody>
      </p:sp>
      <p:pic>
        <p:nvPicPr>
          <p:cNvPr id="10" name="汪苏泷 - 有点甜">
            <a:hlinkClick r:id="" action="ppaction://media"/>
          </p:cNvPr>
          <p:cNvPicPr>
            <a:picLocks noChangeAspect="1"/>
          </p:cNvPicPr>
          <p:nvPr>
            <a:videoFile r:link="rId2"/>
            <p:extLst>
              <p:ext uri="{DAA4B4D4-6D71-4841-9C94-3DE7FCFB9230}">
                <p14:media xmlns="" xmlns:p14="http://schemas.microsoft.com/office/powerpoint/2010/main" r:embed="rId6"/>
              </p:ext>
            </p:extLst>
          </p:nvPr>
        </p:nvPicPr>
        <p:blipFill>
          <a:blip r:embed="rId7"/>
          <a:stretch>
            <a:fillRect/>
          </a:stretch>
        </p:blipFill>
        <p:spPr>
          <a:xfrm>
            <a:off x="-983624" y="0"/>
            <a:ext cx="800934" cy="800934"/>
          </a:xfrm>
          <a:prstGeom prst="rect">
            <a:avLst/>
          </a:prstGeom>
        </p:spPr>
      </p:pic>
      <p:cxnSp>
        <p:nvCxnSpPr>
          <p:cNvPr id="8" name="直接连接符 7"/>
          <p:cNvCxnSpPr/>
          <p:nvPr/>
        </p:nvCxnSpPr>
        <p:spPr>
          <a:xfrm>
            <a:off x="11366695" y="-379828"/>
            <a:ext cx="0" cy="7723163"/>
          </a:xfrm>
          <a:prstGeom prst="line">
            <a:avLst/>
          </a:prstGeom>
          <a:ln w="76200">
            <a:solidFill>
              <a:srgbClr val="4B4B4B"/>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par>
                          <p:cTn id="7" fill="hold">
                            <p:stCondLst>
                              <p:cond delay="0"/>
                            </p:stCondLst>
                            <p:childTnLst>
                              <p:par>
                                <p:cTn id="8" presetID="38" presetClass="entr" presetSubtype="0" accel="50000" fill="hold" grpId="0" nodeType="afterEffect">
                                  <p:stCondLst>
                                    <p:cond delay="0"/>
                                  </p:stCondLst>
                                  <p:iterate type="lt">
                                    <p:tmPct val="50000"/>
                                  </p:iterate>
                                  <p:childTnLst>
                                    <p:set>
                                      <p:cBhvr>
                                        <p:cTn id="9" dur="1" fill="hold">
                                          <p:stCondLst>
                                            <p:cond delay="0"/>
                                          </p:stCondLst>
                                        </p:cTn>
                                        <p:tgtEl>
                                          <p:spTgt spid="20"/>
                                        </p:tgtEl>
                                        <p:attrNameLst>
                                          <p:attrName>style.visibility</p:attrName>
                                        </p:attrNameLst>
                                      </p:cBhvr>
                                      <p:to>
                                        <p:strVal val="visible"/>
                                      </p:to>
                                    </p:set>
                                    <p:set>
                                      <p:cBhvr>
                                        <p:cTn id="10" dur="455" fill="hold">
                                          <p:stCondLst>
                                            <p:cond delay="0"/>
                                          </p:stCondLst>
                                        </p:cTn>
                                        <p:tgtEl>
                                          <p:spTgt spid="20"/>
                                        </p:tgtEl>
                                        <p:attrNameLst>
                                          <p:attrName>style.rotation</p:attrName>
                                        </p:attrNameLst>
                                      </p:cBhvr>
                                      <p:to>
                                        <p:strVal val="-45.0"/>
                                      </p:to>
                                    </p:set>
                                    <p:anim calcmode="lin" valueType="num">
                                      <p:cBhvr>
                                        <p:cTn id="11" dur="455" fill="hold">
                                          <p:stCondLst>
                                            <p:cond delay="455"/>
                                          </p:stCondLst>
                                        </p:cTn>
                                        <p:tgtEl>
                                          <p:spTgt spid="20"/>
                                        </p:tgtEl>
                                        <p:attrNameLst>
                                          <p:attrName>style.rotation</p:attrName>
                                        </p:attrNameLst>
                                      </p:cBhvr>
                                      <p:tavLst>
                                        <p:tav tm="0">
                                          <p:val>
                                            <p:fltVal val="-45"/>
                                          </p:val>
                                        </p:tav>
                                        <p:tav tm="69900">
                                          <p:val>
                                            <p:fltVal val="45"/>
                                          </p:val>
                                        </p:tav>
                                        <p:tav tm="100000">
                                          <p:val>
                                            <p:fltVal val="0"/>
                                          </p:val>
                                        </p:tav>
                                      </p:tavLst>
                                    </p:anim>
                                    <p:anim calcmode="lin" valueType="num">
                                      <p:cBhvr>
                                        <p:cTn id="12" dur="455" fill="hold">
                                          <p:stCondLst>
                                            <p:cond delay="0"/>
                                          </p:stCondLst>
                                        </p:cTn>
                                        <p:tgtEl>
                                          <p:spTgt spid="20"/>
                                        </p:tgtEl>
                                        <p:attrNameLst>
                                          <p:attrName>ppt_y</p:attrName>
                                        </p:attrNameLst>
                                      </p:cBhvr>
                                      <p:tavLst>
                                        <p:tav tm="0">
                                          <p:val>
                                            <p:strVal val="#ppt_y-1"/>
                                          </p:val>
                                        </p:tav>
                                        <p:tav tm="100000">
                                          <p:val>
                                            <p:strVal val="#ppt_y-(0.354*#ppt_w-0.172*#ppt_h)"/>
                                          </p:val>
                                        </p:tav>
                                      </p:tavLst>
                                    </p:anim>
                                    <p:anim calcmode="lin" valueType="num">
                                      <p:cBhvr>
                                        <p:cTn id="13" dur="156" decel="50000" autoRev="1" fill="hold">
                                          <p:stCondLst>
                                            <p:cond delay="455"/>
                                          </p:stCondLst>
                                        </p:cTn>
                                        <p:tgtEl>
                                          <p:spTgt spid="20"/>
                                        </p:tgtEl>
                                        <p:attrNameLst>
                                          <p:attrName>ppt_y</p:attrName>
                                        </p:attrNameLst>
                                      </p:cBhvr>
                                      <p:tavLst>
                                        <p:tav tm="0">
                                          <p:val>
                                            <p:strVal val="#ppt_y-(0.354*#ppt_w-0.172*#ppt_h)"/>
                                          </p:val>
                                        </p:tav>
                                        <p:tav tm="100000">
                                          <p:val>
                                            <p:strVal val="#ppt_y-(0.354*#ppt_w-0.172*#ppt_h)-#ppt_h/2"/>
                                          </p:val>
                                        </p:tav>
                                      </p:tavLst>
                                    </p:anim>
                                    <p:anim calcmode="lin" valueType="num">
                                      <p:cBhvr>
                                        <p:cTn id="14" dur="136" fill="hold">
                                          <p:stCondLst>
                                            <p:cond delay="864"/>
                                          </p:stCondLst>
                                        </p:cTn>
                                        <p:tgtEl>
                                          <p:spTgt spid="20"/>
                                        </p:tgtEl>
                                        <p:attrNameLst>
                                          <p:attrName>ppt_y</p:attrName>
                                        </p:attrNameLst>
                                      </p:cBhvr>
                                      <p:tavLst>
                                        <p:tav tm="0">
                                          <p:val>
                                            <p:strVal val="#ppt_y-(0.354*#ppt_w-0.172*#ppt_h)"/>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circle(in)">
                                      <p:cBhvr>
                                        <p:cTn id="19" dur="2000"/>
                                        <p:tgtEl>
                                          <p:spTgt spid="8"/>
                                        </p:tgtEl>
                                      </p:cBhvr>
                                    </p:animEffect>
                                  </p:childTnLst>
                                </p:cTn>
                              </p:par>
                              <p:par>
                                <p:cTn id="20" presetID="6" presetClass="entr" presetSubtype="16"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circle(in)">
                                      <p:cBhvr>
                                        <p:cTn id="22" dur="2000"/>
                                        <p:tgtEl>
                                          <p:spTgt spid="4"/>
                                        </p:tgtEl>
                                      </p:cBhvr>
                                    </p:animEffect>
                                  </p:childTnLst>
                                </p:cTn>
                              </p:par>
                              <p:par>
                                <p:cTn id="23" presetID="6" presetClass="entr" presetSubtype="16"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circle(in)">
                                      <p:cBhvr>
                                        <p:cTn id="25" dur="20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20">
                                            <p:txEl>
                                              <p:pRg st="0" end="0"/>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32" repeatCount="indefinite" fill="hold" display="0">
                  <p:stCondLst>
                    <p:cond delay="indefinite"/>
                  </p:stCondLst>
                  <p:endCondLst>
                    <p:cond evt="onStopAudio" delay="0">
                      <p:tgtEl>
                        <p:sldTgt/>
                      </p:tgtEl>
                    </p:cond>
                  </p:endCondLst>
                </p:cTn>
                <p:tgtEl>
                  <p:spTgt spid="10"/>
                </p:tgtEl>
              </p:cMediaNode>
            </p:video>
          </p:childTnLst>
        </p:cTn>
      </p:par>
    </p:tnLst>
    <p:bldLst>
      <p:bldP spid="5" grpId="0" bldLvl="0" animBg="1"/>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0cd64ff8-5b4f-4f51-8f73-e86e732b14d0"/>
          <p:cNvGrpSpPr>
            <a:grpSpLocks noChangeAspect="1"/>
          </p:cNvGrpSpPr>
          <p:nvPr/>
        </p:nvGrpSpPr>
        <p:grpSpPr>
          <a:xfrm>
            <a:off x="3507402" y="698500"/>
            <a:ext cx="4232345" cy="4575810"/>
            <a:chOff x="4119064" y="876910"/>
            <a:chExt cx="3809968" cy="4118379"/>
          </a:xfrm>
        </p:grpSpPr>
        <p:grpSp>
          <p:nvGrpSpPr>
            <p:cNvPr id="5" name="组合 4"/>
            <p:cNvGrpSpPr/>
            <p:nvPr/>
          </p:nvGrpSpPr>
          <p:grpSpPr>
            <a:xfrm>
              <a:off x="5496828" y="2533907"/>
              <a:ext cx="2432204" cy="2432204"/>
              <a:chOff x="14382607" y="3858443"/>
              <a:chExt cx="4864408" cy="4864408"/>
            </a:xfrm>
          </p:grpSpPr>
          <p:sp>
            <p:nvSpPr>
              <p:cNvPr id="27" name="íṡľíḍè-Oval 26"/>
              <p:cNvSpPr/>
              <p:nvPr/>
            </p:nvSpPr>
            <p:spPr>
              <a:xfrm>
                <a:off x="14791898" y="4248047"/>
                <a:ext cx="4144194" cy="4144194"/>
              </a:xfrm>
              <a:prstGeom prst="ellipse">
                <a:avLst/>
              </a:prstGeom>
              <a:solidFill>
                <a:schemeClr val="accent2">
                  <a:alpha val="80000"/>
                </a:scheme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sp>
            <p:nvSpPr>
              <p:cNvPr id="28" name="íṡľíḍè-Oval 27"/>
              <p:cNvSpPr/>
              <p:nvPr/>
            </p:nvSpPr>
            <p:spPr>
              <a:xfrm>
                <a:off x="14382607" y="3858443"/>
                <a:ext cx="4864408" cy="4864408"/>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grpSp>
        <p:grpSp>
          <p:nvGrpSpPr>
            <p:cNvPr id="7" name="组合 6"/>
            <p:cNvGrpSpPr/>
            <p:nvPr/>
          </p:nvGrpSpPr>
          <p:grpSpPr>
            <a:xfrm>
              <a:off x="4326581" y="2949820"/>
              <a:ext cx="2045469" cy="2045469"/>
              <a:chOff x="12042112" y="4690267"/>
              <a:chExt cx="4090937" cy="4090937"/>
            </a:xfrm>
          </p:grpSpPr>
          <p:sp>
            <p:nvSpPr>
              <p:cNvPr id="23" name="íṡľíḍè-Oval 22"/>
              <p:cNvSpPr/>
              <p:nvPr/>
            </p:nvSpPr>
            <p:spPr>
              <a:xfrm>
                <a:off x="12344206" y="4907341"/>
                <a:ext cx="3485242" cy="3485242"/>
              </a:xfrm>
              <a:prstGeom prst="ellipse">
                <a:avLst/>
              </a:prstGeom>
              <a:solidFill>
                <a:schemeClr val="accent1">
                  <a:alpha val="80000"/>
                </a:scheme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sp>
            <p:nvSpPr>
              <p:cNvPr id="24" name="íṡľíḍè-Oval 23"/>
              <p:cNvSpPr/>
              <p:nvPr/>
            </p:nvSpPr>
            <p:spPr>
              <a:xfrm>
                <a:off x="12042112" y="4690267"/>
                <a:ext cx="4090937" cy="4090937"/>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grpSp>
        <p:cxnSp>
          <p:nvCxnSpPr>
            <p:cNvPr id="8" name="íṡľíḍè-Straight Connector 7"/>
            <p:cNvCxnSpPr>
              <a:stCxn id="9" idx="3"/>
            </p:cNvCxnSpPr>
            <p:nvPr/>
          </p:nvCxnSpPr>
          <p:spPr>
            <a:xfrm flipH="1">
              <a:off x="6735712" y="958637"/>
              <a:ext cx="956335" cy="2819312"/>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íṡľíḍè-Oval 8"/>
            <p:cNvSpPr/>
            <p:nvPr/>
          </p:nvSpPr>
          <p:spPr>
            <a:xfrm>
              <a:off x="7677855" y="876910"/>
              <a:ext cx="95935" cy="95935"/>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cxnSp>
          <p:nvCxnSpPr>
            <p:cNvPr id="11" name="íṡľíḍè-Straight Connector 10"/>
            <p:cNvCxnSpPr>
              <a:stCxn id="12" idx="5"/>
            </p:cNvCxnSpPr>
            <p:nvPr/>
          </p:nvCxnSpPr>
          <p:spPr>
            <a:xfrm>
              <a:off x="4201111" y="1682754"/>
              <a:ext cx="1036363" cy="20969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íṡľíḍè-Oval 11"/>
            <p:cNvSpPr/>
            <p:nvPr/>
          </p:nvSpPr>
          <p:spPr>
            <a:xfrm>
              <a:off x="4119064" y="1600832"/>
              <a:ext cx="95935" cy="9593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grpSp>
      <p:sp>
        <p:nvSpPr>
          <p:cNvPr id="29" name="išľíďè"/>
          <p:cNvSpPr/>
          <p:nvPr/>
        </p:nvSpPr>
        <p:spPr bwMode="auto">
          <a:xfrm>
            <a:off x="692150" y="2174240"/>
            <a:ext cx="3024505" cy="38328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lang="en-US" sz="1200" b="0" i="0" u="none" strike="noStrike" kern="1200" cap="none" spc="0" normalizeH="0" baseline="0" noProof="0" dirty="0">
                <a:ln>
                  <a:noFill/>
                </a:ln>
                <a:solidFill>
                  <a:schemeClr val="bg2">
                    <a:lumMod val="10000"/>
                  </a:schemeClr>
                </a:solidFill>
                <a:effectLst/>
                <a:uLnTx/>
                <a:uFillTx/>
              </a:rPr>
              <a:t> </a:t>
            </a:r>
            <a:r>
              <a:rPr kumimoji="0" lang="en-US" b="0" i="0" u="none" strike="noStrike" kern="1200" cap="none" spc="0" normalizeH="0" baseline="0" noProof="0" dirty="0">
                <a:ln>
                  <a:noFill/>
                </a:ln>
                <a:solidFill>
                  <a:schemeClr val="bg2">
                    <a:lumMod val="10000"/>
                  </a:schemeClr>
                </a:solidFill>
                <a:effectLst/>
                <a:uLnTx/>
                <a:uFillTx/>
              </a:rPr>
              <a:t>   </a:t>
            </a:r>
            <a:r>
              <a:rPr kumimoji="0" b="0" i="0" u="none" strike="noStrike" kern="1200" cap="none" spc="0" normalizeH="0" baseline="0" noProof="0" dirty="0">
                <a:ln>
                  <a:noFill/>
                </a:ln>
                <a:solidFill>
                  <a:schemeClr val="bg2">
                    <a:lumMod val="10000"/>
                  </a:schemeClr>
                </a:solidFill>
                <a:effectLst/>
                <a:uLnTx/>
                <a:uFillTx/>
              </a:rPr>
              <a:t>矛盾是反映事物内部和事物之间对立统一关系的哲学范畴。</a:t>
            </a:r>
          </a:p>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    矛盾的同一性和矛盾的斗争性相互联结、相辅相成。</a:t>
            </a:r>
          </a:p>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    矛盾的同一性和斗争性在事物发展中具有重要作用。</a:t>
            </a:r>
          </a:p>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    运用矛盾的同一性和斗争性原理指导实践，还要正确把握和谐对事物发展的作用。</a:t>
            </a:r>
          </a:p>
        </p:txBody>
      </p:sp>
      <p:sp>
        <p:nvSpPr>
          <p:cNvPr id="30" name="iSlíďè"/>
          <p:cNvSpPr txBox="1"/>
          <p:nvPr/>
        </p:nvSpPr>
        <p:spPr bwMode="auto">
          <a:xfrm>
            <a:off x="845185" y="1295400"/>
            <a:ext cx="2718435" cy="61087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矛盾的同一性和斗争性及</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其在事物发展中的作用</a:t>
            </a:r>
          </a:p>
        </p:txBody>
      </p:sp>
      <p:sp>
        <p:nvSpPr>
          <p:cNvPr id="31" name="išľíďè"/>
          <p:cNvSpPr/>
          <p:nvPr/>
        </p:nvSpPr>
        <p:spPr bwMode="auto">
          <a:xfrm>
            <a:off x="7790180" y="1085850"/>
            <a:ext cx="3816985" cy="43294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lang="en-US" sz="1200" b="0" i="0" u="none" strike="noStrike" kern="1200" cap="none" spc="0" normalizeH="0" baseline="0" noProof="0" dirty="0">
                <a:ln>
                  <a:noFill/>
                </a:ln>
                <a:solidFill>
                  <a:schemeClr val="bg2">
                    <a:lumMod val="10000"/>
                  </a:schemeClr>
                </a:solidFill>
                <a:effectLst/>
                <a:uLnTx/>
                <a:uFillTx/>
              </a:rPr>
              <a:t>  </a:t>
            </a:r>
            <a:r>
              <a:rPr kumimoji="0" lang="en-US" b="0" i="0" u="none" strike="noStrike" kern="1200" cap="none" spc="0" normalizeH="0" baseline="0" noProof="0" dirty="0">
                <a:ln>
                  <a:noFill/>
                </a:ln>
                <a:solidFill>
                  <a:schemeClr val="bg2">
                    <a:lumMod val="10000"/>
                  </a:schemeClr>
                </a:solidFill>
                <a:effectLst/>
                <a:uLnTx/>
                <a:uFillTx/>
              </a:rPr>
              <a:t>  </a:t>
            </a:r>
            <a:r>
              <a:rPr kumimoji="0" b="0" i="0" u="none" strike="noStrike" kern="1200" cap="none" spc="0" normalizeH="0" baseline="0" noProof="0" dirty="0">
                <a:ln>
                  <a:noFill/>
                </a:ln>
                <a:solidFill>
                  <a:schemeClr val="bg2">
                    <a:lumMod val="10000"/>
                  </a:schemeClr>
                </a:solidFill>
                <a:effectLst/>
                <a:uLnTx/>
                <a:uFillTx/>
              </a:rPr>
              <a:t>矛盾的普遍性是指矛盾存在于一切事物中，存在于一切事物发展过程的始终，旧的矛盾解决了，新的矛盾又产生，事物始终在矛盾中运动。</a:t>
            </a:r>
          </a:p>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    矛盾的特殊性是指各个具体事物的矛盾、每一矛盾的各个方面在发展的不同阶段上各有其特点。</a:t>
            </a:r>
          </a:p>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    事物是由多种矛盾构成的。</a:t>
            </a:r>
          </a:p>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    把主要矛盾和次要矛盾、矛盾的主要方面和次要方面的辩证关系运用到实际工作中，就是要坚持“两点论”和“重点论”的统一。</a:t>
            </a:r>
          </a:p>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        </a:t>
            </a:r>
          </a:p>
        </p:txBody>
      </p:sp>
      <p:sp>
        <p:nvSpPr>
          <p:cNvPr id="32" name="iSlíďè"/>
          <p:cNvSpPr txBox="1"/>
          <p:nvPr/>
        </p:nvSpPr>
        <p:spPr bwMode="auto">
          <a:xfrm>
            <a:off x="7597775" y="676910"/>
            <a:ext cx="3891280" cy="6184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矛盾的普遍性和特殊性及其相互关系</a:t>
            </a:r>
          </a:p>
        </p:txBody>
      </p:sp>
      <p:sp>
        <p:nvSpPr>
          <p:cNvPr id="2" name="矩形 1"/>
          <p:cNvSpPr/>
          <p:nvPr/>
        </p:nvSpPr>
        <p:spPr>
          <a:xfrm>
            <a:off x="4560570" y="5415280"/>
            <a:ext cx="7487920" cy="916305"/>
          </a:xfrm>
          <a:prstGeom prst="rect">
            <a:avLst/>
          </a:prstGeom>
          <a:ln>
            <a:solidFill>
              <a:srgbClr val="000000">
                <a:alpha val="0"/>
              </a:srgbClr>
            </a:solid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l" defTabSz="913765" rtl="0" eaLnBrk="1" fontAlgn="auto" latinLnBrk="0" hangingPunct="1">
              <a:lnSpc>
                <a:spcPct val="120000"/>
              </a:lnSpc>
              <a:spcBef>
                <a:spcPct val="0"/>
              </a:spcBef>
              <a:spcAft>
                <a:spcPts val="0"/>
              </a:spcAft>
              <a:buClrTx/>
              <a:buSzTx/>
              <a:buFontTx/>
              <a:buNone/>
              <a:defRPr/>
            </a:pPr>
            <a:r>
              <a:rPr lang="en-US" noProof="0" dirty="0">
                <a:ln>
                  <a:noFill/>
                </a:ln>
                <a:solidFill>
                  <a:schemeClr val="bg2">
                    <a:lumMod val="10000"/>
                  </a:schemeClr>
                </a:solidFill>
                <a:effectLst/>
                <a:uLnTx/>
                <a:uFillTx/>
                <a:sym typeface="+mn-ea"/>
              </a:rPr>
              <a:t>    </a:t>
            </a:r>
            <a:r>
              <a:rPr noProof="0" dirty="0">
                <a:ln>
                  <a:noFill/>
                </a:ln>
                <a:solidFill>
                  <a:schemeClr val="bg2">
                    <a:lumMod val="10000"/>
                  </a:schemeClr>
                </a:solidFill>
                <a:effectLst/>
                <a:uLnTx/>
                <a:uFillTx/>
                <a:sym typeface="+mn-ea"/>
              </a:rPr>
              <a:t>矛盾普遍性与矛盾特殊性是辩证统一的关系。</a:t>
            </a:r>
            <a:r>
              <a:rPr lang="en-US" noProof="0" dirty="0">
                <a:ln>
                  <a:noFill/>
                </a:ln>
                <a:solidFill>
                  <a:schemeClr val="bg2">
                    <a:lumMod val="10000"/>
                  </a:schemeClr>
                </a:solidFill>
                <a:effectLst/>
                <a:uLnTx/>
                <a:uFillTx/>
                <a:sym typeface="+mn-ea"/>
              </a:rPr>
              <a:t>  </a:t>
            </a:r>
          </a:p>
          <a:p>
            <a:pPr marL="0" marR="0" lvl="0" indent="0" algn="l" defTabSz="913765" rtl="0" eaLnBrk="1" fontAlgn="auto" latinLnBrk="0" hangingPunct="1">
              <a:lnSpc>
                <a:spcPct val="120000"/>
              </a:lnSpc>
              <a:spcBef>
                <a:spcPct val="0"/>
              </a:spcBef>
              <a:spcAft>
                <a:spcPts val="0"/>
              </a:spcAft>
              <a:buClrTx/>
              <a:buSzTx/>
              <a:buFontTx/>
              <a:buNone/>
              <a:defRPr/>
            </a:pPr>
            <a:r>
              <a:rPr lang="en-US" noProof="0" dirty="0">
                <a:ln>
                  <a:noFill/>
                </a:ln>
                <a:solidFill>
                  <a:schemeClr val="bg2">
                    <a:lumMod val="10000"/>
                  </a:schemeClr>
                </a:solidFill>
                <a:effectLst/>
                <a:uLnTx/>
                <a:uFillTx/>
                <a:sym typeface="+mn-ea"/>
              </a:rPr>
              <a:t>    </a:t>
            </a:r>
            <a:r>
              <a:rPr noProof="0" dirty="0">
                <a:ln>
                  <a:noFill/>
                </a:ln>
                <a:solidFill>
                  <a:schemeClr val="bg2">
                    <a:lumMod val="10000"/>
                  </a:schemeClr>
                </a:solidFill>
                <a:effectLst/>
                <a:uLnTx/>
                <a:uFillTx/>
                <a:sym typeface="+mn-ea"/>
              </a:rPr>
              <a:t>矛盾普遍性和特殊性辩证关系的原理是马克思主义普遍真理同各国具体实际相结合的哲学基础。</a:t>
            </a: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prism isInverted="1"/>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wipe(down)">
                                      <p:cBhvr>
                                        <p:cTn id="14" dur="500"/>
                                        <p:tgtEl>
                                          <p:spTgt spid="30"/>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down)">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down)">
                                      <p:cBhvr>
                                        <p:cTn id="24" dur="500"/>
                                        <p:tgtEl>
                                          <p:spTgt spid="32"/>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wipe(down)">
                                      <p:cBhvr>
                                        <p:cTn id="29" dur="500"/>
                                        <p:tgtEl>
                                          <p:spTgt spid="31"/>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wipe(down)">
                                      <p:cBhvr>
                                        <p:cTn id="3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2" grpId="0" animBg="1"/>
      <p:bldP spid="2"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5469255"/>
            <a:ext cx="6397625" cy="67691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实践和认识的辩证关系</a:t>
            </a:r>
          </a:p>
        </p:txBody>
      </p:sp>
      <p:sp>
        <p:nvSpPr>
          <p:cNvPr id="14" name="矩形 13"/>
          <p:cNvSpPr/>
          <p:nvPr/>
        </p:nvSpPr>
        <p:spPr>
          <a:xfrm>
            <a:off x="1487253" y="4488805"/>
            <a:ext cx="2846705"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4</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79" name="Freeform 278"/>
          <p:cNvSpPr/>
          <p:nvPr/>
        </p:nvSpPr>
        <p:spPr bwMode="auto">
          <a:xfrm>
            <a:off x="8667304" y="4340775"/>
            <a:ext cx="206724" cy="0"/>
          </a:xfrm>
          <a:custGeom>
            <a:avLst/>
            <a:gdLst>
              <a:gd name="T0" fmla="*/ 154 w 154"/>
              <a:gd name="T1" fmla="*/ 0 w 154"/>
              <a:gd name="T2" fmla="*/ 154 w 154"/>
              <a:gd name="T3" fmla="*/ 154 w 154"/>
            </a:gdLst>
            <a:ahLst/>
            <a:cxnLst>
              <a:cxn ang="0">
                <a:pos x="T0" y="0"/>
              </a:cxn>
              <a:cxn ang="0">
                <a:pos x="T1" y="0"/>
              </a:cxn>
              <a:cxn ang="0">
                <a:pos x="T2" y="0"/>
              </a:cxn>
              <a:cxn ang="0">
                <a:pos x="T3" y="0"/>
              </a:cxn>
            </a:cxnLst>
            <a:rect l="0" t="0" r="r" b="b"/>
            <a:pathLst>
              <a:path w="154">
                <a:moveTo>
                  <a:pt x="154" y="0"/>
                </a:moveTo>
                <a:lnTo>
                  <a:pt x="0" y="0"/>
                </a:lnTo>
                <a:lnTo>
                  <a:pt x="154" y="0"/>
                </a:lnTo>
                <a:lnTo>
                  <a:pt x="154" y="0"/>
                </a:lnTo>
                <a:close/>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280" name="Freeform 279"/>
          <p:cNvSpPr/>
          <p:nvPr/>
        </p:nvSpPr>
        <p:spPr bwMode="auto">
          <a:xfrm>
            <a:off x="8667304" y="4340775"/>
            <a:ext cx="206724" cy="0"/>
          </a:xfrm>
          <a:custGeom>
            <a:avLst/>
            <a:gdLst>
              <a:gd name="T0" fmla="*/ 154 w 154"/>
              <a:gd name="T1" fmla="*/ 0 w 154"/>
              <a:gd name="T2" fmla="*/ 154 w 154"/>
              <a:gd name="T3" fmla="*/ 154 w 154"/>
            </a:gdLst>
            <a:ahLst/>
            <a:cxnLst>
              <a:cxn ang="0">
                <a:pos x="T0" y="0"/>
              </a:cxn>
              <a:cxn ang="0">
                <a:pos x="T1" y="0"/>
              </a:cxn>
              <a:cxn ang="0">
                <a:pos x="T2" y="0"/>
              </a:cxn>
              <a:cxn ang="0">
                <a:pos x="T3" y="0"/>
              </a:cxn>
            </a:cxnLst>
            <a:rect l="0" t="0" r="r" b="b"/>
            <a:pathLst>
              <a:path w="154">
                <a:moveTo>
                  <a:pt x="154" y="0"/>
                </a:moveTo>
                <a:lnTo>
                  <a:pt x="0" y="0"/>
                </a:lnTo>
                <a:lnTo>
                  <a:pt x="154" y="0"/>
                </a:lnTo>
                <a:lnTo>
                  <a:pt x="154" y="0"/>
                </a:lnTo>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282" name="Freeform 281"/>
          <p:cNvSpPr/>
          <p:nvPr/>
        </p:nvSpPr>
        <p:spPr bwMode="auto">
          <a:xfrm>
            <a:off x="7653149" y="3185426"/>
            <a:ext cx="638965" cy="927860"/>
          </a:xfrm>
          <a:custGeom>
            <a:avLst/>
            <a:gdLst>
              <a:gd name="T0" fmla="*/ 400 w 476"/>
              <a:gd name="T1" fmla="*/ 0 h 691"/>
              <a:gd name="T2" fmla="*/ 0 w 476"/>
              <a:gd name="T3" fmla="*/ 691 h 691"/>
              <a:gd name="T4" fmla="*/ 400 w 476"/>
              <a:gd name="T5" fmla="*/ 0 h 691"/>
              <a:gd name="T6" fmla="*/ 476 w 476"/>
              <a:gd name="T7" fmla="*/ 132 h 691"/>
              <a:gd name="T8" fmla="*/ 476 w 476"/>
              <a:gd name="T9" fmla="*/ 132 h 691"/>
              <a:gd name="T10" fmla="*/ 400 w 476"/>
              <a:gd name="T11" fmla="*/ 0 h 691"/>
            </a:gdLst>
            <a:ahLst/>
            <a:cxnLst>
              <a:cxn ang="0">
                <a:pos x="T0" y="T1"/>
              </a:cxn>
              <a:cxn ang="0">
                <a:pos x="T2" y="T3"/>
              </a:cxn>
              <a:cxn ang="0">
                <a:pos x="T4" y="T5"/>
              </a:cxn>
              <a:cxn ang="0">
                <a:pos x="T6" y="T7"/>
              </a:cxn>
              <a:cxn ang="0">
                <a:pos x="T8" y="T9"/>
              </a:cxn>
              <a:cxn ang="0">
                <a:pos x="T10" y="T11"/>
              </a:cxn>
            </a:cxnLst>
            <a:rect l="0" t="0" r="r" b="b"/>
            <a:pathLst>
              <a:path w="476" h="691">
                <a:moveTo>
                  <a:pt x="400" y="0"/>
                </a:moveTo>
                <a:lnTo>
                  <a:pt x="0" y="691"/>
                </a:lnTo>
                <a:lnTo>
                  <a:pt x="400" y="0"/>
                </a:lnTo>
                <a:lnTo>
                  <a:pt x="476" y="132"/>
                </a:lnTo>
                <a:lnTo>
                  <a:pt x="476" y="132"/>
                </a:lnTo>
                <a:lnTo>
                  <a:pt x="400" y="0"/>
                </a:lnTo>
                <a:close/>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283" name="Freeform 282"/>
          <p:cNvSpPr/>
          <p:nvPr/>
        </p:nvSpPr>
        <p:spPr bwMode="auto">
          <a:xfrm>
            <a:off x="7653149" y="3185426"/>
            <a:ext cx="638965" cy="927860"/>
          </a:xfrm>
          <a:custGeom>
            <a:avLst/>
            <a:gdLst>
              <a:gd name="T0" fmla="*/ 400 w 476"/>
              <a:gd name="T1" fmla="*/ 0 h 691"/>
              <a:gd name="T2" fmla="*/ 0 w 476"/>
              <a:gd name="T3" fmla="*/ 691 h 691"/>
              <a:gd name="T4" fmla="*/ 400 w 476"/>
              <a:gd name="T5" fmla="*/ 0 h 691"/>
              <a:gd name="T6" fmla="*/ 476 w 476"/>
              <a:gd name="T7" fmla="*/ 132 h 691"/>
              <a:gd name="T8" fmla="*/ 476 w 476"/>
              <a:gd name="T9" fmla="*/ 132 h 691"/>
              <a:gd name="T10" fmla="*/ 400 w 476"/>
              <a:gd name="T11" fmla="*/ 0 h 691"/>
            </a:gdLst>
            <a:ahLst/>
            <a:cxnLst>
              <a:cxn ang="0">
                <a:pos x="T0" y="T1"/>
              </a:cxn>
              <a:cxn ang="0">
                <a:pos x="T2" y="T3"/>
              </a:cxn>
              <a:cxn ang="0">
                <a:pos x="T4" y="T5"/>
              </a:cxn>
              <a:cxn ang="0">
                <a:pos x="T6" y="T7"/>
              </a:cxn>
              <a:cxn ang="0">
                <a:pos x="T8" y="T9"/>
              </a:cxn>
              <a:cxn ang="0">
                <a:pos x="T10" y="T11"/>
              </a:cxn>
            </a:cxnLst>
            <a:rect l="0" t="0" r="r" b="b"/>
            <a:pathLst>
              <a:path w="476" h="691">
                <a:moveTo>
                  <a:pt x="400" y="0"/>
                </a:moveTo>
                <a:lnTo>
                  <a:pt x="0" y="691"/>
                </a:lnTo>
                <a:lnTo>
                  <a:pt x="400" y="0"/>
                </a:lnTo>
                <a:lnTo>
                  <a:pt x="476" y="132"/>
                </a:lnTo>
                <a:lnTo>
                  <a:pt x="476" y="132"/>
                </a:lnTo>
                <a:lnTo>
                  <a:pt x="400" y="0"/>
                </a:lnTo>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285" name="Freeform 284"/>
          <p:cNvSpPr/>
          <p:nvPr/>
        </p:nvSpPr>
        <p:spPr bwMode="auto">
          <a:xfrm>
            <a:off x="8562603" y="2842233"/>
            <a:ext cx="104705" cy="178590"/>
          </a:xfrm>
          <a:custGeom>
            <a:avLst/>
            <a:gdLst>
              <a:gd name="T0" fmla="*/ 78 w 78"/>
              <a:gd name="T1" fmla="*/ 0 h 133"/>
              <a:gd name="T2" fmla="*/ 0 w 78"/>
              <a:gd name="T3" fmla="*/ 133 h 133"/>
              <a:gd name="T4" fmla="*/ 0 w 78"/>
              <a:gd name="T5" fmla="*/ 133 h 133"/>
              <a:gd name="T6" fmla="*/ 78 w 78"/>
              <a:gd name="T7" fmla="*/ 0 h 133"/>
            </a:gdLst>
            <a:ahLst/>
            <a:cxnLst>
              <a:cxn ang="0">
                <a:pos x="T0" y="T1"/>
              </a:cxn>
              <a:cxn ang="0">
                <a:pos x="T2" y="T3"/>
              </a:cxn>
              <a:cxn ang="0">
                <a:pos x="T4" y="T5"/>
              </a:cxn>
              <a:cxn ang="0">
                <a:pos x="T6" y="T7"/>
              </a:cxn>
            </a:cxnLst>
            <a:rect l="0" t="0" r="r" b="b"/>
            <a:pathLst>
              <a:path w="78" h="133">
                <a:moveTo>
                  <a:pt x="78" y="0"/>
                </a:moveTo>
                <a:lnTo>
                  <a:pt x="0" y="133"/>
                </a:lnTo>
                <a:lnTo>
                  <a:pt x="0" y="133"/>
                </a:lnTo>
                <a:lnTo>
                  <a:pt x="78" y="0"/>
                </a:lnTo>
                <a:close/>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286" name="Freeform 285"/>
          <p:cNvSpPr/>
          <p:nvPr/>
        </p:nvSpPr>
        <p:spPr bwMode="auto">
          <a:xfrm>
            <a:off x="8562603" y="2842233"/>
            <a:ext cx="104705" cy="178590"/>
          </a:xfrm>
          <a:custGeom>
            <a:avLst/>
            <a:gdLst>
              <a:gd name="T0" fmla="*/ 78 w 78"/>
              <a:gd name="T1" fmla="*/ 0 h 133"/>
              <a:gd name="T2" fmla="*/ 0 w 78"/>
              <a:gd name="T3" fmla="*/ 133 h 133"/>
              <a:gd name="T4" fmla="*/ 0 w 78"/>
              <a:gd name="T5" fmla="*/ 133 h 133"/>
              <a:gd name="T6" fmla="*/ 78 w 78"/>
              <a:gd name="T7" fmla="*/ 0 h 133"/>
            </a:gdLst>
            <a:ahLst/>
            <a:cxnLst>
              <a:cxn ang="0">
                <a:pos x="T0" y="T1"/>
              </a:cxn>
              <a:cxn ang="0">
                <a:pos x="T2" y="T3"/>
              </a:cxn>
              <a:cxn ang="0">
                <a:pos x="T4" y="T5"/>
              </a:cxn>
              <a:cxn ang="0">
                <a:pos x="T6" y="T7"/>
              </a:cxn>
            </a:cxnLst>
            <a:rect l="0" t="0" r="r" b="b"/>
            <a:pathLst>
              <a:path w="78" h="133">
                <a:moveTo>
                  <a:pt x="78" y="0"/>
                </a:moveTo>
                <a:lnTo>
                  <a:pt x="0" y="133"/>
                </a:lnTo>
                <a:lnTo>
                  <a:pt x="0" y="133"/>
                </a:lnTo>
                <a:lnTo>
                  <a:pt x="78" y="0"/>
                </a:lnTo>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288" name="Freeform 287"/>
          <p:cNvSpPr/>
          <p:nvPr/>
        </p:nvSpPr>
        <p:spPr bwMode="auto">
          <a:xfrm>
            <a:off x="8480583" y="2842233"/>
            <a:ext cx="206724" cy="0"/>
          </a:xfrm>
          <a:custGeom>
            <a:avLst/>
            <a:gdLst>
              <a:gd name="T0" fmla="*/ 0 w 154"/>
              <a:gd name="T1" fmla="*/ 0 w 154"/>
              <a:gd name="T2" fmla="*/ 154 w 154"/>
              <a:gd name="T3" fmla="*/ 0 w 154"/>
            </a:gdLst>
            <a:ahLst/>
            <a:cxnLst>
              <a:cxn ang="0">
                <a:pos x="T0" y="0"/>
              </a:cxn>
              <a:cxn ang="0">
                <a:pos x="T1" y="0"/>
              </a:cxn>
              <a:cxn ang="0">
                <a:pos x="T2" y="0"/>
              </a:cxn>
              <a:cxn ang="0">
                <a:pos x="T3" y="0"/>
              </a:cxn>
            </a:cxnLst>
            <a:rect l="0" t="0" r="r" b="b"/>
            <a:pathLst>
              <a:path w="154">
                <a:moveTo>
                  <a:pt x="0" y="0"/>
                </a:moveTo>
                <a:lnTo>
                  <a:pt x="0" y="0"/>
                </a:lnTo>
                <a:lnTo>
                  <a:pt x="154" y="0"/>
                </a:lnTo>
                <a:lnTo>
                  <a:pt x="0" y="0"/>
                </a:lnTo>
                <a:close/>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289" name="Freeform 288"/>
          <p:cNvSpPr/>
          <p:nvPr/>
        </p:nvSpPr>
        <p:spPr bwMode="auto">
          <a:xfrm>
            <a:off x="8480583" y="2842233"/>
            <a:ext cx="206724" cy="0"/>
          </a:xfrm>
          <a:custGeom>
            <a:avLst/>
            <a:gdLst>
              <a:gd name="T0" fmla="*/ 0 w 154"/>
              <a:gd name="T1" fmla="*/ 0 w 154"/>
              <a:gd name="T2" fmla="*/ 154 w 154"/>
              <a:gd name="T3" fmla="*/ 0 w 154"/>
            </a:gdLst>
            <a:ahLst/>
            <a:cxnLst>
              <a:cxn ang="0">
                <a:pos x="T0" y="0"/>
              </a:cxn>
              <a:cxn ang="0">
                <a:pos x="T1" y="0"/>
              </a:cxn>
              <a:cxn ang="0">
                <a:pos x="T2" y="0"/>
              </a:cxn>
              <a:cxn ang="0">
                <a:pos x="T3" y="0"/>
              </a:cxn>
            </a:cxnLst>
            <a:rect l="0" t="0" r="r" b="b"/>
            <a:pathLst>
              <a:path w="154">
                <a:moveTo>
                  <a:pt x="0" y="0"/>
                </a:moveTo>
                <a:lnTo>
                  <a:pt x="0" y="0"/>
                </a:lnTo>
                <a:lnTo>
                  <a:pt x="154" y="0"/>
                </a:lnTo>
                <a:lnTo>
                  <a:pt x="0" y="0"/>
                </a:lnTo>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325" name="Freeform 324"/>
          <p:cNvSpPr/>
          <p:nvPr/>
        </p:nvSpPr>
        <p:spPr bwMode="auto">
          <a:xfrm>
            <a:off x="7868929" y="4250976"/>
            <a:ext cx="181994" cy="0"/>
          </a:xfrm>
          <a:custGeom>
            <a:avLst/>
            <a:gdLst>
              <a:gd name="T0" fmla="*/ 154 w 154"/>
              <a:gd name="T1" fmla="*/ 0 w 154"/>
              <a:gd name="T2" fmla="*/ 154 w 154"/>
              <a:gd name="T3" fmla="*/ 154 w 154"/>
            </a:gdLst>
            <a:ahLst/>
            <a:cxnLst>
              <a:cxn ang="0">
                <a:pos x="T0" y="0"/>
              </a:cxn>
              <a:cxn ang="0">
                <a:pos x="T1" y="0"/>
              </a:cxn>
              <a:cxn ang="0">
                <a:pos x="T2" y="0"/>
              </a:cxn>
              <a:cxn ang="0">
                <a:pos x="T3" y="0"/>
              </a:cxn>
            </a:cxnLst>
            <a:rect l="0" t="0" r="r" b="b"/>
            <a:pathLst>
              <a:path w="154">
                <a:moveTo>
                  <a:pt x="154" y="0"/>
                </a:moveTo>
                <a:lnTo>
                  <a:pt x="0" y="0"/>
                </a:lnTo>
                <a:lnTo>
                  <a:pt x="154" y="0"/>
                </a:lnTo>
                <a:lnTo>
                  <a:pt x="154" y="0"/>
                </a:lnTo>
                <a:close/>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326" name="Freeform 325"/>
          <p:cNvSpPr/>
          <p:nvPr/>
        </p:nvSpPr>
        <p:spPr bwMode="auto">
          <a:xfrm>
            <a:off x="7868929" y="4250976"/>
            <a:ext cx="181994" cy="0"/>
          </a:xfrm>
          <a:custGeom>
            <a:avLst/>
            <a:gdLst>
              <a:gd name="T0" fmla="*/ 154 w 154"/>
              <a:gd name="T1" fmla="*/ 0 w 154"/>
              <a:gd name="T2" fmla="*/ 154 w 154"/>
              <a:gd name="T3" fmla="*/ 154 w 154"/>
            </a:gdLst>
            <a:ahLst/>
            <a:cxnLst>
              <a:cxn ang="0">
                <a:pos x="T0" y="0"/>
              </a:cxn>
              <a:cxn ang="0">
                <a:pos x="T1" y="0"/>
              </a:cxn>
              <a:cxn ang="0">
                <a:pos x="T2" y="0"/>
              </a:cxn>
              <a:cxn ang="0">
                <a:pos x="T3" y="0"/>
              </a:cxn>
            </a:cxnLst>
            <a:rect l="0" t="0" r="r" b="b"/>
            <a:pathLst>
              <a:path w="154">
                <a:moveTo>
                  <a:pt x="154" y="0"/>
                </a:moveTo>
                <a:lnTo>
                  <a:pt x="0" y="0"/>
                </a:lnTo>
                <a:lnTo>
                  <a:pt x="154" y="0"/>
                </a:lnTo>
                <a:lnTo>
                  <a:pt x="154" y="0"/>
                </a:lnTo>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328" name="Freeform 327"/>
          <p:cNvSpPr/>
          <p:nvPr/>
        </p:nvSpPr>
        <p:spPr bwMode="auto">
          <a:xfrm>
            <a:off x="7860170" y="3590161"/>
            <a:ext cx="562525" cy="816859"/>
          </a:xfrm>
          <a:custGeom>
            <a:avLst/>
            <a:gdLst>
              <a:gd name="T0" fmla="*/ 400 w 476"/>
              <a:gd name="T1" fmla="*/ 0 h 691"/>
              <a:gd name="T2" fmla="*/ 0 w 476"/>
              <a:gd name="T3" fmla="*/ 691 h 691"/>
              <a:gd name="T4" fmla="*/ 400 w 476"/>
              <a:gd name="T5" fmla="*/ 0 h 691"/>
              <a:gd name="T6" fmla="*/ 476 w 476"/>
              <a:gd name="T7" fmla="*/ 132 h 691"/>
              <a:gd name="T8" fmla="*/ 476 w 476"/>
              <a:gd name="T9" fmla="*/ 132 h 691"/>
              <a:gd name="T10" fmla="*/ 400 w 476"/>
              <a:gd name="T11" fmla="*/ 0 h 691"/>
            </a:gdLst>
            <a:ahLst/>
            <a:cxnLst>
              <a:cxn ang="0">
                <a:pos x="T0" y="T1"/>
              </a:cxn>
              <a:cxn ang="0">
                <a:pos x="T2" y="T3"/>
              </a:cxn>
              <a:cxn ang="0">
                <a:pos x="T4" y="T5"/>
              </a:cxn>
              <a:cxn ang="0">
                <a:pos x="T6" y="T7"/>
              </a:cxn>
              <a:cxn ang="0">
                <a:pos x="T8" y="T9"/>
              </a:cxn>
              <a:cxn ang="0">
                <a:pos x="T10" y="T11"/>
              </a:cxn>
            </a:cxnLst>
            <a:rect l="0" t="0" r="r" b="b"/>
            <a:pathLst>
              <a:path w="476" h="691">
                <a:moveTo>
                  <a:pt x="400" y="0"/>
                </a:moveTo>
                <a:lnTo>
                  <a:pt x="0" y="691"/>
                </a:lnTo>
                <a:lnTo>
                  <a:pt x="400" y="0"/>
                </a:lnTo>
                <a:lnTo>
                  <a:pt x="476" y="132"/>
                </a:lnTo>
                <a:lnTo>
                  <a:pt x="476" y="132"/>
                </a:lnTo>
                <a:lnTo>
                  <a:pt x="400" y="0"/>
                </a:lnTo>
                <a:close/>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329" name="Freeform 328"/>
          <p:cNvSpPr/>
          <p:nvPr/>
        </p:nvSpPr>
        <p:spPr bwMode="auto">
          <a:xfrm>
            <a:off x="7860170" y="3590161"/>
            <a:ext cx="562525" cy="816859"/>
          </a:xfrm>
          <a:custGeom>
            <a:avLst/>
            <a:gdLst>
              <a:gd name="T0" fmla="*/ 400 w 476"/>
              <a:gd name="T1" fmla="*/ 0 h 691"/>
              <a:gd name="T2" fmla="*/ 0 w 476"/>
              <a:gd name="T3" fmla="*/ 691 h 691"/>
              <a:gd name="T4" fmla="*/ 400 w 476"/>
              <a:gd name="T5" fmla="*/ 0 h 691"/>
              <a:gd name="T6" fmla="*/ 476 w 476"/>
              <a:gd name="T7" fmla="*/ 132 h 691"/>
              <a:gd name="T8" fmla="*/ 476 w 476"/>
              <a:gd name="T9" fmla="*/ 132 h 691"/>
              <a:gd name="T10" fmla="*/ 400 w 476"/>
              <a:gd name="T11" fmla="*/ 0 h 691"/>
            </a:gdLst>
            <a:ahLst/>
            <a:cxnLst>
              <a:cxn ang="0">
                <a:pos x="T0" y="T1"/>
              </a:cxn>
              <a:cxn ang="0">
                <a:pos x="T2" y="T3"/>
              </a:cxn>
              <a:cxn ang="0">
                <a:pos x="T4" y="T5"/>
              </a:cxn>
              <a:cxn ang="0">
                <a:pos x="T6" y="T7"/>
              </a:cxn>
              <a:cxn ang="0">
                <a:pos x="T8" y="T9"/>
              </a:cxn>
              <a:cxn ang="0">
                <a:pos x="T10" y="T11"/>
              </a:cxn>
            </a:cxnLst>
            <a:rect l="0" t="0" r="r" b="b"/>
            <a:pathLst>
              <a:path w="476" h="691">
                <a:moveTo>
                  <a:pt x="400" y="0"/>
                </a:moveTo>
                <a:lnTo>
                  <a:pt x="0" y="691"/>
                </a:lnTo>
                <a:lnTo>
                  <a:pt x="400" y="0"/>
                </a:lnTo>
                <a:lnTo>
                  <a:pt x="476" y="132"/>
                </a:lnTo>
                <a:lnTo>
                  <a:pt x="476" y="132"/>
                </a:lnTo>
                <a:lnTo>
                  <a:pt x="400" y="0"/>
                </a:lnTo>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331" name="Freeform 330"/>
          <p:cNvSpPr/>
          <p:nvPr/>
        </p:nvSpPr>
        <p:spPr bwMode="auto">
          <a:xfrm>
            <a:off x="8621233" y="2931710"/>
            <a:ext cx="92178" cy="157225"/>
          </a:xfrm>
          <a:custGeom>
            <a:avLst/>
            <a:gdLst>
              <a:gd name="T0" fmla="*/ 78 w 78"/>
              <a:gd name="T1" fmla="*/ 0 h 133"/>
              <a:gd name="T2" fmla="*/ 0 w 78"/>
              <a:gd name="T3" fmla="*/ 133 h 133"/>
              <a:gd name="T4" fmla="*/ 0 w 78"/>
              <a:gd name="T5" fmla="*/ 133 h 133"/>
              <a:gd name="T6" fmla="*/ 78 w 78"/>
              <a:gd name="T7" fmla="*/ 0 h 133"/>
            </a:gdLst>
            <a:ahLst/>
            <a:cxnLst>
              <a:cxn ang="0">
                <a:pos x="T0" y="T1"/>
              </a:cxn>
              <a:cxn ang="0">
                <a:pos x="T2" y="T3"/>
              </a:cxn>
              <a:cxn ang="0">
                <a:pos x="T4" y="T5"/>
              </a:cxn>
              <a:cxn ang="0">
                <a:pos x="T6" y="T7"/>
              </a:cxn>
            </a:cxnLst>
            <a:rect l="0" t="0" r="r" b="b"/>
            <a:pathLst>
              <a:path w="78" h="133">
                <a:moveTo>
                  <a:pt x="78" y="0"/>
                </a:moveTo>
                <a:lnTo>
                  <a:pt x="0" y="133"/>
                </a:lnTo>
                <a:lnTo>
                  <a:pt x="0" y="133"/>
                </a:lnTo>
                <a:lnTo>
                  <a:pt x="78" y="0"/>
                </a:lnTo>
                <a:close/>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332" name="Freeform 331"/>
          <p:cNvSpPr/>
          <p:nvPr/>
        </p:nvSpPr>
        <p:spPr bwMode="auto">
          <a:xfrm>
            <a:off x="8621233" y="2931710"/>
            <a:ext cx="92178" cy="157225"/>
          </a:xfrm>
          <a:custGeom>
            <a:avLst/>
            <a:gdLst>
              <a:gd name="T0" fmla="*/ 78 w 78"/>
              <a:gd name="T1" fmla="*/ 0 h 133"/>
              <a:gd name="T2" fmla="*/ 0 w 78"/>
              <a:gd name="T3" fmla="*/ 133 h 133"/>
              <a:gd name="T4" fmla="*/ 0 w 78"/>
              <a:gd name="T5" fmla="*/ 133 h 133"/>
              <a:gd name="T6" fmla="*/ 78 w 78"/>
              <a:gd name="T7" fmla="*/ 0 h 133"/>
            </a:gdLst>
            <a:ahLst/>
            <a:cxnLst>
              <a:cxn ang="0">
                <a:pos x="T0" y="T1"/>
              </a:cxn>
              <a:cxn ang="0">
                <a:pos x="T2" y="T3"/>
              </a:cxn>
              <a:cxn ang="0">
                <a:pos x="T4" y="T5"/>
              </a:cxn>
              <a:cxn ang="0">
                <a:pos x="T6" y="T7"/>
              </a:cxn>
            </a:cxnLst>
            <a:rect l="0" t="0" r="r" b="b"/>
            <a:pathLst>
              <a:path w="78" h="133">
                <a:moveTo>
                  <a:pt x="78" y="0"/>
                </a:moveTo>
                <a:lnTo>
                  <a:pt x="0" y="133"/>
                </a:lnTo>
                <a:lnTo>
                  <a:pt x="0" y="133"/>
                </a:lnTo>
                <a:lnTo>
                  <a:pt x="78" y="0"/>
                </a:lnTo>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334" name="Freeform 333"/>
          <p:cNvSpPr/>
          <p:nvPr/>
        </p:nvSpPr>
        <p:spPr bwMode="auto">
          <a:xfrm>
            <a:off x="8447997" y="2931709"/>
            <a:ext cx="181994" cy="0"/>
          </a:xfrm>
          <a:custGeom>
            <a:avLst/>
            <a:gdLst>
              <a:gd name="T0" fmla="*/ 0 w 154"/>
              <a:gd name="T1" fmla="*/ 0 w 154"/>
              <a:gd name="T2" fmla="*/ 154 w 154"/>
              <a:gd name="T3" fmla="*/ 0 w 154"/>
            </a:gdLst>
            <a:ahLst/>
            <a:cxnLst>
              <a:cxn ang="0">
                <a:pos x="T0" y="0"/>
              </a:cxn>
              <a:cxn ang="0">
                <a:pos x="T1" y="0"/>
              </a:cxn>
              <a:cxn ang="0">
                <a:pos x="T2" y="0"/>
              </a:cxn>
              <a:cxn ang="0">
                <a:pos x="T3" y="0"/>
              </a:cxn>
            </a:cxnLst>
            <a:rect l="0" t="0" r="r" b="b"/>
            <a:pathLst>
              <a:path w="154">
                <a:moveTo>
                  <a:pt x="0" y="0"/>
                </a:moveTo>
                <a:lnTo>
                  <a:pt x="0" y="0"/>
                </a:lnTo>
                <a:lnTo>
                  <a:pt x="154" y="0"/>
                </a:lnTo>
                <a:lnTo>
                  <a:pt x="0" y="0"/>
                </a:lnTo>
                <a:close/>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335" name="Freeform 334"/>
          <p:cNvSpPr/>
          <p:nvPr/>
        </p:nvSpPr>
        <p:spPr bwMode="auto">
          <a:xfrm>
            <a:off x="8447997" y="2931709"/>
            <a:ext cx="181994" cy="0"/>
          </a:xfrm>
          <a:custGeom>
            <a:avLst/>
            <a:gdLst>
              <a:gd name="T0" fmla="*/ 0 w 154"/>
              <a:gd name="T1" fmla="*/ 0 w 154"/>
              <a:gd name="T2" fmla="*/ 154 w 154"/>
              <a:gd name="T3" fmla="*/ 0 w 154"/>
            </a:gdLst>
            <a:ahLst/>
            <a:cxnLst>
              <a:cxn ang="0">
                <a:pos x="T0" y="0"/>
              </a:cxn>
              <a:cxn ang="0">
                <a:pos x="T1" y="0"/>
              </a:cxn>
              <a:cxn ang="0">
                <a:pos x="T2" y="0"/>
              </a:cxn>
              <a:cxn ang="0">
                <a:pos x="T3" y="0"/>
              </a:cxn>
            </a:cxnLst>
            <a:rect l="0" t="0" r="r" b="b"/>
            <a:pathLst>
              <a:path w="154">
                <a:moveTo>
                  <a:pt x="0" y="0"/>
                </a:moveTo>
                <a:lnTo>
                  <a:pt x="0" y="0"/>
                </a:lnTo>
                <a:lnTo>
                  <a:pt x="154" y="0"/>
                </a:lnTo>
                <a:lnTo>
                  <a:pt x="0" y="0"/>
                </a:lnTo>
              </a:path>
            </a:pathLst>
          </a:custGeom>
          <a:solidFill>
            <a:schemeClr val="accent3"/>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00" tIns="45699" rIns="91400" bIns="45699" numCol="1" anchor="t" anchorCtr="0" compatLnSpc="1"/>
          <a:lstStyle/>
          <a:p>
            <a:endParaRPr lang="en-US" sz="2400"/>
          </a:p>
        </p:txBody>
      </p:sp>
      <p:sp>
        <p:nvSpPr>
          <p:cNvPr id="439" name="Oval 438"/>
          <p:cNvSpPr/>
          <p:nvPr/>
        </p:nvSpPr>
        <p:spPr>
          <a:xfrm>
            <a:off x="5472209" y="3233411"/>
            <a:ext cx="1230096" cy="12304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0" tIns="45699" rIns="91400" bIns="45699" rtlCol="0" anchor="ctr"/>
          <a:lstStyle/>
          <a:p>
            <a:pPr algn="ctr"/>
            <a:endParaRPr lang="en-AU" sz="2400"/>
          </a:p>
        </p:txBody>
      </p:sp>
      <p:sp>
        <p:nvSpPr>
          <p:cNvPr id="54" name="Freeform 53"/>
          <p:cNvSpPr/>
          <p:nvPr/>
        </p:nvSpPr>
        <p:spPr>
          <a:xfrm>
            <a:off x="4229070" y="2182782"/>
            <a:ext cx="3716769" cy="3333267"/>
          </a:xfrm>
          <a:custGeom>
            <a:avLst/>
            <a:gdLst>
              <a:gd name="connsiteX0" fmla="*/ 2220116 w 3718417"/>
              <a:gd name="connsiteY0" fmla="*/ 3322706 h 3333718"/>
              <a:gd name="connsiteX1" fmla="*/ 2229456 w 3718417"/>
              <a:gd name="connsiteY1" fmla="*/ 3325496 h 3333718"/>
              <a:gd name="connsiteX2" fmla="*/ 2239019 w 3718417"/>
              <a:gd name="connsiteY2" fmla="*/ 3326422 h 3333718"/>
              <a:gd name="connsiteX3" fmla="*/ 2148519 w 3718417"/>
              <a:gd name="connsiteY3" fmla="*/ 3300859 h 3333718"/>
              <a:gd name="connsiteX4" fmla="*/ 2150572 w 3718417"/>
              <a:gd name="connsiteY4" fmla="*/ 3301928 h 3333718"/>
              <a:gd name="connsiteX5" fmla="*/ 2152187 w 3718417"/>
              <a:gd name="connsiteY5" fmla="*/ 3302411 h 3333718"/>
              <a:gd name="connsiteX6" fmla="*/ 2150723 w 3718417"/>
              <a:gd name="connsiteY6" fmla="*/ 3301921 h 3333718"/>
              <a:gd name="connsiteX7" fmla="*/ 605489 w 3718417"/>
              <a:gd name="connsiteY7" fmla="*/ 2808370 h 3333718"/>
              <a:gd name="connsiteX8" fmla="*/ 607509 w 3718417"/>
              <a:gd name="connsiteY8" fmla="*/ 2816829 h 3333718"/>
              <a:gd name="connsiteX9" fmla="*/ 611079 w 3718417"/>
              <a:gd name="connsiteY9" fmla="*/ 2824608 h 3333718"/>
              <a:gd name="connsiteX10" fmla="*/ 387093 w 3718417"/>
              <a:gd name="connsiteY10" fmla="*/ 1050636 h 3333718"/>
              <a:gd name="connsiteX11" fmla="*/ 364822 w 3718417"/>
              <a:gd name="connsiteY11" fmla="*/ 1059435 h 3333718"/>
              <a:gd name="connsiteX12" fmla="*/ 350342 w 3718417"/>
              <a:gd name="connsiteY12" fmla="*/ 1068569 h 3333718"/>
              <a:gd name="connsiteX13" fmla="*/ 387093 w 3718417"/>
              <a:gd name="connsiteY13" fmla="*/ 1052706 h 3333718"/>
              <a:gd name="connsiteX14" fmla="*/ 1741327 w 3718417"/>
              <a:gd name="connsiteY14" fmla="*/ 169961 h 3333718"/>
              <a:gd name="connsiteX15" fmla="*/ 1767645 w 3718417"/>
              <a:gd name="connsiteY15" fmla="*/ 202645 h 3333718"/>
              <a:gd name="connsiteX16" fmla="*/ 2236920 w 3718417"/>
              <a:gd name="connsiteY16" fmla="*/ 1013228 h 3333718"/>
              <a:gd name="connsiteX17" fmla="*/ 2147597 w 3718417"/>
              <a:gd name="connsiteY17" fmla="*/ 1013228 h 3333718"/>
              <a:gd name="connsiteX18" fmla="*/ 2141566 w 3718417"/>
              <a:gd name="connsiteY18" fmla="*/ 1013228 h 3333718"/>
              <a:gd name="connsiteX19" fmla="*/ 2114114 w 3718417"/>
              <a:gd name="connsiteY19" fmla="*/ 965809 h 3333718"/>
              <a:gd name="connsiteX20" fmla="*/ 1773702 w 3718417"/>
              <a:gd name="connsiteY20" fmla="*/ 377813 h 3333718"/>
              <a:gd name="connsiteX21" fmla="*/ 1453461 w 3718417"/>
              <a:gd name="connsiteY21" fmla="*/ 199410 h 3333718"/>
              <a:gd name="connsiteX22" fmla="*/ 1201669 w 3718417"/>
              <a:gd name="connsiteY22" fmla="*/ 199410 h 3333718"/>
              <a:gd name="connsiteX23" fmla="*/ 908319 w 3718417"/>
              <a:gd name="connsiteY23" fmla="*/ 368037 h 3333718"/>
              <a:gd name="connsiteX24" fmla="*/ 553523 w 3718417"/>
              <a:gd name="connsiteY24" fmla="*/ 983387 h 3333718"/>
              <a:gd name="connsiteX25" fmla="*/ 535616 w 3718417"/>
              <a:gd name="connsiteY25" fmla="*/ 1014444 h 3333718"/>
              <a:gd name="connsiteX26" fmla="*/ 526793 w 3718417"/>
              <a:gd name="connsiteY26" fmla="*/ 1015882 h 3333718"/>
              <a:gd name="connsiteX27" fmla="*/ 526793 w 3718417"/>
              <a:gd name="connsiteY27" fmla="*/ 1016112 h 3333718"/>
              <a:gd name="connsiteX28" fmla="*/ 542891 w 3718417"/>
              <a:gd name="connsiteY28" fmla="*/ 1013487 h 3333718"/>
              <a:gd name="connsiteX29" fmla="*/ 1481497 w 3718417"/>
              <a:gd name="connsiteY29" fmla="*/ 1013487 h 3333718"/>
              <a:gd name="connsiteX30" fmla="*/ 1436832 w 3718417"/>
              <a:gd name="connsiteY30" fmla="*/ 1090676 h 3333718"/>
              <a:gd name="connsiteX31" fmla="*/ 1436268 w 3718417"/>
              <a:gd name="connsiteY31" fmla="*/ 1091651 h 3333718"/>
              <a:gd name="connsiteX32" fmla="*/ 1376333 w 3718417"/>
              <a:gd name="connsiteY32" fmla="*/ 1091651 h 3333718"/>
              <a:gd name="connsiteX33" fmla="*/ 695468 w 3718417"/>
              <a:gd name="connsiteY33" fmla="*/ 1091651 h 3333718"/>
              <a:gd name="connsiteX34" fmla="*/ 382543 w 3718417"/>
              <a:gd name="connsiteY34" fmla="*/ 1279931 h 3333718"/>
              <a:gd name="connsiteX35" fmla="*/ 257862 w 3718417"/>
              <a:gd name="connsiteY35" fmla="*/ 1497554 h 3333718"/>
              <a:gd name="connsiteX36" fmla="*/ 257862 w 3718417"/>
              <a:gd name="connsiteY36" fmla="*/ 1834990 h 3333718"/>
              <a:gd name="connsiteX37" fmla="*/ 612679 w 3718417"/>
              <a:gd name="connsiteY37" fmla="*/ 2450674 h 3333718"/>
              <a:gd name="connsiteX38" fmla="*/ 631939 w 3718417"/>
              <a:gd name="connsiteY38" fmla="*/ 2484094 h 3333718"/>
              <a:gd name="connsiteX39" fmla="*/ 626190 w 3718417"/>
              <a:gd name="connsiteY39" fmla="*/ 2499364 h 3333718"/>
              <a:gd name="connsiteX40" fmla="*/ 626658 w 3718417"/>
              <a:gd name="connsiteY40" fmla="*/ 2499637 h 3333718"/>
              <a:gd name="connsiteX41" fmla="*/ 634776 w 3718417"/>
              <a:gd name="connsiteY41" fmla="*/ 2478064 h 3333718"/>
              <a:gd name="connsiteX42" fmla="*/ 1103944 w 3718417"/>
              <a:gd name="connsiteY42" fmla="*/ 1666859 h 3333718"/>
              <a:gd name="connsiteX43" fmla="*/ 1129700 w 3718417"/>
              <a:gd name="connsiteY43" fmla="*/ 1711624 h 3333718"/>
              <a:gd name="connsiteX44" fmla="*/ 1146561 w 3718417"/>
              <a:gd name="connsiteY44" fmla="*/ 1740930 h 3333718"/>
              <a:gd name="connsiteX45" fmla="*/ 1116696 w 3718417"/>
              <a:gd name="connsiteY45" fmla="*/ 1792569 h 3333718"/>
              <a:gd name="connsiteX46" fmla="*/ 776361 w 3718417"/>
              <a:gd name="connsiteY46" fmla="*/ 2381018 h 3333718"/>
              <a:gd name="connsiteX47" fmla="*/ 783693 w 3718417"/>
              <a:gd name="connsiteY47" fmla="*/ 2747879 h 3333718"/>
              <a:gd name="connsiteX48" fmla="*/ 908339 w 3718417"/>
              <a:gd name="connsiteY48" fmla="*/ 2965551 h 3333718"/>
              <a:gd name="connsiteX49" fmla="*/ 1201621 w 3718417"/>
              <a:gd name="connsiteY49" fmla="*/ 3134307 h 3333718"/>
              <a:gd name="connsiteX50" fmla="*/ 1912701 w 3718417"/>
              <a:gd name="connsiteY50" fmla="*/ 3134307 h 3333718"/>
              <a:gd name="connsiteX51" fmla="*/ 1948402 w 3718417"/>
              <a:gd name="connsiteY51" fmla="*/ 3134307 h 3333718"/>
              <a:gd name="connsiteX52" fmla="*/ 1953487 w 3718417"/>
              <a:gd name="connsiteY52" fmla="*/ 3140395 h 3333718"/>
              <a:gd name="connsiteX53" fmla="*/ 1953624 w 3718417"/>
              <a:gd name="connsiteY53" fmla="*/ 3140395 h 3333718"/>
              <a:gd name="connsiteX54" fmla="*/ 1947996 w 3718417"/>
              <a:gd name="connsiteY54" fmla="*/ 3133657 h 3333718"/>
              <a:gd name="connsiteX55" fmla="*/ 1481498 w 3718417"/>
              <a:gd name="connsiteY55" fmla="*/ 2322300 h 3333718"/>
              <a:gd name="connsiteX56" fmla="*/ 1533105 w 3718417"/>
              <a:gd name="connsiteY56" fmla="*/ 2322300 h 3333718"/>
              <a:gd name="connsiteX57" fmla="*/ 1566872 w 3718417"/>
              <a:gd name="connsiteY57" fmla="*/ 2322300 h 3333718"/>
              <a:gd name="connsiteX58" fmla="*/ 1594079 w 3718417"/>
              <a:gd name="connsiteY58" fmla="*/ 2369622 h 3333718"/>
              <a:gd name="connsiteX59" fmla="*/ 1932477 w 3718417"/>
              <a:gd name="connsiteY59" fmla="*/ 2958180 h 3333718"/>
              <a:gd name="connsiteX60" fmla="*/ 2255163 w 3718417"/>
              <a:gd name="connsiteY60" fmla="*/ 3134306 h 3333718"/>
              <a:gd name="connsiteX61" fmla="*/ 2504510 w 3718417"/>
              <a:gd name="connsiteY61" fmla="*/ 3134306 h 3333718"/>
              <a:gd name="connsiteX62" fmla="*/ 2797861 w 3718417"/>
              <a:gd name="connsiteY62" fmla="*/ 2965518 h 3333718"/>
              <a:gd name="connsiteX63" fmla="*/ 3154307 w 3718417"/>
              <a:gd name="connsiteY63" fmla="*/ 2349580 h 3333718"/>
              <a:gd name="connsiteX64" fmla="*/ 3169935 w 3718417"/>
              <a:gd name="connsiteY64" fmla="*/ 2322576 h 3333718"/>
              <a:gd name="connsiteX65" fmla="*/ 3158127 w 3718417"/>
              <a:gd name="connsiteY65" fmla="*/ 2322576 h 3333718"/>
              <a:gd name="connsiteX66" fmla="*/ 2236921 w 3718417"/>
              <a:gd name="connsiteY66" fmla="*/ 2322576 h 3333718"/>
              <a:gd name="connsiteX67" fmla="*/ 2281438 w 3718417"/>
              <a:gd name="connsiteY67" fmla="*/ 2245210 h 3333718"/>
              <a:gd name="connsiteX68" fmla="*/ 2282060 w 3718417"/>
              <a:gd name="connsiteY68" fmla="*/ 2244129 h 3333718"/>
              <a:gd name="connsiteX69" fmla="*/ 2331859 w 3718417"/>
              <a:gd name="connsiteY69" fmla="*/ 2244129 h 3333718"/>
              <a:gd name="connsiteX70" fmla="*/ 3010710 w 3718417"/>
              <a:gd name="connsiteY70" fmla="*/ 2244129 h 3333718"/>
              <a:gd name="connsiteX71" fmla="*/ 3326080 w 3718417"/>
              <a:gd name="connsiteY71" fmla="*/ 2053330 h 3333718"/>
              <a:gd name="connsiteX72" fmla="*/ 3450761 w 3718417"/>
              <a:gd name="connsiteY72" fmla="*/ 1835622 h 3333718"/>
              <a:gd name="connsiteX73" fmla="*/ 3450761 w 3718417"/>
              <a:gd name="connsiteY73" fmla="*/ 1498051 h 3333718"/>
              <a:gd name="connsiteX74" fmla="*/ 3095945 w 3718417"/>
              <a:gd name="connsiteY74" fmla="*/ 882125 h 3333718"/>
              <a:gd name="connsiteX75" fmla="*/ 3080988 w 3718417"/>
              <a:gd name="connsiteY75" fmla="*/ 856164 h 3333718"/>
              <a:gd name="connsiteX76" fmla="*/ 3080371 w 3718417"/>
              <a:gd name="connsiteY76" fmla="*/ 857238 h 3333718"/>
              <a:gd name="connsiteX77" fmla="*/ 2614775 w 3718417"/>
              <a:gd name="connsiteY77" fmla="*/ 1666859 h 3333718"/>
              <a:gd name="connsiteX78" fmla="*/ 2570112 w 3718417"/>
              <a:gd name="connsiteY78" fmla="*/ 1589653 h 3333718"/>
              <a:gd name="connsiteX79" fmla="*/ 2566990 w 3718417"/>
              <a:gd name="connsiteY79" fmla="*/ 1584256 h 3333718"/>
              <a:gd name="connsiteX80" fmla="*/ 2591781 w 3718417"/>
              <a:gd name="connsiteY80" fmla="*/ 1541150 h 3333718"/>
              <a:gd name="connsiteX81" fmla="*/ 2930185 w 3718417"/>
              <a:gd name="connsiteY81" fmla="*/ 952700 h 3333718"/>
              <a:gd name="connsiteX82" fmla="*/ 2925296 w 3718417"/>
              <a:gd name="connsiteY82" fmla="*/ 585839 h 3333718"/>
              <a:gd name="connsiteX83" fmla="*/ 2798175 w 3718417"/>
              <a:gd name="connsiteY83" fmla="*/ 368166 h 3333718"/>
              <a:gd name="connsiteX84" fmla="*/ 2504820 w 3718417"/>
              <a:gd name="connsiteY84" fmla="*/ 199410 h 3333718"/>
              <a:gd name="connsiteX85" fmla="*/ 1795215 w 3718417"/>
              <a:gd name="connsiteY85" fmla="*/ 199410 h 3333718"/>
              <a:gd name="connsiteX86" fmla="*/ 1765114 w 3718417"/>
              <a:gd name="connsiteY86" fmla="*/ 199410 h 3333718"/>
              <a:gd name="connsiteX87" fmla="*/ 1741419 w 3718417"/>
              <a:gd name="connsiteY87" fmla="*/ 169961 h 3333718"/>
              <a:gd name="connsiteX88" fmla="*/ 1117878 w 3718417"/>
              <a:gd name="connsiteY88" fmla="*/ 0 h 3333718"/>
              <a:gd name="connsiteX89" fmla="*/ 1403886 w 3718417"/>
              <a:gd name="connsiteY89" fmla="*/ 0 h 3333718"/>
              <a:gd name="connsiteX90" fmla="*/ 1404464 w 3718417"/>
              <a:gd name="connsiteY90" fmla="*/ 37 h 3333718"/>
              <a:gd name="connsiteX91" fmla="*/ 1404079 w 3718417"/>
              <a:gd name="connsiteY91" fmla="*/ 0 h 3333718"/>
              <a:gd name="connsiteX92" fmla="*/ 1422736 w 3718417"/>
              <a:gd name="connsiteY92" fmla="*/ 0 h 3333718"/>
              <a:gd name="connsiteX93" fmla="*/ 1425318 w 3718417"/>
              <a:gd name="connsiteY93" fmla="*/ 0 h 3333718"/>
              <a:gd name="connsiteX94" fmla="*/ 1440518 w 3718417"/>
              <a:gd name="connsiteY94" fmla="*/ 0 h 3333718"/>
              <a:gd name="connsiteX95" fmla="*/ 1792082 w 3718417"/>
              <a:gd name="connsiteY95" fmla="*/ 0 h 3333718"/>
              <a:gd name="connsiteX96" fmla="*/ 1859208 w 3718417"/>
              <a:gd name="connsiteY96" fmla="*/ 0 h 3333718"/>
              <a:gd name="connsiteX97" fmla="*/ 1907813 w 3718417"/>
              <a:gd name="connsiteY97" fmla="*/ 0 h 3333718"/>
              <a:gd name="connsiteX98" fmla="*/ 2598114 w 3718417"/>
              <a:gd name="connsiteY98" fmla="*/ 0 h 3333718"/>
              <a:gd name="connsiteX99" fmla="*/ 2931333 w 3718417"/>
              <a:gd name="connsiteY99" fmla="*/ 191689 h 3333718"/>
              <a:gd name="connsiteX100" fmla="*/ 3075728 w 3718417"/>
              <a:gd name="connsiteY100" fmla="*/ 438939 h 3333718"/>
              <a:gd name="connsiteX101" fmla="*/ 3075821 w 3718417"/>
              <a:gd name="connsiteY101" fmla="*/ 439169 h 3333718"/>
              <a:gd name="connsiteX102" fmla="*/ 3076722 w 3718417"/>
              <a:gd name="connsiteY102" fmla="*/ 440733 h 3333718"/>
              <a:gd name="connsiteX103" fmla="*/ 3672598 w 3718417"/>
              <a:gd name="connsiteY103" fmla="*/ 1475114 h 3333718"/>
              <a:gd name="connsiteX104" fmla="*/ 3672598 w 3718417"/>
              <a:gd name="connsiteY104" fmla="*/ 1858555 h 3333718"/>
              <a:gd name="connsiteX105" fmla="*/ 3530975 w 3718417"/>
              <a:gd name="connsiteY105" fmla="*/ 2105847 h 3333718"/>
              <a:gd name="connsiteX106" fmla="*/ 3529433 w 3718417"/>
              <a:gd name="connsiteY106" fmla="*/ 2107860 h 3333718"/>
              <a:gd name="connsiteX107" fmla="*/ 3521388 w 3718417"/>
              <a:gd name="connsiteY107" fmla="*/ 2121762 h 3333718"/>
              <a:gd name="connsiteX108" fmla="*/ 2930976 w 3718417"/>
              <a:gd name="connsiteY108" fmla="*/ 3141993 h 3333718"/>
              <a:gd name="connsiteX109" fmla="*/ 2597762 w 3718417"/>
              <a:gd name="connsiteY109" fmla="*/ 3333717 h 3333718"/>
              <a:gd name="connsiteX110" fmla="*/ 2314531 w 3718417"/>
              <a:gd name="connsiteY110" fmla="*/ 3333717 h 3333718"/>
              <a:gd name="connsiteX111" fmla="*/ 2313937 w 3718417"/>
              <a:gd name="connsiteY111" fmla="*/ 3333679 h 3333718"/>
              <a:gd name="connsiteX112" fmla="*/ 2314342 w 3718417"/>
              <a:gd name="connsiteY112" fmla="*/ 3333718 h 3333718"/>
              <a:gd name="connsiteX113" fmla="*/ 1117825 w 3718417"/>
              <a:gd name="connsiteY113" fmla="*/ 3333718 h 3333718"/>
              <a:gd name="connsiteX114" fmla="*/ 784688 w 3718417"/>
              <a:gd name="connsiteY114" fmla="*/ 3142029 h 3333718"/>
              <a:gd name="connsiteX115" fmla="*/ 643105 w 3718417"/>
              <a:gd name="connsiteY115" fmla="*/ 2894779 h 3333718"/>
              <a:gd name="connsiteX116" fmla="*/ 641174 w 3718417"/>
              <a:gd name="connsiteY116" fmla="*/ 2890908 h 3333718"/>
              <a:gd name="connsiteX117" fmla="*/ 633532 w 3718417"/>
              <a:gd name="connsiteY117" fmla="*/ 2877648 h 3333718"/>
              <a:gd name="connsiteX118" fmla="*/ 45819 w 3718417"/>
              <a:gd name="connsiteY118" fmla="*/ 1857838 h 3333718"/>
              <a:gd name="connsiteX119" fmla="*/ 45819 w 3718417"/>
              <a:gd name="connsiteY119" fmla="*/ 1474548 h 3333718"/>
              <a:gd name="connsiteX120" fmla="*/ 187443 w 3718417"/>
              <a:gd name="connsiteY120" fmla="*/ 1227352 h 3333718"/>
              <a:gd name="connsiteX121" fmla="*/ 224110 w 3718417"/>
              <a:gd name="connsiteY121" fmla="*/ 1179726 h 3333718"/>
              <a:gd name="connsiteX122" fmla="*/ 223890 w 3718417"/>
              <a:gd name="connsiteY122" fmla="*/ 1176708 h 3333718"/>
              <a:gd name="connsiteX123" fmla="*/ 187657 w 3718417"/>
              <a:gd name="connsiteY123" fmla="*/ 1226977 h 3333718"/>
              <a:gd name="connsiteX124" fmla="*/ 219140 w 3718417"/>
              <a:gd name="connsiteY124" fmla="*/ 1172374 h 3333718"/>
              <a:gd name="connsiteX125" fmla="*/ 231820 w 3718417"/>
              <a:gd name="connsiteY125" fmla="*/ 1150382 h 3333718"/>
              <a:gd name="connsiteX126" fmla="*/ 233210 w 3718417"/>
              <a:gd name="connsiteY126" fmla="*/ 1145790 h 3333718"/>
              <a:gd name="connsiteX127" fmla="*/ 241032 w 3718417"/>
              <a:gd name="connsiteY127" fmla="*/ 1134405 h 3333718"/>
              <a:gd name="connsiteX128" fmla="*/ 262283 w 3718417"/>
              <a:gd name="connsiteY128" fmla="*/ 1097548 h 3333718"/>
              <a:gd name="connsiteX129" fmla="*/ 784665 w 3718417"/>
              <a:gd name="connsiteY129" fmla="*/ 191541 h 3333718"/>
              <a:gd name="connsiteX130" fmla="*/ 1117878 w 3718417"/>
              <a:gd name="connsiteY130" fmla="*/ 0 h 3333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3718417" h="3333718">
                <a:moveTo>
                  <a:pt x="2220116" y="3322706"/>
                </a:moveTo>
                <a:lnTo>
                  <a:pt x="2229456" y="3325496"/>
                </a:lnTo>
                <a:lnTo>
                  <a:pt x="2239019" y="3326422"/>
                </a:lnTo>
                <a:close/>
                <a:moveTo>
                  <a:pt x="2148519" y="3300859"/>
                </a:moveTo>
                <a:lnTo>
                  <a:pt x="2150572" y="3301928"/>
                </a:lnTo>
                <a:lnTo>
                  <a:pt x="2152187" y="3302411"/>
                </a:lnTo>
                <a:lnTo>
                  <a:pt x="2150723" y="3301921"/>
                </a:lnTo>
                <a:close/>
                <a:moveTo>
                  <a:pt x="605489" y="2808370"/>
                </a:moveTo>
                <a:lnTo>
                  <a:pt x="607509" y="2816829"/>
                </a:lnTo>
                <a:lnTo>
                  <a:pt x="611079" y="2824608"/>
                </a:lnTo>
                <a:close/>
                <a:moveTo>
                  <a:pt x="387093" y="1050636"/>
                </a:moveTo>
                <a:lnTo>
                  <a:pt x="364822" y="1059435"/>
                </a:lnTo>
                <a:lnTo>
                  <a:pt x="350342" y="1068569"/>
                </a:lnTo>
                <a:lnTo>
                  <a:pt x="387093" y="1052706"/>
                </a:lnTo>
                <a:close/>
                <a:moveTo>
                  <a:pt x="1741327" y="169961"/>
                </a:moveTo>
                <a:lnTo>
                  <a:pt x="1767645" y="202645"/>
                </a:lnTo>
                <a:cubicBezTo>
                  <a:pt x="1767645" y="202645"/>
                  <a:pt x="1767645" y="202645"/>
                  <a:pt x="2236920" y="1013228"/>
                </a:cubicBezTo>
                <a:cubicBezTo>
                  <a:pt x="2236920" y="1013228"/>
                  <a:pt x="2236920" y="1013228"/>
                  <a:pt x="2147597" y="1013228"/>
                </a:cubicBezTo>
                <a:lnTo>
                  <a:pt x="2141566" y="1013228"/>
                </a:lnTo>
                <a:lnTo>
                  <a:pt x="2114114" y="965809"/>
                </a:lnTo>
                <a:cubicBezTo>
                  <a:pt x="1773702" y="377813"/>
                  <a:pt x="1773702" y="377813"/>
                  <a:pt x="1773702" y="377813"/>
                </a:cubicBezTo>
                <a:cubicBezTo>
                  <a:pt x="1707698" y="270282"/>
                  <a:pt x="1587913" y="199410"/>
                  <a:pt x="1453461" y="199410"/>
                </a:cubicBezTo>
                <a:cubicBezTo>
                  <a:pt x="1201669" y="199410"/>
                  <a:pt x="1201669" y="199410"/>
                  <a:pt x="1201669" y="199410"/>
                </a:cubicBezTo>
                <a:cubicBezTo>
                  <a:pt x="1094107" y="199410"/>
                  <a:pt x="962100" y="275170"/>
                  <a:pt x="908319" y="368037"/>
                </a:cubicBezTo>
                <a:cubicBezTo>
                  <a:pt x="744074" y="652901"/>
                  <a:pt x="631155" y="848744"/>
                  <a:pt x="553523" y="983387"/>
                </a:cubicBezTo>
                <a:lnTo>
                  <a:pt x="535616" y="1014444"/>
                </a:lnTo>
                <a:lnTo>
                  <a:pt x="526793" y="1015882"/>
                </a:lnTo>
                <a:lnTo>
                  <a:pt x="526793" y="1016112"/>
                </a:lnTo>
                <a:lnTo>
                  <a:pt x="542891" y="1013487"/>
                </a:lnTo>
                <a:cubicBezTo>
                  <a:pt x="542891" y="1013487"/>
                  <a:pt x="542891" y="1013487"/>
                  <a:pt x="1481497" y="1013487"/>
                </a:cubicBezTo>
                <a:cubicBezTo>
                  <a:pt x="1481497" y="1013487"/>
                  <a:pt x="1481497" y="1013487"/>
                  <a:pt x="1436832" y="1090676"/>
                </a:cubicBezTo>
                <a:lnTo>
                  <a:pt x="1436268" y="1091651"/>
                </a:lnTo>
                <a:lnTo>
                  <a:pt x="1376333" y="1091651"/>
                </a:lnTo>
                <a:cubicBezTo>
                  <a:pt x="695468" y="1091651"/>
                  <a:pt x="695468" y="1091651"/>
                  <a:pt x="695468" y="1091651"/>
                </a:cubicBezTo>
                <a:cubicBezTo>
                  <a:pt x="570788" y="1096542"/>
                  <a:pt x="450996" y="1162562"/>
                  <a:pt x="382543" y="1279931"/>
                </a:cubicBezTo>
                <a:cubicBezTo>
                  <a:pt x="257862" y="1497554"/>
                  <a:pt x="257862" y="1497554"/>
                  <a:pt x="257862" y="1497554"/>
                </a:cubicBezTo>
                <a:cubicBezTo>
                  <a:pt x="204078" y="1590471"/>
                  <a:pt x="204078" y="1742073"/>
                  <a:pt x="257862" y="1834990"/>
                </a:cubicBezTo>
                <a:cubicBezTo>
                  <a:pt x="422117" y="2120009"/>
                  <a:pt x="535043" y="2315958"/>
                  <a:pt x="612679" y="2450674"/>
                </a:cubicBezTo>
                <a:lnTo>
                  <a:pt x="631939" y="2484094"/>
                </a:lnTo>
                <a:lnTo>
                  <a:pt x="626190" y="2499364"/>
                </a:lnTo>
                <a:lnTo>
                  <a:pt x="626658" y="2499637"/>
                </a:lnTo>
                <a:lnTo>
                  <a:pt x="634776" y="2478064"/>
                </a:lnTo>
                <a:cubicBezTo>
                  <a:pt x="634776" y="2478064"/>
                  <a:pt x="634776" y="2478064"/>
                  <a:pt x="1103944" y="1666859"/>
                </a:cubicBezTo>
                <a:cubicBezTo>
                  <a:pt x="1103944" y="1666859"/>
                  <a:pt x="1103944" y="1666859"/>
                  <a:pt x="1129700" y="1711624"/>
                </a:cubicBezTo>
                <a:lnTo>
                  <a:pt x="1146561" y="1740930"/>
                </a:lnTo>
                <a:lnTo>
                  <a:pt x="1116696" y="1792569"/>
                </a:lnTo>
                <a:cubicBezTo>
                  <a:pt x="776361" y="2381018"/>
                  <a:pt x="776361" y="2381018"/>
                  <a:pt x="776361" y="2381018"/>
                </a:cubicBezTo>
                <a:cubicBezTo>
                  <a:pt x="717704" y="2493522"/>
                  <a:pt x="715260" y="2630483"/>
                  <a:pt x="783693" y="2747879"/>
                </a:cubicBezTo>
                <a:cubicBezTo>
                  <a:pt x="908339" y="2965551"/>
                  <a:pt x="908339" y="2965551"/>
                  <a:pt x="908339" y="2965551"/>
                </a:cubicBezTo>
                <a:cubicBezTo>
                  <a:pt x="962107" y="3058489"/>
                  <a:pt x="1094084" y="3134307"/>
                  <a:pt x="1201621" y="3134307"/>
                </a:cubicBezTo>
                <a:cubicBezTo>
                  <a:pt x="1530801" y="3134307"/>
                  <a:pt x="1757112" y="3134307"/>
                  <a:pt x="1912701" y="3134307"/>
                </a:cubicBezTo>
                <a:lnTo>
                  <a:pt x="1948402" y="3134307"/>
                </a:lnTo>
                <a:lnTo>
                  <a:pt x="1953487" y="3140395"/>
                </a:lnTo>
                <a:lnTo>
                  <a:pt x="1953624" y="3140395"/>
                </a:lnTo>
                <a:lnTo>
                  <a:pt x="1947996" y="3133657"/>
                </a:lnTo>
                <a:cubicBezTo>
                  <a:pt x="1947996" y="3133657"/>
                  <a:pt x="1947996" y="3133657"/>
                  <a:pt x="1481498" y="2322300"/>
                </a:cubicBezTo>
                <a:cubicBezTo>
                  <a:pt x="1481498" y="2322300"/>
                  <a:pt x="1481498" y="2322300"/>
                  <a:pt x="1533105" y="2322300"/>
                </a:cubicBezTo>
                <a:lnTo>
                  <a:pt x="1566872" y="2322300"/>
                </a:lnTo>
                <a:lnTo>
                  <a:pt x="1594079" y="2369622"/>
                </a:lnTo>
                <a:cubicBezTo>
                  <a:pt x="1932477" y="2958180"/>
                  <a:pt x="1932477" y="2958180"/>
                  <a:pt x="1932477" y="2958180"/>
                </a:cubicBezTo>
                <a:cubicBezTo>
                  <a:pt x="2000926" y="3063367"/>
                  <a:pt x="2118266" y="3134306"/>
                  <a:pt x="2255163" y="3134306"/>
                </a:cubicBezTo>
                <a:cubicBezTo>
                  <a:pt x="2504510" y="3134306"/>
                  <a:pt x="2504510" y="3134306"/>
                  <a:pt x="2504510" y="3134306"/>
                </a:cubicBezTo>
                <a:cubicBezTo>
                  <a:pt x="2612072" y="3134306"/>
                  <a:pt x="2744079" y="3058474"/>
                  <a:pt x="2797861" y="2965518"/>
                </a:cubicBezTo>
                <a:cubicBezTo>
                  <a:pt x="2962870" y="2680383"/>
                  <a:pt x="3076315" y="2484352"/>
                  <a:pt x="3154307" y="2349580"/>
                </a:cubicBezTo>
                <a:lnTo>
                  <a:pt x="3169935" y="2322576"/>
                </a:lnTo>
                <a:lnTo>
                  <a:pt x="3158127" y="2322576"/>
                </a:lnTo>
                <a:cubicBezTo>
                  <a:pt x="3114260" y="2322576"/>
                  <a:pt x="2938792" y="2322576"/>
                  <a:pt x="2236921" y="2322576"/>
                </a:cubicBezTo>
                <a:cubicBezTo>
                  <a:pt x="2236921" y="2322576"/>
                  <a:pt x="2236921" y="2322576"/>
                  <a:pt x="2281438" y="2245210"/>
                </a:cubicBezTo>
                <a:lnTo>
                  <a:pt x="2282060" y="2244129"/>
                </a:lnTo>
                <a:lnTo>
                  <a:pt x="2331859" y="2244129"/>
                </a:lnTo>
                <a:cubicBezTo>
                  <a:pt x="3010710" y="2244129"/>
                  <a:pt x="3010710" y="2244129"/>
                  <a:pt x="3010710" y="2244129"/>
                </a:cubicBezTo>
                <a:cubicBezTo>
                  <a:pt x="3137836" y="2239237"/>
                  <a:pt x="3257628" y="2170745"/>
                  <a:pt x="3326080" y="2053330"/>
                </a:cubicBezTo>
                <a:cubicBezTo>
                  <a:pt x="3450761" y="1835622"/>
                  <a:pt x="3450761" y="1835622"/>
                  <a:pt x="3450761" y="1835622"/>
                </a:cubicBezTo>
                <a:cubicBezTo>
                  <a:pt x="3504545" y="1742667"/>
                  <a:pt x="3504545" y="1591006"/>
                  <a:pt x="3450761" y="1498051"/>
                </a:cubicBezTo>
                <a:cubicBezTo>
                  <a:pt x="3286506" y="1212921"/>
                  <a:pt x="3173580" y="1016894"/>
                  <a:pt x="3095945" y="882125"/>
                </a:cubicBezTo>
                <a:lnTo>
                  <a:pt x="3080988" y="856164"/>
                </a:lnTo>
                <a:lnTo>
                  <a:pt x="3080371" y="857238"/>
                </a:lnTo>
                <a:cubicBezTo>
                  <a:pt x="3073993" y="868330"/>
                  <a:pt x="3022968" y="957055"/>
                  <a:pt x="2614775" y="1666859"/>
                </a:cubicBezTo>
                <a:cubicBezTo>
                  <a:pt x="2614775" y="1666859"/>
                  <a:pt x="2614775" y="1666859"/>
                  <a:pt x="2570112" y="1589653"/>
                </a:cubicBezTo>
                <a:lnTo>
                  <a:pt x="2566990" y="1584256"/>
                </a:lnTo>
                <a:lnTo>
                  <a:pt x="2591781" y="1541150"/>
                </a:lnTo>
                <a:cubicBezTo>
                  <a:pt x="2930185" y="952700"/>
                  <a:pt x="2930185" y="952700"/>
                  <a:pt x="2930185" y="952700"/>
                </a:cubicBezTo>
                <a:cubicBezTo>
                  <a:pt x="2988856" y="840196"/>
                  <a:pt x="2991301" y="703234"/>
                  <a:pt x="2925296" y="585839"/>
                </a:cubicBezTo>
                <a:cubicBezTo>
                  <a:pt x="2798175" y="368166"/>
                  <a:pt x="2798175" y="368166"/>
                  <a:pt x="2798175" y="368166"/>
                </a:cubicBezTo>
                <a:cubicBezTo>
                  <a:pt x="2744393" y="275228"/>
                  <a:pt x="2612384" y="199410"/>
                  <a:pt x="2504820" y="199410"/>
                </a:cubicBezTo>
                <a:cubicBezTo>
                  <a:pt x="2176323" y="199410"/>
                  <a:pt x="1950481" y="199410"/>
                  <a:pt x="1795215" y="199410"/>
                </a:cubicBezTo>
                <a:lnTo>
                  <a:pt x="1765114" y="199410"/>
                </a:lnTo>
                <a:lnTo>
                  <a:pt x="1741419" y="169961"/>
                </a:lnTo>
                <a:close/>
                <a:moveTo>
                  <a:pt x="1117878" y="0"/>
                </a:moveTo>
                <a:cubicBezTo>
                  <a:pt x="1117878" y="0"/>
                  <a:pt x="1117878" y="0"/>
                  <a:pt x="1403886" y="0"/>
                </a:cubicBezTo>
                <a:lnTo>
                  <a:pt x="1404464" y="37"/>
                </a:lnTo>
                <a:lnTo>
                  <a:pt x="1404079" y="0"/>
                </a:lnTo>
                <a:cubicBezTo>
                  <a:pt x="1404079" y="0"/>
                  <a:pt x="1404079" y="0"/>
                  <a:pt x="1422736" y="0"/>
                </a:cubicBezTo>
                <a:lnTo>
                  <a:pt x="1425318" y="0"/>
                </a:lnTo>
                <a:lnTo>
                  <a:pt x="1440518" y="0"/>
                </a:lnTo>
                <a:cubicBezTo>
                  <a:pt x="1484245" y="0"/>
                  <a:pt x="1580444" y="0"/>
                  <a:pt x="1792082" y="0"/>
                </a:cubicBezTo>
                <a:lnTo>
                  <a:pt x="1859208" y="0"/>
                </a:lnTo>
                <a:lnTo>
                  <a:pt x="1907813" y="0"/>
                </a:lnTo>
                <a:cubicBezTo>
                  <a:pt x="2075724" y="0"/>
                  <a:pt x="2299606" y="0"/>
                  <a:pt x="2598114" y="0"/>
                </a:cubicBezTo>
                <a:cubicBezTo>
                  <a:pt x="2720294" y="0"/>
                  <a:pt x="2870243" y="86121"/>
                  <a:pt x="2931333" y="191689"/>
                </a:cubicBezTo>
                <a:cubicBezTo>
                  <a:pt x="2931333" y="191689"/>
                  <a:pt x="2931333" y="191689"/>
                  <a:pt x="3075728" y="438939"/>
                </a:cubicBezTo>
                <a:lnTo>
                  <a:pt x="3075821" y="439169"/>
                </a:lnTo>
                <a:lnTo>
                  <a:pt x="3076722" y="440733"/>
                </a:lnTo>
                <a:cubicBezTo>
                  <a:pt x="3084885" y="454902"/>
                  <a:pt x="3150186" y="568260"/>
                  <a:pt x="3672598" y="1475114"/>
                </a:cubicBezTo>
                <a:cubicBezTo>
                  <a:pt x="3733691" y="1580699"/>
                  <a:pt x="3733691" y="1752970"/>
                  <a:pt x="3672598" y="1858555"/>
                </a:cubicBezTo>
                <a:cubicBezTo>
                  <a:pt x="3672598" y="1858555"/>
                  <a:pt x="3672598" y="1858555"/>
                  <a:pt x="3530975" y="2105847"/>
                </a:cubicBezTo>
                <a:lnTo>
                  <a:pt x="3529433" y="2107860"/>
                </a:lnTo>
                <a:lnTo>
                  <a:pt x="3521388" y="2121762"/>
                </a:lnTo>
                <a:cubicBezTo>
                  <a:pt x="3493273" y="2170344"/>
                  <a:pt x="3380813" y="2364674"/>
                  <a:pt x="2930976" y="3141993"/>
                </a:cubicBezTo>
                <a:cubicBezTo>
                  <a:pt x="2869886" y="3247580"/>
                  <a:pt x="2719941" y="3333717"/>
                  <a:pt x="2597762" y="3333717"/>
                </a:cubicBezTo>
                <a:cubicBezTo>
                  <a:pt x="2597762" y="3333717"/>
                  <a:pt x="2597762" y="3333717"/>
                  <a:pt x="2314531" y="3333717"/>
                </a:cubicBezTo>
                <a:lnTo>
                  <a:pt x="2313937" y="3333679"/>
                </a:lnTo>
                <a:lnTo>
                  <a:pt x="2314342" y="3333718"/>
                </a:lnTo>
                <a:cubicBezTo>
                  <a:pt x="2314342" y="3333718"/>
                  <a:pt x="2314342" y="3333718"/>
                  <a:pt x="1117825" y="3333718"/>
                </a:cubicBezTo>
                <a:cubicBezTo>
                  <a:pt x="995675" y="3333718"/>
                  <a:pt x="845763" y="3247597"/>
                  <a:pt x="784688" y="3142029"/>
                </a:cubicBezTo>
                <a:cubicBezTo>
                  <a:pt x="784688" y="3142029"/>
                  <a:pt x="784688" y="3142029"/>
                  <a:pt x="643105" y="2894779"/>
                </a:cubicBezTo>
                <a:lnTo>
                  <a:pt x="641174" y="2890908"/>
                </a:lnTo>
                <a:lnTo>
                  <a:pt x="633532" y="2877648"/>
                </a:lnTo>
                <a:cubicBezTo>
                  <a:pt x="605546" y="2829085"/>
                  <a:pt x="493601" y="2634836"/>
                  <a:pt x="45819" y="1857838"/>
                </a:cubicBezTo>
                <a:cubicBezTo>
                  <a:pt x="-15274" y="1752295"/>
                  <a:pt x="-15274" y="1580092"/>
                  <a:pt x="45819" y="1474548"/>
                </a:cubicBezTo>
                <a:cubicBezTo>
                  <a:pt x="45819" y="1474548"/>
                  <a:pt x="45819" y="1474548"/>
                  <a:pt x="187443" y="1227352"/>
                </a:cubicBezTo>
                <a:lnTo>
                  <a:pt x="224110" y="1179726"/>
                </a:lnTo>
                <a:lnTo>
                  <a:pt x="223890" y="1176708"/>
                </a:lnTo>
                <a:lnTo>
                  <a:pt x="187657" y="1226977"/>
                </a:lnTo>
                <a:cubicBezTo>
                  <a:pt x="187657" y="1226977"/>
                  <a:pt x="187657" y="1226977"/>
                  <a:pt x="219140" y="1172374"/>
                </a:cubicBezTo>
                <a:lnTo>
                  <a:pt x="231820" y="1150382"/>
                </a:lnTo>
                <a:lnTo>
                  <a:pt x="233210" y="1145790"/>
                </a:lnTo>
                <a:lnTo>
                  <a:pt x="241032" y="1134405"/>
                </a:lnTo>
                <a:lnTo>
                  <a:pt x="262283" y="1097548"/>
                </a:lnTo>
                <a:cubicBezTo>
                  <a:pt x="336909" y="968118"/>
                  <a:pt x="486161" y="709259"/>
                  <a:pt x="784665" y="191541"/>
                </a:cubicBezTo>
                <a:cubicBezTo>
                  <a:pt x="845755" y="86055"/>
                  <a:pt x="995701" y="0"/>
                  <a:pt x="111787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0" tIns="45699" rIns="91400" bIns="45699" rtlCol="0" anchor="ctr"/>
          <a:lstStyle/>
          <a:p>
            <a:pPr algn="ctr"/>
            <a:endParaRPr lang="en-AU" sz="2400"/>
          </a:p>
        </p:txBody>
      </p:sp>
      <p:sp>
        <p:nvSpPr>
          <p:cNvPr id="29" name="iSlíďè"/>
          <p:cNvSpPr txBox="1"/>
          <p:nvPr/>
        </p:nvSpPr>
        <p:spPr bwMode="auto">
          <a:xfrm>
            <a:off x="1135380" y="1452880"/>
            <a:ext cx="4759960" cy="16363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实践与认识的辩证运动，是一个由感性认识到</a:t>
            </a: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理性认识，又由理性认识大实践的飞跃，是</a:t>
            </a: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实践、认识、再实践、再认识，循环往</a:t>
            </a: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复以至无穷的辩证发展过程。</a:t>
            </a:r>
            <a:endParaRPr kumimoji="0" lang="zh-CN" altLang="en-US" sz="1800" b="1" i="0" u="none" strike="noStrike" kern="1200" cap="none" spc="0" normalizeH="0" baseline="0" noProof="0" dirty="0">
              <a:ln>
                <a:noFill/>
              </a:ln>
              <a:solidFill>
                <a:schemeClr val="bg2">
                  <a:lumMod val="10000"/>
                </a:schemeClr>
              </a:solidFill>
              <a:effectLst/>
              <a:uLnTx/>
              <a:uFillTx/>
            </a:endParaRPr>
          </a:p>
        </p:txBody>
      </p:sp>
      <p:sp>
        <p:nvSpPr>
          <p:cNvPr id="31" name="iSlíďè"/>
          <p:cNvSpPr txBox="1"/>
          <p:nvPr/>
        </p:nvSpPr>
        <p:spPr bwMode="auto">
          <a:xfrm>
            <a:off x="946150" y="3201035"/>
            <a:ext cx="4310380" cy="15957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从实践到认识，再从认识到实践，</a:t>
            </a:r>
            <a:endParaRPr kumimoji="0" lang="zh-CN" altLang="en-US" b="1"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实现了人们认识具体事物的辩</a:t>
            </a: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证运动过程。经历了两次飞</a:t>
            </a: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跃，实践与认识的运动就算完</a:t>
            </a: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成了吗？回答是既完成了，又没</a:t>
            </a: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完成。</a:t>
            </a:r>
            <a:endParaRPr kumimoji="0" lang="zh-CN" altLang="en-US" sz="1800" b="1" i="0" u="none" strike="noStrike" kern="1200" cap="none" spc="0" normalizeH="0" baseline="0" noProof="0" dirty="0">
              <a:ln>
                <a:noFill/>
              </a:ln>
              <a:solidFill>
                <a:schemeClr val="bg2">
                  <a:lumMod val="10000"/>
                </a:schemeClr>
              </a:solidFill>
              <a:effectLst/>
              <a:uLnTx/>
              <a:uFillTx/>
            </a:endParaRPr>
          </a:p>
        </p:txBody>
      </p:sp>
      <p:sp>
        <p:nvSpPr>
          <p:cNvPr id="33" name="iSlíďè"/>
          <p:cNvSpPr txBox="1"/>
          <p:nvPr/>
        </p:nvSpPr>
        <p:spPr bwMode="auto">
          <a:xfrm>
            <a:off x="1203325" y="5170805"/>
            <a:ext cx="3472180" cy="869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说它 “完成了”，是针对具体事</a:t>
            </a: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物的认识而言的。</a:t>
            </a:r>
            <a:endParaRPr kumimoji="0" lang="zh-CN" altLang="en-US" sz="1800" b="1" i="0" u="none" strike="noStrike" kern="1200" cap="none" spc="0" normalizeH="0" baseline="0" noProof="0" dirty="0">
              <a:ln>
                <a:noFill/>
              </a:ln>
              <a:solidFill>
                <a:schemeClr val="bg2">
                  <a:lumMod val="10000"/>
                </a:schemeClr>
              </a:solidFill>
              <a:effectLst/>
              <a:uLnTx/>
              <a:uFillTx/>
            </a:endParaRPr>
          </a:p>
        </p:txBody>
      </p:sp>
      <p:sp>
        <p:nvSpPr>
          <p:cNvPr id="34" name="išľíďè"/>
          <p:cNvSpPr/>
          <p:nvPr/>
        </p:nvSpPr>
        <p:spPr bwMode="auto">
          <a:xfrm>
            <a:off x="7945755" y="2888615"/>
            <a:ext cx="3190240" cy="15754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一个正确的认识，往往需要经过由 物质到精神由精神到物质，即由实践到认识，由认识到实践这样多次的反复，才能够完成。</a:t>
            </a:r>
          </a:p>
        </p:txBody>
      </p:sp>
      <p:sp>
        <p:nvSpPr>
          <p:cNvPr id="35" name="iSlíďè"/>
          <p:cNvSpPr txBox="1"/>
          <p:nvPr/>
        </p:nvSpPr>
        <p:spPr bwMode="auto">
          <a:xfrm>
            <a:off x="7503795" y="1343025"/>
            <a:ext cx="2826385" cy="125857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说它“又没有完成”，是针</a:t>
            </a:r>
            <a:endParaRPr kumimoji="0" lang="zh-CN" altLang="en-US" b="1"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对实践和认识运动过程的</a:t>
            </a:r>
            <a:endParaRPr kumimoji="0" lang="zh-CN" altLang="en-US" b="1"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向前推移、向前发展而言</a:t>
            </a:r>
            <a:endParaRPr kumimoji="0" lang="zh-CN" altLang="en-US" b="1"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spcBef>
                <a:spcPct val="0"/>
              </a:spcBef>
              <a:spcAft>
                <a:spcPts val="0"/>
              </a:spcAft>
              <a:buClrTx/>
              <a:buSzTx/>
              <a:buFontTx/>
              <a:buNone/>
              <a:defRPr/>
            </a:pPr>
            <a:r>
              <a:rPr lang="zh-CN" altLang="en-US" b="1" noProof="0" dirty="0">
                <a:ln>
                  <a:noFill/>
                </a:ln>
                <a:solidFill>
                  <a:schemeClr val="bg2">
                    <a:lumMod val="10000"/>
                  </a:schemeClr>
                </a:solidFill>
                <a:effectLst/>
                <a:uLnTx/>
                <a:uFillTx/>
                <a:sym typeface="+mn-ea"/>
              </a:rPr>
              <a:t>的。</a:t>
            </a:r>
            <a:endParaRPr kumimoji="0" lang="zh-CN" altLang="en-US" sz="1800" b="1" i="0" u="none" strike="noStrike" kern="1200" cap="none" spc="0" normalizeH="0" baseline="0" noProof="0" dirty="0">
              <a:ln>
                <a:noFill/>
              </a:ln>
              <a:solidFill>
                <a:schemeClr val="bg2">
                  <a:lumMod val="10000"/>
                </a:schemeClr>
              </a:solidFill>
              <a:effectLst/>
              <a:uLnTx/>
              <a:uFillTx/>
            </a:endParaRPr>
          </a:p>
        </p:txBody>
      </p:sp>
      <p:sp>
        <p:nvSpPr>
          <p:cNvPr id="2" name="文本框 1"/>
          <p:cNvSpPr txBox="1"/>
          <p:nvPr/>
        </p:nvSpPr>
        <p:spPr>
          <a:xfrm>
            <a:off x="7694930" y="4796790"/>
            <a:ext cx="3692525" cy="1476375"/>
          </a:xfrm>
          <a:prstGeom prst="rect">
            <a:avLst/>
          </a:prstGeom>
          <a:noFill/>
        </p:spPr>
        <p:txBody>
          <a:bodyPr wrap="square" rtlCol="0">
            <a:spAutoFit/>
          </a:bodyPr>
          <a:lstStyle/>
          <a:p>
            <a:r>
              <a:rPr lang="zh-CN" altLang="en-US" b="1"/>
              <a:t>在实践和认识的辩证运动中，主观必须统一于客观，认识必须统一于实践。这种统一是认识和实践的矛盾在发展中的统一，是具体的历史的统一。</a:t>
            </a:r>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gallery dir="l"/>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p:cTn id="7" dur="500" fill="hold"/>
                                        <p:tgtEl>
                                          <p:spTgt spid="54"/>
                                        </p:tgtEl>
                                        <p:attrNameLst>
                                          <p:attrName>ppt_w</p:attrName>
                                        </p:attrNameLst>
                                      </p:cBhvr>
                                      <p:tavLst>
                                        <p:tav tm="0">
                                          <p:val>
                                            <p:fltVal val="0"/>
                                          </p:val>
                                        </p:tav>
                                        <p:tav tm="100000">
                                          <p:val>
                                            <p:strVal val="#ppt_w"/>
                                          </p:val>
                                        </p:tav>
                                      </p:tavLst>
                                    </p:anim>
                                    <p:anim calcmode="lin" valueType="num">
                                      <p:cBhvr>
                                        <p:cTn id="8" dur="500" fill="hold"/>
                                        <p:tgtEl>
                                          <p:spTgt spid="54"/>
                                        </p:tgtEl>
                                        <p:attrNameLst>
                                          <p:attrName>ppt_h</p:attrName>
                                        </p:attrNameLst>
                                      </p:cBhvr>
                                      <p:tavLst>
                                        <p:tav tm="0">
                                          <p:val>
                                            <p:fltVal val="0"/>
                                          </p:val>
                                        </p:tav>
                                        <p:tav tm="100000">
                                          <p:val>
                                            <p:strVal val="#ppt_h"/>
                                          </p:val>
                                        </p:tav>
                                      </p:tavLst>
                                    </p:anim>
                                    <p:anim calcmode="lin" valueType="num">
                                      <p:cBhvr>
                                        <p:cTn id="9" dur="500" fill="hold"/>
                                        <p:tgtEl>
                                          <p:spTgt spid="54"/>
                                        </p:tgtEl>
                                        <p:attrNameLst>
                                          <p:attrName>style.rotation</p:attrName>
                                        </p:attrNameLst>
                                      </p:cBhvr>
                                      <p:tavLst>
                                        <p:tav tm="0">
                                          <p:val>
                                            <p:fltVal val="360"/>
                                          </p:val>
                                        </p:tav>
                                        <p:tav tm="100000">
                                          <p:val>
                                            <p:fltVal val="0"/>
                                          </p:val>
                                        </p:tav>
                                      </p:tavLst>
                                    </p:anim>
                                    <p:animEffect transition="in" filter="fade">
                                      <p:cBhvr>
                                        <p:cTn id="10" dur="500"/>
                                        <p:tgtEl>
                                          <p:spTgt spid="54"/>
                                        </p:tgtEl>
                                      </p:cBhvr>
                                    </p:animEffect>
                                  </p:childTnLst>
                                </p:cTn>
                              </p:par>
                            </p:childTnLst>
                          </p:cTn>
                        </p:par>
                        <p:par>
                          <p:cTn id="11" fill="hold">
                            <p:stCondLst>
                              <p:cond delay="500"/>
                            </p:stCondLst>
                            <p:childTnLst>
                              <p:par>
                                <p:cTn id="12" presetID="49" presetClass="entr" presetSubtype="0" decel="100000" fill="hold" grpId="0" nodeType="afterEffect">
                                  <p:stCondLst>
                                    <p:cond delay="0"/>
                                  </p:stCondLst>
                                  <p:childTnLst>
                                    <p:set>
                                      <p:cBhvr>
                                        <p:cTn id="13" dur="1" fill="hold">
                                          <p:stCondLst>
                                            <p:cond delay="0"/>
                                          </p:stCondLst>
                                        </p:cTn>
                                        <p:tgtEl>
                                          <p:spTgt spid="439"/>
                                        </p:tgtEl>
                                        <p:attrNameLst>
                                          <p:attrName>style.visibility</p:attrName>
                                        </p:attrNameLst>
                                      </p:cBhvr>
                                      <p:to>
                                        <p:strVal val="visible"/>
                                      </p:to>
                                    </p:set>
                                    <p:anim calcmode="lin" valueType="num">
                                      <p:cBhvr>
                                        <p:cTn id="14" dur="500" fill="hold"/>
                                        <p:tgtEl>
                                          <p:spTgt spid="439"/>
                                        </p:tgtEl>
                                        <p:attrNameLst>
                                          <p:attrName>ppt_w</p:attrName>
                                        </p:attrNameLst>
                                      </p:cBhvr>
                                      <p:tavLst>
                                        <p:tav tm="0">
                                          <p:val>
                                            <p:fltVal val="0"/>
                                          </p:val>
                                        </p:tav>
                                        <p:tav tm="100000">
                                          <p:val>
                                            <p:strVal val="#ppt_w"/>
                                          </p:val>
                                        </p:tav>
                                      </p:tavLst>
                                    </p:anim>
                                    <p:anim calcmode="lin" valueType="num">
                                      <p:cBhvr>
                                        <p:cTn id="15" dur="500" fill="hold"/>
                                        <p:tgtEl>
                                          <p:spTgt spid="439"/>
                                        </p:tgtEl>
                                        <p:attrNameLst>
                                          <p:attrName>ppt_h</p:attrName>
                                        </p:attrNameLst>
                                      </p:cBhvr>
                                      <p:tavLst>
                                        <p:tav tm="0">
                                          <p:val>
                                            <p:fltVal val="0"/>
                                          </p:val>
                                        </p:tav>
                                        <p:tav tm="100000">
                                          <p:val>
                                            <p:strVal val="#ppt_h"/>
                                          </p:val>
                                        </p:tav>
                                      </p:tavLst>
                                    </p:anim>
                                    <p:anim calcmode="lin" valueType="num">
                                      <p:cBhvr>
                                        <p:cTn id="16" dur="500" fill="hold"/>
                                        <p:tgtEl>
                                          <p:spTgt spid="439"/>
                                        </p:tgtEl>
                                        <p:attrNameLst>
                                          <p:attrName>style.rotation</p:attrName>
                                        </p:attrNameLst>
                                      </p:cBhvr>
                                      <p:tavLst>
                                        <p:tav tm="0">
                                          <p:val>
                                            <p:fltVal val="360"/>
                                          </p:val>
                                        </p:tav>
                                        <p:tav tm="100000">
                                          <p:val>
                                            <p:fltVal val="0"/>
                                          </p:val>
                                        </p:tav>
                                      </p:tavLst>
                                    </p:anim>
                                    <p:animEffect transition="in" filter="fade">
                                      <p:cBhvr>
                                        <p:cTn id="17" dur="500"/>
                                        <p:tgtEl>
                                          <p:spTgt spid="439"/>
                                        </p:tgtEl>
                                      </p:cBhvr>
                                    </p:animEffect>
                                  </p:childTnLst>
                                </p:cTn>
                              </p:par>
                            </p:childTnLst>
                          </p:cTn>
                        </p:par>
                        <p:par>
                          <p:cTn id="18" fill="hold">
                            <p:stCondLst>
                              <p:cond delay="1000"/>
                            </p:stCondLst>
                            <p:childTnLst>
                              <p:par>
                                <p:cTn id="19" presetID="8" presetClass="emph" presetSubtype="0" fill="hold" grpId="1" nodeType="afterEffect">
                                  <p:stCondLst>
                                    <p:cond delay="0"/>
                                  </p:stCondLst>
                                  <p:childTnLst>
                                    <p:animRot by="21600000">
                                      <p:cBhvr>
                                        <p:cTn id="20" dur="1000" fill="hold"/>
                                        <p:tgtEl>
                                          <p:spTgt spid="54"/>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wipe(down)">
                                      <p:cBhvr>
                                        <p:cTn id="25" dur="500"/>
                                        <p:tgtEl>
                                          <p:spTgt spid="2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wipe(down)">
                                      <p:cBhvr>
                                        <p:cTn id="30" dur="500"/>
                                        <p:tgtEl>
                                          <p:spTgt spid="3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wipe(down)">
                                      <p:cBhvr>
                                        <p:cTn id="35" dur="500"/>
                                        <p:tgtEl>
                                          <p:spTgt spid="33"/>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down)">
                                      <p:cBhvr>
                                        <p:cTn id="40" dur="500"/>
                                        <p:tgtEl>
                                          <p:spTgt spid="35"/>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34"/>
                                        </p:tgtEl>
                                        <p:attrNameLst>
                                          <p:attrName>style.visibility</p:attrName>
                                        </p:attrNameLst>
                                      </p:cBhvr>
                                      <p:to>
                                        <p:strVal val="visible"/>
                                      </p:to>
                                    </p:set>
                                    <p:animEffect transition="in" filter="wipe(down)">
                                      <p:cBhvr>
                                        <p:cTn id="45" dur="500"/>
                                        <p:tgtEl>
                                          <p:spTgt spid="34"/>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grpId="0" nodeType="clickEffect">
                                  <p:stCondLst>
                                    <p:cond delay="0"/>
                                  </p:stCondLst>
                                  <p:childTnLst>
                                    <p:set>
                                      <p:cBhvr>
                                        <p:cTn id="49" dur="1" fill="hold">
                                          <p:stCondLst>
                                            <p:cond delay="0"/>
                                          </p:stCondLst>
                                        </p:cTn>
                                        <p:tgtEl>
                                          <p:spTgt spid="2"/>
                                        </p:tgtEl>
                                        <p:attrNameLst>
                                          <p:attrName>style.visibility</p:attrName>
                                        </p:attrNameLst>
                                      </p:cBhvr>
                                      <p:to>
                                        <p:strVal val="visible"/>
                                      </p:to>
                                    </p:set>
                                    <p:animEffect transition="in" filter="wipe(down)">
                                      <p:cBhvr>
                                        <p:cTn id="5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9" grpId="0" bldLvl="0" animBg="1"/>
      <p:bldP spid="54" grpId="0" bldLvl="0" animBg="1"/>
      <p:bldP spid="54" grpId="1" bldLvl="0" animBg="1"/>
      <p:bldP spid="29" grpId="0"/>
      <p:bldP spid="31" grpId="0"/>
      <p:bldP spid="33" grpId="0"/>
      <p:bldP spid="34" grpId="0"/>
      <p:bldP spid="35" grpId="0"/>
      <p:bldP spid="2" grpId="0"/>
      <p:bldP spid="2"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6011545" y="5449570"/>
            <a:ext cx="3883660" cy="67691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真理及其属性</a:t>
            </a:r>
          </a:p>
        </p:txBody>
      </p:sp>
      <p:sp>
        <p:nvSpPr>
          <p:cNvPr id="14" name="矩形 13"/>
          <p:cNvSpPr/>
          <p:nvPr/>
        </p:nvSpPr>
        <p:spPr>
          <a:xfrm>
            <a:off x="2275923" y="4768205"/>
            <a:ext cx="2846705"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5</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1403985" y="1697990"/>
            <a:ext cx="2731135" cy="168529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r>
              <a:rPr lang="zh-CN" altLang="en-US" sz="1600" dirty="0">
                <a:solidFill>
                  <a:schemeClr val="bg1"/>
                </a:solidFill>
                <a:latin typeface="微软雅黑" panose="020B0503020204020204" pitchFamily="34" charset="-122"/>
                <a:ea typeface="微软雅黑" panose="020B0503020204020204" pitchFamily="34" charset="-122"/>
              </a:rPr>
              <a:t> 真理的客观性指真理的内容是对对客观事物及其规律的正确反映，真理中包含着不依赖于人和人的意识的客观内容。</a:t>
            </a:r>
          </a:p>
        </p:txBody>
      </p:sp>
      <p:sp>
        <p:nvSpPr>
          <p:cNvPr id="5" name="椭圆 4"/>
          <p:cNvSpPr/>
          <p:nvPr/>
        </p:nvSpPr>
        <p:spPr>
          <a:xfrm>
            <a:off x="4921105" y="3382976"/>
            <a:ext cx="922550" cy="922674"/>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2800" dirty="0">
                <a:latin typeface="方正兰亭黑简体" panose="02000000000000000000" pitchFamily="2" charset="-122"/>
                <a:ea typeface="方正兰亭黑简体" panose="02000000000000000000" pitchFamily="2" charset="-122"/>
              </a:rPr>
              <a:t>客</a:t>
            </a:r>
          </a:p>
        </p:txBody>
      </p:sp>
      <p:sp>
        <p:nvSpPr>
          <p:cNvPr id="6" name="椭圆 5"/>
          <p:cNvSpPr/>
          <p:nvPr/>
        </p:nvSpPr>
        <p:spPr>
          <a:xfrm>
            <a:off x="5673712" y="3382976"/>
            <a:ext cx="922550" cy="9226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2800" dirty="0">
                <a:latin typeface="方正兰亭黑简体" panose="02000000000000000000" pitchFamily="2" charset="-122"/>
                <a:ea typeface="方正兰亭黑简体" panose="02000000000000000000" pitchFamily="2" charset="-122"/>
              </a:rPr>
              <a:t>观</a:t>
            </a:r>
          </a:p>
        </p:txBody>
      </p:sp>
      <p:sp>
        <p:nvSpPr>
          <p:cNvPr id="7" name="椭圆 6"/>
          <p:cNvSpPr/>
          <p:nvPr/>
        </p:nvSpPr>
        <p:spPr>
          <a:xfrm>
            <a:off x="6426318" y="3382976"/>
            <a:ext cx="922550" cy="922674"/>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2800" dirty="0">
                <a:latin typeface="方正兰亭黑简体" panose="02000000000000000000" pitchFamily="2" charset="-122"/>
                <a:ea typeface="方正兰亭黑简体" panose="02000000000000000000" pitchFamily="2" charset="-122"/>
              </a:rPr>
              <a:t>性</a:t>
            </a:r>
          </a:p>
        </p:txBody>
      </p:sp>
      <p:cxnSp>
        <p:nvCxnSpPr>
          <p:cNvPr id="9" name="直接连接符 8"/>
          <p:cNvCxnSpPr/>
          <p:nvPr/>
        </p:nvCxnSpPr>
        <p:spPr>
          <a:xfrm>
            <a:off x="6096000" y="1907353"/>
            <a:ext cx="0" cy="1152326"/>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1404234" y="3844312"/>
            <a:ext cx="2730221" cy="0"/>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993137" y="3844312"/>
            <a:ext cx="2730221" cy="0"/>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sp>
        <p:nvSpPr>
          <p:cNvPr id="13" name="圆角矩形 12"/>
          <p:cNvSpPr/>
          <p:nvPr/>
        </p:nvSpPr>
        <p:spPr>
          <a:xfrm>
            <a:off x="7821707" y="1640840"/>
            <a:ext cx="3402106" cy="168529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 真理是客观的，凡真理都是客观真理，这是真理问题上的唯物论。</a:t>
            </a:r>
          </a:p>
        </p:txBody>
      </p:sp>
      <p:sp>
        <p:nvSpPr>
          <p:cNvPr id="15" name="圆角矩形 14"/>
          <p:cNvSpPr/>
          <p:nvPr/>
        </p:nvSpPr>
        <p:spPr>
          <a:xfrm>
            <a:off x="1403985" y="4305935"/>
            <a:ext cx="2673985" cy="152781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r>
              <a:rPr lang="zh-CN" altLang="en-US" sz="1600" dirty="0">
                <a:solidFill>
                  <a:schemeClr val="bg1"/>
                </a:solidFill>
                <a:latin typeface="微软雅黑" panose="020B0503020204020204" pitchFamily="34" charset="-122"/>
                <a:ea typeface="微软雅黑" panose="020B0503020204020204" pitchFamily="34" charset="-122"/>
              </a:rPr>
              <a:t> 真理的客观性决定了真理的一元性。</a:t>
            </a:r>
          </a:p>
        </p:txBody>
      </p:sp>
      <p:sp>
        <p:nvSpPr>
          <p:cNvPr id="17" name="圆角矩形 16"/>
          <p:cNvSpPr/>
          <p:nvPr/>
        </p:nvSpPr>
        <p:spPr>
          <a:xfrm>
            <a:off x="7956176" y="4368800"/>
            <a:ext cx="3428999" cy="146494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真理是内容上的一元性与形式上的多样性的统一。</a:t>
            </a:r>
          </a:p>
        </p:txBody>
      </p:sp>
      <p:cxnSp>
        <p:nvCxnSpPr>
          <p:cNvPr id="19" name="直接连接符 18"/>
          <p:cNvCxnSpPr/>
          <p:nvPr/>
        </p:nvCxnSpPr>
        <p:spPr>
          <a:xfrm>
            <a:off x="6096000" y="4681959"/>
            <a:ext cx="0" cy="1152326"/>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10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p:stCondLst>
                              <p:cond delay="500"/>
                            </p:stCondLst>
                            <p:childTnLst>
                              <p:par>
                                <p:cTn id="21" presetID="22" presetClass="entr" presetSubtype="4" fill="hold" nodeType="after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par>
                                <p:cTn id="24" presetID="22" presetClass="entr" presetSubtype="1" fill="hold" nodeType="withEffect">
                                  <p:stCondLst>
                                    <p:cond delay="500"/>
                                  </p:stCondLst>
                                  <p:childTnLst>
                                    <p:set>
                                      <p:cBhvr>
                                        <p:cTn id="25" dur="1" fill="hold">
                                          <p:stCondLst>
                                            <p:cond delay="0"/>
                                          </p:stCondLst>
                                        </p:cTn>
                                        <p:tgtEl>
                                          <p:spTgt spid="19"/>
                                        </p:tgtEl>
                                        <p:attrNameLst>
                                          <p:attrName>style.visibility</p:attrName>
                                        </p:attrNameLst>
                                      </p:cBhvr>
                                      <p:to>
                                        <p:strVal val="visible"/>
                                      </p:to>
                                    </p:set>
                                    <p:animEffect transition="in" filter="wipe(up)">
                                      <p:cBhvr>
                                        <p:cTn id="26" dur="500"/>
                                        <p:tgtEl>
                                          <p:spTgt spid="19"/>
                                        </p:tgtEl>
                                      </p:cBhvr>
                                    </p:animEffect>
                                  </p:childTnLst>
                                </p:cTn>
                              </p:par>
                              <p:par>
                                <p:cTn id="27" presetID="22" presetClass="entr" presetSubtype="8" fill="hold" nodeType="withEffect">
                                  <p:stCondLst>
                                    <p:cond delay="50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par>
                                <p:cTn id="30" presetID="22" presetClass="entr" presetSubtype="2" fill="hold" nodeType="withEffect">
                                  <p:stCondLst>
                                    <p:cond delay="500"/>
                                  </p:stCondLst>
                                  <p:childTnLst>
                                    <p:set>
                                      <p:cBhvr>
                                        <p:cTn id="31" dur="1" fill="hold">
                                          <p:stCondLst>
                                            <p:cond delay="0"/>
                                          </p:stCondLst>
                                        </p:cTn>
                                        <p:tgtEl>
                                          <p:spTgt spid="11"/>
                                        </p:tgtEl>
                                        <p:attrNameLst>
                                          <p:attrName>style.visibility</p:attrName>
                                        </p:attrNameLst>
                                      </p:cBhvr>
                                      <p:to>
                                        <p:strVal val="visible"/>
                                      </p:to>
                                    </p:set>
                                    <p:animEffect transition="in" filter="wipe(right)">
                                      <p:cBhvr>
                                        <p:cTn id="32" dur="500"/>
                                        <p:tgtEl>
                                          <p:spTgt spid="11"/>
                                        </p:tgtEl>
                                      </p:cBhvr>
                                    </p:animEffect>
                                  </p:childTnLst>
                                </p:cTn>
                              </p:par>
                            </p:childTnLst>
                          </p:cTn>
                        </p:par>
                        <p:par>
                          <p:cTn id="33" fill="hold">
                            <p:stCondLst>
                              <p:cond delay="1500"/>
                            </p:stCondLst>
                            <p:childTnLst>
                              <p:par>
                                <p:cTn id="34" presetID="10" presetClass="entr" presetSubtype="0" fill="hold" grpId="0" nodeType="after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fade">
                                      <p:cBhvr>
                                        <p:cTn id="36" dur="1000"/>
                                        <p:tgtEl>
                                          <p:spTgt spid="3"/>
                                        </p:tgtEl>
                                      </p:cBhvr>
                                    </p:animEffect>
                                  </p:childTnLst>
                                </p:cTn>
                              </p:par>
                              <p:par>
                                <p:cTn id="37" presetID="35" presetClass="path" presetSubtype="0" accel="10000" decel="90000" fill="hold" grpId="1" nodeType="withEffect">
                                  <p:stCondLst>
                                    <p:cond delay="0"/>
                                  </p:stCondLst>
                                  <p:childTnLst>
                                    <p:animMotion origin="layout" path="M 0.005156 0.005190 L 0.056977 0.005190 " pathEditMode="relative" rAng="0" ptsTypes="AA">
                                      <p:cBhvr>
                                        <p:cTn id="38" dur="1000" spd="-100000" fill="hold"/>
                                        <p:tgtEl>
                                          <p:spTgt spid="3"/>
                                        </p:tgtEl>
                                        <p:attrNameLst>
                                          <p:attrName>ppt_x</p:attrName>
                                          <p:attrName>ppt_y</p:attrName>
                                        </p:attrNameLst>
                                      </p:cBhvr>
                                      <p:rCtr x="-25" y="0"/>
                                    </p:animMotion>
                                  </p:childTnLst>
                                </p:cTn>
                              </p:par>
                            </p:childTnLst>
                          </p:cTn>
                        </p:par>
                        <p:par>
                          <p:cTn id="39" fill="hold">
                            <p:stCondLst>
                              <p:cond delay="2500"/>
                            </p:stCondLst>
                            <p:childTnLst>
                              <p:par>
                                <p:cTn id="40" presetID="10" presetClass="entr" presetSubtype="0" fill="hold" grpId="0" nodeType="after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childTnLst>
                                </p:cTn>
                              </p:par>
                              <p:par>
                                <p:cTn id="43" presetID="35" presetClass="path" presetSubtype="0" accel="10000" decel="90000" fill="hold" grpId="1" nodeType="withEffect">
                                  <p:stCondLst>
                                    <p:cond delay="0"/>
                                  </p:stCondLst>
                                  <p:childTnLst>
                                    <p:animMotion origin="layout" path="M -1.875E-6 4.81481E-6 L -0.0901 4.81481E-6 " pathEditMode="relative" rAng="0" ptsTypes="AA">
                                      <p:cBhvr>
                                        <p:cTn id="44" dur="1000" spd="-100000" fill="hold"/>
                                        <p:tgtEl>
                                          <p:spTgt spid="13"/>
                                        </p:tgtEl>
                                        <p:attrNameLst>
                                          <p:attrName>ppt_x</p:attrName>
                                          <p:attrName>ppt_y</p:attrName>
                                        </p:attrNameLst>
                                      </p:cBhvr>
                                      <p:rCtr x="-4505" y="0"/>
                                    </p:animMotion>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fade">
                                      <p:cBhvr>
                                        <p:cTn id="48" dur="1000"/>
                                        <p:tgtEl>
                                          <p:spTgt spid="15"/>
                                        </p:tgtEl>
                                      </p:cBhvr>
                                    </p:animEffect>
                                  </p:childTnLst>
                                </p:cTn>
                              </p:par>
                              <p:par>
                                <p:cTn id="49" presetID="35" presetClass="path" presetSubtype="0" accel="10000" decel="90000" fill="hold" grpId="1" nodeType="withEffect">
                                  <p:stCondLst>
                                    <p:cond delay="0"/>
                                  </p:stCondLst>
                                  <p:childTnLst>
                                    <p:animMotion origin="layout" path="M -6.25E-7 4.44444E-6 L 0.05182 4.44444E-6 " pathEditMode="relative" rAng="0" ptsTypes="AA">
                                      <p:cBhvr>
                                        <p:cTn id="50" dur="1000" spd="-100000" fill="hold"/>
                                        <p:tgtEl>
                                          <p:spTgt spid="15"/>
                                        </p:tgtEl>
                                        <p:attrNameLst>
                                          <p:attrName>ppt_x</p:attrName>
                                          <p:attrName>ppt_y</p:attrName>
                                        </p:attrNameLst>
                                      </p:cBhvr>
                                      <p:rCtr x="2591" y="0"/>
                                    </p:animMotion>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fade">
                                      <p:cBhvr>
                                        <p:cTn id="54" dur="1000"/>
                                        <p:tgtEl>
                                          <p:spTgt spid="17"/>
                                        </p:tgtEl>
                                      </p:cBhvr>
                                    </p:animEffect>
                                  </p:childTnLst>
                                </p:cTn>
                              </p:par>
                              <p:par>
                                <p:cTn id="55" presetID="35" presetClass="path" presetSubtype="0" accel="10000" decel="90000" fill="hold" grpId="1" nodeType="withEffect">
                                  <p:stCondLst>
                                    <p:cond delay="0"/>
                                  </p:stCondLst>
                                  <p:childTnLst>
                                    <p:animMotion origin="layout" path="M -1.875E-6 -4.44444E-6 L -0.0901 -4.44444E-6 " pathEditMode="relative" rAng="0" ptsTypes="AA">
                                      <p:cBhvr>
                                        <p:cTn id="56" dur="1000" spd="-100000" fill="hold"/>
                                        <p:tgtEl>
                                          <p:spTgt spid="17"/>
                                        </p:tgtEl>
                                        <p:attrNameLst>
                                          <p:attrName>ppt_x</p:attrName>
                                          <p:attrName>ppt_y</p:attrName>
                                        </p:attrNameLst>
                                      </p:cBhvr>
                                      <p:rCtr x="-450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 grpId="1" bldLvl="0" animBg="1"/>
      <p:bldP spid="5" grpId="0" bldLvl="0" animBg="1"/>
      <p:bldP spid="6" grpId="0" bldLvl="0" animBg="1"/>
      <p:bldP spid="7" grpId="0" bldLvl="0" animBg="1"/>
      <p:bldP spid="13" grpId="0" bldLvl="0" animBg="1"/>
      <p:bldP spid="13" grpId="1" bldLvl="0" animBg="1"/>
      <p:bldP spid="15" grpId="0" bldLvl="0" animBg="1"/>
      <p:bldP spid="15" grpId="1" bldLvl="0" animBg="1"/>
      <p:bldP spid="17" grpId="0" bldLvl="0" animBg="1"/>
      <p:bldP spid="17" grpId="1"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4227195" y="2971165"/>
            <a:ext cx="1534795" cy="1571625"/>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2800" dirty="0">
                <a:latin typeface="方正兰亭黑简体" panose="02000000000000000000" pitchFamily="2" charset="-122"/>
                <a:ea typeface="方正兰亭黑简体" panose="02000000000000000000" pitchFamily="2" charset="-122"/>
              </a:rPr>
              <a:t>绝相性</a:t>
            </a:r>
          </a:p>
        </p:txBody>
      </p:sp>
      <p:sp>
        <p:nvSpPr>
          <p:cNvPr id="7" name="椭圆 6"/>
          <p:cNvSpPr/>
          <p:nvPr/>
        </p:nvSpPr>
        <p:spPr>
          <a:xfrm>
            <a:off x="5527040" y="3183890"/>
            <a:ext cx="1138555" cy="1147445"/>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2800" dirty="0">
                <a:latin typeface="方正兰亭黑简体" panose="02000000000000000000" pitchFamily="2" charset="-122"/>
                <a:ea typeface="方正兰亭黑简体" panose="02000000000000000000" pitchFamily="2" charset="-122"/>
              </a:rPr>
              <a:t>与</a:t>
            </a:r>
          </a:p>
        </p:txBody>
      </p:sp>
      <p:sp>
        <p:nvSpPr>
          <p:cNvPr id="8" name="椭圆 7"/>
          <p:cNvSpPr/>
          <p:nvPr/>
        </p:nvSpPr>
        <p:spPr>
          <a:xfrm>
            <a:off x="6437630" y="2971800"/>
            <a:ext cx="1555750" cy="157099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2800" dirty="0">
                <a:latin typeface="方正兰亭黑简体" panose="02000000000000000000" pitchFamily="2" charset="-122"/>
                <a:ea typeface="方正兰亭黑简体" panose="02000000000000000000" pitchFamily="2" charset="-122"/>
              </a:rPr>
              <a:t>相对性</a:t>
            </a:r>
          </a:p>
        </p:txBody>
      </p:sp>
      <p:cxnSp>
        <p:nvCxnSpPr>
          <p:cNvPr id="9" name="直接连接符 8"/>
          <p:cNvCxnSpPr/>
          <p:nvPr/>
        </p:nvCxnSpPr>
        <p:spPr>
          <a:xfrm>
            <a:off x="6096000" y="1907353"/>
            <a:ext cx="0" cy="1152326"/>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1404234" y="3844312"/>
            <a:ext cx="2730221" cy="0"/>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993137" y="3844312"/>
            <a:ext cx="2730221" cy="0"/>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6096000" y="4681959"/>
            <a:ext cx="0" cy="1152326"/>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sp>
        <p:nvSpPr>
          <p:cNvPr id="20" name="išľíďè"/>
          <p:cNvSpPr/>
          <p:nvPr/>
        </p:nvSpPr>
        <p:spPr bwMode="auto">
          <a:xfrm>
            <a:off x="1216025" y="1449705"/>
            <a:ext cx="4147820" cy="22790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cs typeface="+mn-ea"/>
                <a:sym typeface="+mn-lt"/>
              </a:rPr>
              <a:t>真理的绝对性是指真理的内容表明了主客观统一的确定性和发展的无限性。</a:t>
            </a: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cs typeface="+mn-ea"/>
                <a:sym typeface="+mn-lt"/>
              </a:rPr>
              <a:t>真理的相对性是指人们在一定条件下对客观事物及其本质发展规律的正确认识总是有限度的、不完善的。</a:t>
            </a:r>
          </a:p>
          <a:p>
            <a:pPr marL="0" marR="0" lvl="0" indent="0" algn="l" defTabSz="913765" rtl="0" eaLnBrk="1" fontAlgn="auto" latinLnBrk="0" hangingPunct="1">
              <a:lnSpc>
                <a:spcPct val="120000"/>
              </a:lnSpc>
              <a:spcBef>
                <a:spcPct val="0"/>
              </a:spcBef>
              <a:spcAft>
                <a:spcPts val="0"/>
              </a:spcAft>
              <a:buClrTx/>
              <a:buSzTx/>
              <a:buFontTx/>
              <a:buNone/>
              <a:defRPr/>
            </a:pPr>
            <a:endParaRPr kumimoji="0" b="1" i="0" u="none" strike="noStrike" kern="1200" cap="none" spc="0" normalizeH="0" baseline="0" noProof="0" dirty="0">
              <a:ln>
                <a:noFill/>
              </a:ln>
              <a:solidFill>
                <a:schemeClr val="bg2">
                  <a:lumMod val="10000"/>
                </a:schemeClr>
              </a:solidFill>
              <a:effectLst/>
              <a:uLnTx/>
              <a:uFillTx/>
              <a:cs typeface="+mn-ea"/>
              <a:sym typeface="+mn-lt"/>
            </a:endParaRPr>
          </a:p>
        </p:txBody>
      </p:sp>
      <p:sp>
        <p:nvSpPr>
          <p:cNvPr id="22" name="išľíďè"/>
          <p:cNvSpPr/>
          <p:nvPr/>
        </p:nvSpPr>
        <p:spPr bwMode="auto">
          <a:xfrm>
            <a:off x="7663180" y="1449705"/>
            <a:ext cx="3601085" cy="18834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cs typeface="+mn-ea"/>
                <a:sym typeface="+mn-lt"/>
              </a:rPr>
              <a:t>真理的绝对性和相对性是辩证统</a:t>
            </a:r>
            <a:endParaRPr kumimoji="0" b="1" i="0" u="none" strike="noStrike" kern="1200" cap="none" spc="0" normalizeH="0" baseline="0" noProof="0" dirty="0">
              <a:ln>
                <a:noFill/>
              </a:ln>
              <a:solidFill>
                <a:schemeClr val="bg2">
                  <a:lumMod val="10000"/>
                </a:schemeClr>
              </a:solidFill>
              <a:effectLst/>
              <a:uLnTx/>
              <a:uFillTx/>
              <a:cs typeface="+mn-ea"/>
              <a:sym typeface="+mn-lt"/>
            </a:endParaRPr>
          </a:p>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cs typeface="+mn-ea"/>
                <a:sym typeface="+mn-lt"/>
              </a:rPr>
              <a:t>一的。其一，二者相互依存。</a:t>
            </a:r>
          </a:p>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cs typeface="+mn-ea"/>
                <a:sym typeface="+mn-lt"/>
              </a:rPr>
              <a:t>真理永远处在由相对向绝对的转化和发展中，是从真理的相对性走向绝对性、接近绝对性的过程。</a:t>
            </a:r>
          </a:p>
        </p:txBody>
      </p:sp>
      <p:sp>
        <p:nvSpPr>
          <p:cNvPr id="23" name="išľíďè"/>
          <p:cNvSpPr/>
          <p:nvPr/>
        </p:nvSpPr>
        <p:spPr bwMode="auto">
          <a:xfrm>
            <a:off x="1216025" y="4331335"/>
            <a:ext cx="3340100" cy="1955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cs typeface="+mn-ea"/>
                <a:sym typeface="+mn-lt"/>
              </a:rPr>
              <a:t>真理的绝对性与相对性根源于人认识世界的能力的无限性与有限性、绝对性与相对性的矛盾。</a:t>
            </a:r>
          </a:p>
          <a:p>
            <a:pPr marL="0" marR="0" lvl="0" indent="0" algn="l" defTabSz="913765" rtl="0" eaLnBrk="1" fontAlgn="auto" latinLnBrk="0" hangingPunct="1">
              <a:lnSpc>
                <a:spcPct val="120000"/>
              </a:lnSpc>
              <a:spcBef>
                <a:spcPct val="0"/>
              </a:spcBef>
              <a:spcAft>
                <a:spcPts val="0"/>
              </a:spcAft>
              <a:buClrTx/>
              <a:buSzTx/>
              <a:buFontTx/>
              <a:buNone/>
              <a:defRPr/>
            </a:pPr>
            <a:endParaRPr kumimoji="0" b="1" i="0" u="none" strike="noStrike" kern="1200" cap="none" spc="0" normalizeH="0" baseline="0" noProof="0" dirty="0">
              <a:ln>
                <a:noFill/>
              </a:ln>
              <a:solidFill>
                <a:schemeClr val="bg2">
                  <a:lumMod val="10000"/>
                </a:schemeClr>
              </a:solidFill>
              <a:effectLst/>
              <a:uLnTx/>
              <a:uFillTx/>
              <a:cs typeface="+mn-ea"/>
              <a:sym typeface="+mn-lt"/>
            </a:endParaRPr>
          </a:p>
        </p:txBody>
      </p:sp>
      <p:sp>
        <p:nvSpPr>
          <p:cNvPr id="24" name="išľíďè"/>
          <p:cNvSpPr/>
          <p:nvPr/>
        </p:nvSpPr>
        <p:spPr bwMode="auto">
          <a:xfrm>
            <a:off x="7663180" y="4331335"/>
            <a:ext cx="3618230" cy="17627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cs typeface="+mn-ea"/>
                <a:sym typeface="+mn-lt"/>
              </a:rPr>
              <a:t>割裂真理的绝对性与相对性的辩证关系，就会走向形而上学的真理观，即绝对主义和相对主义。</a:t>
            </a:r>
            <a:r>
              <a:rPr kumimoji="0" b="1" i="0" u="none" strike="noStrike" kern="1200" cap="none" spc="0" normalizeH="0" baseline="0" noProof="0" dirty="0">
                <a:ln>
                  <a:noFill/>
                </a:ln>
                <a:solidFill>
                  <a:schemeClr val="bg2">
                    <a:lumMod val="10000"/>
                  </a:schemeClr>
                </a:solidFill>
                <a:effectLst/>
                <a:uLnTx/>
                <a:uFillTx/>
                <a:cs typeface="+mn-ea"/>
                <a:sym typeface="+mn-lt"/>
              </a:rPr>
              <a:t>马克思主义作为客观真理，是绝对性和相对性的统一。</a:t>
            </a:r>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10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grpId="0" nodeType="withEffect">
                                  <p:stCondLst>
                                    <p:cond delay="30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600"/>
                            </p:stCondLst>
                            <p:childTnLst>
                              <p:par>
                                <p:cTn id="21" presetID="22" presetClass="entr" presetSubtype="4" fill="hold" nodeType="after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par>
                                <p:cTn id="24" presetID="22" presetClass="entr" presetSubtype="1" fill="hold" nodeType="withEffect">
                                  <p:stCondLst>
                                    <p:cond delay="500"/>
                                  </p:stCondLst>
                                  <p:childTnLst>
                                    <p:set>
                                      <p:cBhvr>
                                        <p:cTn id="25" dur="1" fill="hold">
                                          <p:stCondLst>
                                            <p:cond delay="0"/>
                                          </p:stCondLst>
                                        </p:cTn>
                                        <p:tgtEl>
                                          <p:spTgt spid="19"/>
                                        </p:tgtEl>
                                        <p:attrNameLst>
                                          <p:attrName>style.visibility</p:attrName>
                                        </p:attrNameLst>
                                      </p:cBhvr>
                                      <p:to>
                                        <p:strVal val="visible"/>
                                      </p:to>
                                    </p:set>
                                    <p:animEffect transition="in" filter="wipe(up)">
                                      <p:cBhvr>
                                        <p:cTn id="26" dur="500"/>
                                        <p:tgtEl>
                                          <p:spTgt spid="19"/>
                                        </p:tgtEl>
                                      </p:cBhvr>
                                    </p:animEffect>
                                  </p:childTnLst>
                                </p:cTn>
                              </p:par>
                              <p:par>
                                <p:cTn id="27" presetID="22" presetClass="entr" presetSubtype="8" fill="hold" nodeType="withEffect">
                                  <p:stCondLst>
                                    <p:cond delay="50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par>
                                <p:cTn id="30" presetID="22" presetClass="entr" presetSubtype="2" fill="hold" nodeType="withEffect">
                                  <p:stCondLst>
                                    <p:cond delay="500"/>
                                  </p:stCondLst>
                                  <p:childTnLst>
                                    <p:set>
                                      <p:cBhvr>
                                        <p:cTn id="31" dur="1" fill="hold">
                                          <p:stCondLst>
                                            <p:cond delay="0"/>
                                          </p:stCondLst>
                                        </p:cTn>
                                        <p:tgtEl>
                                          <p:spTgt spid="11"/>
                                        </p:tgtEl>
                                        <p:attrNameLst>
                                          <p:attrName>style.visibility</p:attrName>
                                        </p:attrNameLst>
                                      </p:cBhvr>
                                      <p:to>
                                        <p:strVal val="visible"/>
                                      </p:to>
                                    </p:set>
                                    <p:animEffect transition="in" filter="wipe(right)">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down)">
                                      <p:cBhvr>
                                        <p:cTn id="37" dur="50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wipe(down)">
                                      <p:cBhvr>
                                        <p:cTn id="42" dur="500"/>
                                        <p:tgtEl>
                                          <p:spTgt spid="2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wipe(down)">
                                      <p:cBhvr>
                                        <p:cTn id="47" dur="500"/>
                                        <p:tgtEl>
                                          <p:spTgt spid="2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wipe(down)">
                                      <p:cBhvr>
                                        <p:cTn id="5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8" grpId="0" bldLvl="0" animBg="1"/>
      <p:bldP spid="20" grpId="0"/>
      <p:bldP spid="22" grpId="0"/>
      <p:bldP spid="23" grpId="0"/>
      <p:bldP spid="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04690" y="4768215"/>
            <a:ext cx="6635115" cy="135382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en-US" altLang="zh-CN" sz="4400" b="1" dirty="0">
                <a:solidFill>
                  <a:schemeClr val="tx1">
                    <a:lumMod val="95000"/>
                    <a:lumOff val="5000"/>
                  </a:schemeClr>
                </a:solidFill>
                <a:latin typeface="方正有猫在_GBK" panose="02000000000000000000" pitchFamily="2" charset="-122"/>
                <a:ea typeface="方正有猫在_GBK" panose="02000000000000000000" pitchFamily="2" charset="-122"/>
              </a:rPr>
              <a:t>  </a:t>
            </a: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社会存在和社会意识</a:t>
            </a:r>
          </a:p>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(社会历史观的基本问题)</a:t>
            </a:r>
          </a:p>
        </p:txBody>
      </p:sp>
      <p:sp>
        <p:nvSpPr>
          <p:cNvPr id="14" name="矩形 13"/>
          <p:cNvSpPr/>
          <p:nvPr/>
        </p:nvSpPr>
        <p:spPr>
          <a:xfrm>
            <a:off x="1382478" y="4768205"/>
            <a:ext cx="2846705"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6</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373880" y="1742440"/>
            <a:ext cx="3353435" cy="3681730"/>
            <a:chOff x="3119835" y="1459360"/>
            <a:chExt cx="2888268" cy="3170983"/>
          </a:xfrm>
        </p:grpSpPr>
        <p:grpSp>
          <p:nvGrpSpPr>
            <p:cNvPr id="4" name="组合 3"/>
            <p:cNvGrpSpPr/>
            <p:nvPr/>
          </p:nvGrpSpPr>
          <p:grpSpPr>
            <a:xfrm>
              <a:off x="3708758" y="1971672"/>
              <a:ext cx="1731780" cy="2658671"/>
              <a:chOff x="2043906" y="2184400"/>
              <a:chExt cx="2185988" cy="3355982"/>
            </a:xfrm>
          </p:grpSpPr>
          <p:grpSp>
            <p:nvGrpSpPr>
              <p:cNvPr id="30" name="组合 29"/>
              <p:cNvGrpSpPr>
                <a:grpSpLocks noChangeAspect="1"/>
              </p:cNvGrpSpPr>
              <p:nvPr/>
            </p:nvGrpSpPr>
            <p:grpSpPr bwMode="auto">
              <a:xfrm>
                <a:off x="2043906" y="2184400"/>
                <a:ext cx="2185988" cy="2435225"/>
                <a:chOff x="1068" y="723"/>
                <a:chExt cx="1377" cy="1534"/>
              </a:xfrm>
            </p:grpSpPr>
            <p:sp>
              <p:nvSpPr>
                <p:cNvPr id="48" name="任意多边形: 形状 47"/>
                <p:cNvSpPr/>
                <p:nvPr/>
              </p:nvSpPr>
              <p:spPr bwMode="auto">
                <a:xfrm>
                  <a:off x="1068" y="723"/>
                  <a:ext cx="1377" cy="1534"/>
                </a:xfrm>
                <a:custGeom>
                  <a:avLst/>
                  <a:gdLst>
                    <a:gd name="T0" fmla="*/ 290 w 580"/>
                    <a:gd name="T1" fmla="*/ 0 h 646"/>
                    <a:gd name="T2" fmla="*/ 290 w 580"/>
                    <a:gd name="T3" fmla="*/ 0 h 646"/>
                    <a:gd name="T4" fmla="*/ 290 w 580"/>
                    <a:gd name="T5" fmla="*/ 0 h 646"/>
                    <a:gd name="T6" fmla="*/ 289 w 580"/>
                    <a:gd name="T7" fmla="*/ 0 h 646"/>
                    <a:gd name="T8" fmla="*/ 289 w 580"/>
                    <a:gd name="T9" fmla="*/ 0 h 646"/>
                    <a:gd name="T10" fmla="*/ 0 w 580"/>
                    <a:gd name="T11" fmla="*/ 290 h 646"/>
                    <a:gd name="T12" fmla="*/ 58 w 580"/>
                    <a:gd name="T13" fmla="*/ 464 h 646"/>
                    <a:gd name="T14" fmla="*/ 175 w 580"/>
                    <a:gd name="T15" fmla="*/ 646 h 646"/>
                    <a:gd name="T16" fmla="*/ 405 w 580"/>
                    <a:gd name="T17" fmla="*/ 646 h 646"/>
                    <a:gd name="T18" fmla="*/ 521 w 580"/>
                    <a:gd name="T19" fmla="*/ 464 h 646"/>
                    <a:gd name="T20" fmla="*/ 580 w 580"/>
                    <a:gd name="T21" fmla="*/ 290 h 646"/>
                    <a:gd name="T22" fmla="*/ 290 w 580"/>
                    <a:gd name="T23"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0" h="646">
                      <a:moveTo>
                        <a:pt x="290" y="0"/>
                      </a:moveTo>
                      <a:cubicBezTo>
                        <a:pt x="290" y="0"/>
                        <a:pt x="290" y="0"/>
                        <a:pt x="290" y="0"/>
                      </a:cubicBezTo>
                      <a:cubicBezTo>
                        <a:pt x="290" y="0"/>
                        <a:pt x="290" y="0"/>
                        <a:pt x="290" y="0"/>
                      </a:cubicBezTo>
                      <a:cubicBezTo>
                        <a:pt x="290" y="0"/>
                        <a:pt x="290" y="0"/>
                        <a:pt x="289" y="0"/>
                      </a:cubicBezTo>
                      <a:cubicBezTo>
                        <a:pt x="289" y="0"/>
                        <a:pt x="289" y="0"/>
                        <a:pt x="289" y="0"/>
                      </a:cubicBezTo>
                      <a:cubicBezTo>
                        <a:pt x="129" y="0"/>
                        <a:pt x="0" y="130"/>
                        <a:pt x="0" y="290"/>
                      </a:cubicBezTo>
                      <a:cubicBezTo>
                        <a:pt x="0" y="355"/>
                        <a:pt x="21" y="416"/>
                        <a:pt x="58" y="464"/>
                      </a:cubicBezTo>
                      <a:cubicBezTo>
                        <a:pt x="84" y="499"/>
                        <a:pt x="164" y="583"/>
                        <a:pt x="175" y="646"/>
                      </a:cubicBezTo>
                      <a:cubicBezTo>
                        <a:pt x="405" y="646"/>
                        <a:pt x="405" y="646"/>
                        <a:pt x="405" y="646"/>
                      </a:cubicBezTo>
                      <a:cubicBezTo>
                        <a:pt x="415" y="583"/>
                        <a:pt x="495" y="499"/>
                        <a:pt x="521" y="464"/>
                      </a:cubicBezTo>
                      <a:cubicBezTo>
                        <a:pt x="558" y="416"/>
                        <a:pt x="580" y="355"/>
                        <a:pt x="580" y="290"/>
                      </a:cubicBezTo>
                      <a:cubicBezTo>
                        <a:pt x="580" y="130"/>
                        <a:pt x="450" y="0"/>
                        <a:pt x="290" y="0"/>
                      </a:cubicBezTo>
                      <a:close/>
                    </a:path>
                  </a:pathLst>
                </a:custGeom>
                <a:noFill/>
                <a:ln w="9525">
                  <a:solidFill>
                    <a:srgbClr val="000000"/>
                  </a:solidFill>
                  <a:round/>
                </a:ln>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9" name="任意多边形: 形状 48"/>
                <p:cNvSpPr/>
                <p:nvPr/>
              </p:nvSpPr>
              <p:spPr bwMode="auto">
                <a:xfrm>
                  <a:off x="1555" y="1599"/>
                  <a:ext cx="401" cy="658"/>
                </a:xfrm>
                <a:custGeom>
                  <a:avLst/>
                  <a:gdLst>
                    <a:gd name="T0" fmla="*/ 165 w 169"/>
                    <a:gd name="T1" fmla="*/ 0 h 277"/>
                    <a:gd name="T2" fmla="*/ 161 w 169"/>
                    <a:gd name="T3" fmla="*/ 3 h 277"/>
                    <a:gd name="T4" fmla="*/ 159 w 169"/>
                    <a:gd name="T5" fmla="*/ 10 h 277"/>
                    <a:gd name="T6" fmla="*/ 129 w 169"/>
                    <a:gd name="T7" fmla="*/ 10 h 277"/>
                    <a:gd name="T8" fmla="*/ 123 w 169"/>
                    <a:gd name="T9" fmla="*/ 6 h 277"/>
                    <a:gd name="T10" fmla="*/ 46 w 169"/>
                    <a:gd name="T11" fmla="*/ 6 h 277"/>
                    <a:gd name="T12" fmla="*/ 41 w 169"/>
                    <a:gd name="T13" fmla="*/ 10 h 277"/>
                    <a:gd name="T14" fmla="*/ 10 w 169"/>
                    <a:gd name="T15" fmla="*/ 10 h 277"/>
                    <a:gd name="T16" fmla="*/ 9 w 169"/>
                    <a:gd name="T17" fmla="*/ 3 h 277"/>
                    <a:gd name="T18" fmla="*/ 4 w 169"/>
                    <a:gd name="T19" fmla="*/ 0 h 277"/>
                    <a:gd name="T20" fmla="*/ 1 w 169"/>
                    <a:gd name="T21" fmla="*/ 5 h 277"/>
                    <a:gd name="T22" fmla="*/ 47 w 169"/>
                    <a:gd name="T23" fmla="*/ 201 h 277"/>
                    <a:gd name="T24" fmla="*/ 41 w 169"/>
                    <a:gd name="T25" fmla="*/ 277 h 277"/>
                    <a:gd name="T26" fmla="*/ 128 w 169"/>
                    <a:gd name="T27" fmla="*/ 277 h 277"/>
                    <a:gd name="T28" fmla="*/ 122 w 169"/>
                    <a:gd name="T29" fmla="*/ 201 h 277"/>
                    <a:gd name="T30" fmla="*/ 168 w 169"/>
                    <a:gd name="T31" fmla="*/ 5 h 277"/>
                    <a:gd name="T32" fmla="*/ 165 w 169"/>
                    <a:gd name="T33" fmla="*/ 0 h 277"/>
                    <a:gd name="T34" fmla="*/ 101 w 169"/>
                    <a:gd name="T35" fmla="*/ 180 h 277"/>
                    <a:gd name="T36" fmla="*/ 69 w 169"/>
                    <a:gd name="T37" fmla="*/ 180 h 277"/>
                    <a:gd name="T38" fmla="*/ 69 w 169"/>
                    <a:gd name="T39" fmla="*/ 112 h 277"/>
                    <a:gd name="T40" fmla="*/ 101 w 169"/>
                    <a:gd name="T41" fmla="*/ 112 h 277"/>
                    <a:gd name="T42" fmla="*/ 101 w 169"/>
                    <a:gd name="T43" fmla="*/ 180 h 277"/>
                    <a:gd name="T44" fmla="*/ 119 w 169"/>
                    <a:gd name="T45" fmla="*/ 180 h 277"/>
                    <a:gd name="T46" fmla="*/ 113 w 169"/>
                    <a:gd name="T47" fmla="*/ 180 h 277"/>
                    <a:gd name="T48" fmla="*/ 113 w 169"/>
                    <a:gd name="T49" fmla="*/ 100 h 277"/>
                    <a:gd name="T50" fmla="*/ 107 w 169"/>
                    <a:gd name="T51" fmla="*/ 94 h 277"/>
                    <a:gd name="T52" fmla="*/ 101 w 169"/>
                    <a:gd name="T53" fmla="*/ 100 h 277"/>
                    <a:gd name="T54" fmla="*/ 101 w 169"/>
                    <a:gd name="T55" fmla="*/ 104 h 277"/>
                    <a:gd name="T56" fmla="*/ 69 w 169"/>
                    <a:gd name="T57" fmla="*/ 104 h 277"/>
                    <a:gd name="T58" fmla="*/ 69 w 169"/>
                    <a:gd name="T59" fmla="*/ 100 h 277"/>
                    <a:gd name="T60" fmla="*/ 63 w 169"/>
                    <a:gd name="T61" fmla="*/ 94 h 277"/>
                    <a:gd name="T62" fmla="*/ 57 w 169"/>
                    <a:gd name="T63" fmla="*/ 100 h 277"/>
                    <a:gd name="T64" fmla="*/ 57 w 169"/>
                    <a:gd name="T65" fmla="*/ 180 h 277"/>
                    <a:gd name="T66" fmla="*/ 50 w 169"/>
                    <a:gd name="T67" fmla="*/ 180 h 277"/>
                    <a:gd name="T68" fmla="*/ 11 w 169"/>
                    <a:gd name="T69" fmla="*/ 14 h 277"/>
                    <a:gd name="T70" fmla="*/ 41 w 169"/>
                    <a:gd name="T71" fmla="*/ 14 h 277"/>
                    <a:gd name="T72" fmla="*/ 46 w 169"/>
                    <a:gd name="T73" fmla="*/ 18 h 277"/>
                    <a:gd name="T74" fmla="*/ 123 w 169"/>
                    <a:gd name="T75" fmla="*/ 18 h 277"/>
                    <a:gd name="T76" fmla="*/ 129 w 169"/>
                    <a:gd name="T77" fmla="*/ 14 h 277"/>
                    <a:gd name="T78" fmla="*/ 158 w 169"/>
                    <a:gd name="T79" fmla="*/ 14 h 277"/>
                    <a:gd name="T80" fmla="*/ 119 w 169"/>
                    <a:gd name="T81" fmla="*/ 18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9" h="277">
                      <a:moveTo>
                        <a:pt x="165" y="0"/>
                      </a:moveTo>
                      <a:cubicBezTo>
                        <a:pt x="163" y="0"/>
                        <a:pt x="161" y="1"/>
                        <a:pt x="161" y="3"/>
                      </a:cubicBezTo>
                      <a:cubicBezTo>
                        <a:pt x="159" y="10"/>
                        <a:pt x="159" y="10"/>
                        <a:pt x="159" y="10"/>
                      </a:cubicBezTo>
                      <a:cubicBezTo>
                        <a:pt x="129" y="10"/>
                        <a:pt x="129" y="10"/>
                        <a:pt x="129" y="10"/>
                      </a:cubicBezTo>
                      <a:cubicBezTo>
                        <a:pt x="128" y="8"/>
                        <a:pt x="126" y="6"/>
                        <a:pt x="123" y="6"/>
                      </a:cubicBezTo>
                      <a:cubicBezTo>
                        <a:pt x="46" y="6"/>
                        <a:pt x="46" y="6"/>
                        <a:pt x="46" y="6"/>
                      </a:cubicBezTo>
                      <a:cubicBezTo>
                        <a:pt x="44" y="6"/>
                        <a:pt x="41" y="8"/>
                        <a:pt x="41" y="10"/>
                      </a:cubicBezTo>
                      <a:cubicBezTo>
                        <a:pt x="10" y="10"/>
                        <a:pt x="10" y="10"/>
                        <a:pt x="10" y="10"/>
                      </a:cubicBezTo>
                      <a:cubicBezTo>
                        <a:pt x="9" y="3"/>
                        <a:pt x="9" y="3"/>
                        <a:pt x="9" y="3"/>
                      </a:cubicBezTo>
                      <a:cubicBezTo>
                        <a:pt x="8" y="1"/>
                        <a:pt x="6" y="0"/>
                        <a:pt x="4" y="0"/>
                      </a:cubicBezTo>
                      <a:cubicBezTo>
                        <a:pt x="2" y="1"/>
                        <a:pt x="0" y="3"/>
                        <a:pt x="1" y="5"/>
                      </a:cubicBezTo>
                      <a:cubicBezTo>
                        <a:pt x="47" y="201"/>
                        <a:pt x="47" y="201"/>
                        <a:pt x="47" y="201"/>
                      </a:cubicBezTo>
                      <a:cubicBezTo>
                        <a:pt x="41" y="277"/>
                        <a:pt x="41" y="277"/>
                        <a:pt x="41" y="277"/>
                      </a:cubicBezTo>
                      <a:cubicBezTo>
                        <a:pt x="128" y="277"/>
                        <a:pt x="128" y="277"/>
                        <a:pt x="128" y="277"/>
                      </a:cubicBezTo>
                      <a:cubicBezTo>
                        <a:pt x="122" y="201"/>
                        <a:pt x="122" y="201"/>
                        <a:pt x="122" y="201"/>
                      </a:cubicBezTo>
                      <a:cubicBezTo>
                        <a:pt x="168" y="5"/>
                        <a:pt x="168" y="5"/>
                        <a:pt x="168" y="5"/>
                      </a:cubicBezTo>
                      <a:cubicBezTo>
                        <a:pt x="169" y="3"/>
                        <a:pt x="168" y="1"/>
                        <a:pt x="165" y="0"/>
                      </a:cubicBezTo>
                      <a:close/>
                      <a:moveTo>
                        <a:pt x="101" y="180"/>
                      </a:moveTo>
                      <a:cubicBezTo>
                        <a:pt x="69" y="180"/>
                        <a:pt x="69" y="180"/>
                        <a:pt x="69" y="180"/>
                      </a:cubicBezTo>
                      <a:cubicBezTo>
                        <a:pt x="69" y="112"/>
                        <a:pt x="69" y="112"/>
                        <a:pt x="69" y="112"/>
                      </a:cubicBezTo>
                      <a:cubicBezTo>
                        <a:pt x="101" y="112"/>
                        <a:pt x="101" y="112"/>
                        <a:pt x="101" y="112"/>
                      </a:cubicBezTo>
                      <a:lnTo>
                        <a:pt x="101" y="180"/>
                      </a:lnTo>
                      <a:close/>
                      <a:moveTo>
                        <a:pt x="119" y="180"/>
                      </a:moveTo>
                      <a:cubicBezTo>
                        <a:pt x="113" y="180"/>
                        <a:pt x="113" y="180"/>
                        <a:pt x="113" y="180"/>
                      </a:cubicBezTo>
                      <a:cubicBezTo>
                        <a:pt x="113" y="100"/>
                        <a:pt x="113" y="100"/>
                        <a:pt x="113" y="100"/>
                      </a:cubicBezTo>
                      <a:cubicBezTo>
                        <a:pt x="113" y="97"/>
                        <a:pt x="110" y="94"/>
                        <a:pt x="107" y="94"/>
                      </a:cubicBezTo>
                      <a:cubicBezTo>
                        <a:pt x="103" y="94"/>
                        <a:pt x="101" y="97"/>
                        <a:pt x="101" y="100"/>
                      </a:cubicBezTo>
                      <a:cubicBezTo>
                        <a:pt x="101" y="104"/>
                        <a:pt x="101" y="104"/>
                        <a:pt x="101" y="104"/>
                      </a:cubicBezTo>
                      <a:cubicBezTo>
                        <a:pt x="69" y="104"/>
                        <a:pt x="69" y="104"/>
                        <a:pt x="69" y="104"/>
                      </a:cubicBezTo>
                      <a:cubicBezTo>
                        <a:pt x="69" y="100"/>
                        <a:pt x="69" y="100"/>
                        <a:pt x="69" y="100"/>
                      </a:cubicBezTo>
                      <a:cubicBezTo>
                        <a:pt x="69" y="97"/>
                        <a:pt x="66" y="94"/>
                        <a:pt x="63" y="94"/>
                      </a:cubicBezTo>
                      <a:cubicBezTo>
                        <a:pt x="59" y="94"/>
                        <a:pt x="57" y="97"/>
                        <a:pt x="57" y="100"/>
                      </a:cubicBezTo>
                      <a:cubicBezTo>
                        <a:pt x="57" y="180"/>
                        <a:pt x="57" y="180"/>
                        <a:pt x="57" y="180"/>
                      </a:cubicBezTo>
                      <a:cubicBezTo>
                        <a:pt x="50" y="180"/>
                        <a:pt x="50" y="180"/>
                        <a:pt x="50" y="180"/>
                      </a:cubicBezTo>
                      <a:cubicBezTo>
                        <a:pt x="11" y="14"/>
                        <a:pt x="11" y="14"/>
                        <a:pt x="11" y="14"/>
                      </a:cubicBezTo>
                      <a:cubicBezTo>
                        <a:pt x="41" y="14"/>
                        <a:pt x="41" y="14"/>
                        <a:pt x="41" y="14"/>
                      </a:cubicBezTo>
                      <a:cubicBezTo>
                        <a:pt x="41" y="16"/>
                        <a:pt x="44" y="18"/>
                        <a:pt x="46" y="18"/>
                      </a:cubicBezTo>
                      <a:cubicBezTo>
                        <a:pt x="123" y="18"/>
                        <a:pt x="123" y="18"/>
                        <a:pt x="123" y="18"/>
                      </a:cubicBezTo>
                      <a:cubicBezTo>
                        <a:pt x="126" y="18"/>
                        <a:pt x="128" y="16"/>
                        <a:pt x="129" y="14"/>
                      </a:cubicBezTo>
                      <a:cubicBezTo>
                        <a:pt x="158" y="14"/>
                        <a:pt x="158" y="14"/>
                        <a:pt x="158" y="14"/>
                      </a:cubicBezTo>
                      <a:lnTo>
                        <a:pt x="119" y="180"/>
                      </a:lnTo>
                      <a:close/>
                    </a:path>
                  </a:pathLst>
                </a:custGeom>
                <a:solidFill>
                  <a:schemeClr val="tx2">
                    <a:lumMod val="50000"/>
                    <a:alpha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grpSp>
          <p:grpSp>
            <p:nvGrpSpPr>
              <p:cNvPr id="31" name="组合 30"/>
              <p:cNvGrpSpPr>
                <a:grpSpLocks noChangeAspect="1"/>
              </p:cNvGrpSpPr>
              <p:nvPr/>
            </p:nvGrpSpPr>
            <p:grpSpPr bwMode="auto">
              <a:xfrm>
                <a:off x="2590801" y="4610106"/>
                <a:ext cx="1092200" cy="930276"/>
                <a:chOff x="3594" y="2904"/>
                <a:chExt cx="688" cy="586"/>
              </a:xfrm>
            </p:grpSpPr>
            <p:sp>
              <p:nvSpPr>
                <p:cNvPr id="32" name="矩形 31"/>
                <p:cNvSpPr/>
                <p:nvPr/>
              </p:nvSpPr>
              <p:spPr bwMode="auto">
                <a:xfrm>
                  <a:off x="3653" y="2907"/>
                  <a:ext cx="570" cy="497"/>
                </a:xfrm>
                <a:prstGeom prst="rect">
                  <a:avLst/>
                </a:prstGeom>
                <a:solidFill>
                  <a:schemeClr val="bg1">
                    <a:lumMod val="6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3" name="任意多边形: 形状 32"/>
                <p:cNvSpPr/>
                <p:nvPr/>
              </p:nvSpPr>
              <p:spPr bwMode="auto">
                <a:xfrm>
                  <a:off x="3653" y="3404"/>
                  <a:ext cx="570" cy="62"/>
                </a:xfrm>
                <a:custGeom>
                  <a:avLst/>
                  <a:gdLst>
                    <a:gd name="T0" fmla="*/ 0 w 570"/>
                    <a:gd name="T1" fmla="*/ 0 h 62"/>
                    <a:gd name="T2" fmla="*/ 570 w 570"/>
                    <a:gd name="T3" fmla="*/ 0 h 62"/>
                    <a:gd name="T4" fmla="*/ 527 w 570"/>
                    <a:gd name="T5" fmla="*/ 62 h 62"/>
                    <a:gd name="T6" fmla="*/ 43 w 570"/>
                    <a:gd name="T7" fmla="*/ 62 h 62"/>
                    <a:gd name="T8" fmla="*/ 0 w 570"/>
                    <a:gd name="T9" fmla="*/ 0 h 62"/>
                  </a:gdLst>
                  <a:ahLst/>
                  <a:cxnLst>
                    <a:cxn ang="0">
                      <a:pos x="T0" y="T1"/>
                    </a:cxn>
                    <a:cxn ang="0">
                      <a:pos x="T2" y="T3"/>
                    </a:cxn>
                    <a:cxn ang="0">
                      <a:pos x="T4" y="T5"/>
                    </a:cxn>
                    <a:cxn ang="0">
                      <a:pos x="T6" y="T7"/>
                    </a:cxn>
                    <a:cxn ang="0">
                      <a:pos x="T8" y="T9"/>
                    </a:cxn>
                  </a:cxnLst>
                  <a:rect l="0" t="0" r="r" b="b"/>
                  <a:pathLst>
                    <a:path w="570" h="62">
                      <a:moveTo>
                        <a:pt x="0" y="0"/>
                      </a:moveTo>
                      <a:lnTo>
                        <a:pt x="570" y="0"/>
                      </a:lnTo>
                      <a:lnTo>
                        <a:pt x="527" y="62"/>
                      </a:lnTo>
                      <a:lnTo>
                        <a:pt x="43" y="62"/>
                      </a:lnTo>
                      <a:lnTo>
                        <a:pt x="0" y="0"/>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4" name="任意多边形: 形状 33"/>
                <p:cNvSpPr/>
                <p:nvPr/>
              </p:nvSpPr>
              <p:spPr bwMode="auto">
                <a:xfrm>
                  <a:off x="3594" y="2904"/>
                  <a:ext cx="688" cy="126"/>
                </a:xfrm>
                <a:custGeom>
                  <a:avLst/>
                  <a:gdLst>
                    <a:gd name="T0" fmla="*/ 290 w 290"/>
                    <a:gd name="T1" fmla="*/ 20 h 53"/>
                    <a:gd name="T2" fmla="*/ 267 w 290"/>
                    <a:gd name="T3" fmla="*/ 41 h 53"/>
                    <a:gd name="T4" fmla="*/ 23 w 290"/>
                    <a:gd name="T5" fmla="*/ 52 h 53"/>
                    <a:gd name="T6" fmla="*/ 0 w 290"/>
                    <a:gd name="T7" fmla="*/ 33 h 53"/>
                    <a:gd name="T8" fmla="*/ 0 w 290"/>
                    <a:gd name="T9" fmla="*/ 33 h 53"/>
                    <a:gd name="T10" fmla="*/ 23 w 290"/>
                    <a:gd name="T11" fmla="*/ 12 h 53"/>
                    <a:gd name="T12" fmla="*/ 267 w 290"/>
                    <a:gd name="T13" fmla="*/ 1 h 53"/>
                    <a:gd name="T14" fmla="*/ 290 w 290"/>
                    <a:gd name="T15" fmla="*/ 2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3">
                      <a:moveTo>
                        <a:pt x="290" y="20"/>
                      </a:moveTo>
                      <a:cubicBezTo>
                        <a:pt x="290" y="31"/>
                        <a:pt x="280" y="40"/>
                        <a:pt x="267" y="41"/>
                      </a:cubicBezTo>
                      <a:cubicBezTo>
                        <a:pt x="23" y="52"/>
                        <a:pt x="23" y="52"/>
                        <a:pt x="23" y="52"/>
                      </a:cubicBezTo>
                      <a:cubicBezTo>
                        <a:pt x="10" y="53"/>
                        <a:pt x="0" y="44"/>
                        <a:pt x="0" y="33"/>
                      </a:cubicBezTo>
                      <a:cubicBezTo>
                        <a:pt x="0" y="33"/>
                        <a:pt x="0" y="33"/>
                        <a:pt x="0" y="33"/>
                      </a:cubicBezTo>
                      <a:cubicBezTo>
                        <a:pt x="0" y="22"/>
                        <a:pt x="10" y="13"/>
                        <a:pt x="23" y="12"/>
                      </a:cubicBezTo>
                      <a:cubicBezTo>
                        <a:pt x="267" y="1"/>
                        <a:pt x="267" y="1"/>
                        <a:pt x="267" y="1"/>
                      </a:cubicBezTo>
                      <a:cubicBezTo>
                        <a:pt x="280" y="0"/>
                        <a:pt x="290" y="9"/>
                        <a:pt x="290" y="20"/>
                      </a:cubicBez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5" name="任意多边形: 形状 34"/>
                <p:cNvSpPr/>
                <p:nvPr/>
              </p:nvSpPr>
              <p:spPr bwMode="auto">
                <a:xfrm>
                  <a:off x="3594" y="3030"/>
                  <a:ext cx="688" cy="123"/>
                </a:xfrm>
                <a:custGeom>
                  <a:avLst/>
                  <a:gdLst>
                    <a:gd name="T0" fmla="*/ 290 w 290"/>
                    <a:gd name="T1" fmla="*/ 19 h 52"/>
                    <a:gd name="T2" fmla="*/ 267 w 290"/>
                    <a:gd name="T3" fmla="*/ 40 h 52"/>
                    <a:gd name="T4" fmla="*/ 23 w 290"/>
                    <a:gd name="T5" fmla="*/ 52 h 52"/>
                    <a:gd name="T6" fmla="*/ 0 w 290"/>
                    <a:gd name="T7" fmla="*/ 33 h 52"/>
                    <a:gd name="T8" fmla="*/ 0 w 290"/>
                    <a:gd name="T9" fmla="*/ 33 h 52"/>
                    <a:gd name="T10" fmla="*/ 23 w 290"/>
                    <a:gd name="T11" fmla="*/ 12 h 52"/>
                    <a:gd name="T12" fmla="*/ 267 w 290"/>
                    <a:gd name="T13" fmla="*/ 0 h 52"/>
                    <a:gd name="T14" fmla="*/ 290 w 290"/>
                    <a:gd name="T15" fmla="*/ 19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2">
                      <a:moveTo>
                        <a:pt x="290" y="19"/>
                      </a:moveTo>
                      <a:cubicBezTo>
                        <a:pt x="290" y="30"/>
                        <a:pt x="280" y="40"/>
                        <a:pt x="267" y="40"/>
                      </a:cubicBezTo>
                      <a:cubicBezTo>
                        <a:pt x="23" y="52"/>
                        <a:pt x="23" y="52"/>
                        <a:pt x="23" y="52"/>
                      </a:cubicBezTo>
                      <a:cubicBezTo>
                        <a:pt x="10" y="52"/>
                        <a:pt x="0" y="44"/>
                        <a:pt x="0" y="33"/>
                      </a:cubicBezTo>
                      <a:cubicBezTo>
                        <a:pt x="0" y="33"/>
                        <a:pt x="0" y="33"/>
                        <a:pt x="0" y="33"/>
                      </a:cubicBezTo>
                      <a:cubicBezTo>
                        <a:pt x="0" y="22"/>
                        <a:pt x="10" y="12"/>
                        <a:pt x="23" y="12"/>
                      </a:cubicBezTo>
                      <a:cubicBezTo>
                        <a:pt x="267" y="0"/>
                        <a:pt x="267" y="0"/>
                        <a:pt x="267" y="0"/>
                      </a:cubicBezTo>
                      <a:cubicBezTo>
                        <a:pt x="280" y="0"/>
                        <a:pt x="290" y="8"/>
                        <a:pt x="290" y="19"/>
                      </a:cubicBez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6" name="任意多边形: 形状 35"/>
                <p:cNvSpPr/>
                <p:nvPr/>
              </p:nvSpPr>
              <p:spPr bwMode="auto">
                <a:xfrm>
                  <a:off x="3594" y="3153"/>
                  <a:ext cx="688" cy="126"/>
                </a:xfrm>
                <a:custGeom>
                  <a:avLst/>
                  <a:gdLst>
                    <a:gd name="T0" fmla="*/ 290 w 290"/>
                    <a:gd name="T1" fmla="*/ 20 h 53"/>
                    <a:gd name="T2" fmla="*/ 267 w 290"/>
                    <a:gd name="T3" fmla="*/ 41 h 53"/>
                    <a:gd name="T4" fmla="*/ 23 w 290"/>
                    <a:gd name="T5" fmla="*/ 52 h 53"/>
                    <a:gd name="T6" fmla="*/ 0 w 290"/>
                    <a:gd name="T7" fmla="*/ 33 h 53"/>
                    <a:gd name="T8" fmla="*/ 0 w 290"/>
                    <a:gd name="T9" fmla="*/ 33 h 53"/>
                    <a:gd name="T10" fmla="*/ 23 w 290"/>
                    <a:gd name="T11" fmla="*/ 12 h 53"/>
                    <a:gd name="T12" fmla="*/ 267 w 290"/>
                    <a:gd name="T13" fmla="*/ 1 h 53"/>
                    <a:gd name="T14" fmla="*/ 290 w 290"/>
                    <a:gd name="T15" fmla="*/ 2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3">
                      <a:moveTo>
                        <a:pt x="290" y="20"/>
                      </a:moveTo>
                      <a:cubicBezTo>
                        <a:pt x="290" y="31"/>
                        <a:pt x="280" y="40"/>
                        <a:pt x="267" y="41"/>
                      </a:cubicBezTo>
                      <a:cubicBezTo>
                        <a:pt x="23" y="52"/>
                        <a:pt x="23" y="52"/>
                        <a:pt x="23" y="52"/>
                      </a:cubicBezTo>
                      <a:cubicBezTo>
                        <a:pt x="10" y="53"/>
                        <a:pt x="0" y="44"/>
                        <a:pt x="0" y="33"/>
                      </a:cubicBezTo>
                      <a:cubicBezTo>
                        <a:pt x="0" y="33"/>
                        <a:pt x="0" y="33"/>
                        <a:pt x="0" y="33"/>
                      </a:cubicBezTo>
                      <a:cubicBezTo>
                        <a:pt x="0" y="22"/>
                        <a:pt x="10" y="13"/>
                        <a:pt x="23" y="12"/>
                      </a:cubicBezTo>
                      <a:cubicBezTo>
                        <a:pt x="267" y="1"/>
                        <a:pt x="267" y="1"/>
                        <a:pt x="267" y="1"/>
                      </a:cubicBezTo>
                      <a:cubicBezTo>
                        <a:pt x="280" y="0"/>
                        <a:pt x="290" y="9"/>
                        <a:pt x="290" y="20"/>
                      </a:cubicBez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7" name="任意多边形: 形状 36"/>
                <p:cNvSpPr/>
                <p:nvPr/>
              </p:nvSpPr>
              <p:spPr bwMode="auto">
                <a:xfrm>
                  <a:off x="3594" y="3279"/>
                  <a:ext cx="688" cy="125"/>
                </a:xfrm>
                <a:custGeom>
                  <a:avLst/>
                  <a:gdLst>
                    <a:gd name="T0" fmla="*/ 290 w 290"/>
                    <a:gd name="T1" fmla="*/ 20 h 53"/>
                    <a:gd name="T2" fmla="*/ 267 w 290"/>
                    <a:gd name="T3" fmla="*/ 41 h 53"/>
                    <a:gd name="T4" fmla="*/ 23 w 290"/>
                    <a:gd name="T5" fmla="*/ 52 h 53"/>
                    <a:gd name="T6" fmla="*/ 0 w 290"/>
                    <a:gd name="T7" fmla="*/ 33 h 53"/>
                    <a:gd name="T8" fmla="*/ 0 w 290"/>
                    <a:gd name="T9" fmla="*/ 33 h 53"/>
                    <a:gd name="T10" fmla="*/ 23 w 290"/>
                    <a:gd name="T11" fmla="*/ 12 h 53"/>
                    <a:gd name="T12" fmla="*/ 267 w 290"/>
                    <a:gd name="T13" fmla="*/ 1 h 53"/>
                    <a:gd name="T14" fmla="*/ 290 w 290"/>
                    <a:gd name="T15" fmla="*/ 2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3">
                      <a:moveTo>
                        <a:pt x="290" y="20"/>
                      </a:moveTo>
                      <a:cubicBezTo>
                        <a:pt x="290" y="31"/>
                        <a:pt x="280" y="40"/>
                        <a:pt x="267" y="41"/>
                      </a:cubicBezTo>
                      <a:cubicBezTo>
                        <a:pt x="23" y="52"/>
                        <a:pt x="23" y="52"/>
                        <a:pt x="23" y="52"/>
                      </a:cubicBezTo>
                      <a:cubicBezTo>
                        <a:pt x="10" y="53"/>
                        <a:pt x="0" y="44"/>
                        <a:pt x="0" y="33"/>
                      </a:cubicBezTo>
                      <a:cubicBezTo>
                        <a:pt x="0" y="33"/>
                        <a:pt x="0" y="33"/>
                        <a:pt x="0" y="33"/>
                      </a:cubicBezTo>
                      <a:cubicBezTo>
                        <a:pt x="0" y="22"/>
                        <a:pt x="10" y="13"/>
                        <a:pt x="23" y="12"/>
                      </a:cubicBezTo>
                      <a:cubicBezTo>
                        <a:pt x="267" y="1"/>
                        <a:pt x="267" y="1"/>
                        <a:pt x="267" y="1"/>
                      </a:cubicBezTo>
                      <a:cubicBezTo>
                        <a:pt x="280" y="0"/>
                        <a:pt x="290" y="9"/>
                        <a:pt x="290" y="20"/>
                      </a:cubicBez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8" name="任意多边形: 形状 37"/>
                <p:cNvSpPr/>
                <p:nvPr/>
              </p:nvSpPr>
              <p:spPr bwMode="auto">
                <a:xfrm>
                  <a:off x="3902" y="2904"/>
                  <a:ext cx="380" cy="112"/>
                </a:xfrm>
                <a:custGeom>
                  <a:avLst/>
                  <a:gdLst>
                    <a:gd name="T0" fmla="*/ 137 w 160"/>
                    <a:gd name="T1" fmla="*/ 1 h 47"/>
                    <a:gd name="T2" fmla="*/ 0 w 160"/>
                    <a:gd name="T3" fmla="*/ 7 h 47"/>
                    <a:gd name="T4" fmla="*/ 15 w 160"/>
                    <a:gd name="T5" fmla="*/ 26 h 47"/>
                    <a:gd name="T6" fmla="*/ 0 w 160"/>
                    <a:gd name="T7" fmla="*/ 47 h 47"/>
                    <a:gd name="T8" fmla="*/ 137 w 160"/>
                    <a:gd name="T9" fmla="*/ 41 h 47"/>
                    <a:gd name="T10" fmla="*/ 160 w 160"/>
                    <a:gd name="T11" fmla="*/ 20 h 47"/>
                    <a:gd name="T12" fmla="*/ 137 w 160"/>
                    <a:gd name="T13" fmla="*/ 1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1"/>
                      </a:moveTo>
                      <a:cubicBezTo>
                        <a:pt x="0" y="7"/>
                        <a:pt x="0" y="7"/>
                        <a:pt x="0" y="7"/>
                      </a:cubicBezTo>
                      <a:cubicBezTo>
                        <a:pt x="8" y="7"/>
                        <a:pt x="15" y="15"/>
                        <a:pt x="15" y="26"/>
                      </a:cubicBezTo>
                      <a:cubicBezTo>
                        <a:pt x="15" y="37"/>
                        <a:pt x="8" y="47"/>
                        <a:pt x="0" y="47"/>
                      </a:cubicBezTo>
                      <a:cubicBezTo>
                        <a:pt x="137" y="41"/>
                        <a:pt x="137" y="41"/>
                        <a:pt x="137" y="41"/>
                      </a:cubicBezTo>
                      <a:cubicBezTo>
                        <a:pt x="150" y="40"/>
                        <a:pt x="160" y="31"/>
                        <a:pt x="160" y="20"/>
                      </a:cubicBezTo>
                      <a:cubicBezTo>
                        <a:pt x="160" y="9"/>
                        <a:pt x="150" y="0"/>
                        <a:pt x="137" y="1"/>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9" name="任意多边形: 形状 38"/>
                <p:cNvSpPr/>
                <p:nvPr/>
              </p:nvSpPr>
              <p:spPr bwMode="auto">
                <a:xfrm>
                  <a:off x="3902" y="3030"/>
                  <a:ext cx="380" cy="111"/>
                </a:xfrm>
                <a:custGeom>
                  <a:avLst/>
                  <a:gdLst>
                    <a:gd name="T0" fmla="*/ 137 w 160"/>
                    <a:gd name="T1" fmla="*/ 0 h 47"/>
                    <a:gd name="T2" fmla="*/ 0 w 160"/>
                    <a:gd name="T3" fmla="*/ 7 h 47"/>
                    <a:gd name="T4" fmla="*/ 15 w 160"/>
                    <a:gd name="T5" fmla="*/ 26 h 47"/>
                    <a:gd name="T6" fmla="*/ 0 w 160"/>
                    <a:gd name="T7" fmla="*/ 47 h 47"/>
                    <a:gd name="T8" fmla="*/ 137 w 160"/>
                    <a:gd name="T9" fmla="*/ 40 h 47"/>
                    <a:gd name="T10" fmla="*/ 160 w 160"/>
                    <a:gd name="T11" fmla="*/ 19 h 47"/>
                    <a:gd name="T12" fmla="*/ 137 w 160"/>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0"/>
                      </a:moveTo>
                      <a:cubicBezTo>
                        <a:pt x="0" y="7"/>
                        <a:pt x="0" y="7"/>
                        <a:pt x="0" y="7"/>
                      </a:cubicBezTo>
                      <a:cubicBezTo>
                        <a:pt x="8" y="6"/>
                        <a:pt x="15" y="15"/>
                        <a:pt x="15" y="26"/>
                      </a:cubicBezTo>
                      <a:cubicBezTo>
                        <a:pt x="15" y="37"/>
                        <a:pt x="8" y="46"/>
                        <a:pt x="0" y="47"/>
                      </a:cubicBezTo>
                      <a:cubicBezTo>
                        <a:pt x="137" y="40"/>
                        <a:pt x="137" y="40"/>
                        <a:pt x="137" y="40"/>
                      </a:cubicBezTo>
                      <a:cubicBezTo>
                        <a:pt x="150" y="40"/>
                        <a:pt x="160" y="30"/>
                        <a:pt x="160" y="19"/>
                      </a:cubicBezTo>
                      <a:cubicBezTo>
                        <a:pt x="160" y="8"/>
                        <a:pt x="150" y="0"/>
                        <a:pt x="137" y="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0" name="任意多边形: 形状 39"/>
                <p:cNvSpPr/>
                <p:nvPr/>
              </p:nvSpPr>
              <p:spPr bwMode="auto">
                <a:xfrm>
                  <a:off x="3902" y="3153"/>
                  <a:ext cx="380" cy="111"/>
                </a:xfrm>
                <a:custGeom>
                  <a:avLst/>
                  <a:gdLst>
                    <a:gd name="T0" fmla="*/ 137 w 160"/>
                    <a:gd name="T1" fmla="*/ 1 h 47"/>
                    <a:gd name="T2" fmla="*/ 0 w 160"/>
                    <a:gd name="T3" fmla="*/ 7 h 47"/>
                    <a:gd name="T4" fmla="*/ 15 w 160"/>
                    <a:gd name="T5" fmla="*/ 27 h 47"/>
                    <a:gd name="T6" fmla="*/ 0 w 160"/>
                    <a:gd name="T7" fmla="*/ 47 h 47"/>
                    <a:gd name="T8" fmla="*/ 137 w 160"/>
                    <a:gd name="T9" fmla="*/ 41 h 47"/>
                    <a:gd name="T10" fmla="*/ 160 w 160"/>
                    <a:gd name="T11" fmla="*/ 20 h 47"/>
                    <a:gd name="T12" fmla="*/ 137 w 160"/>
                    <a:gd name="T13" fmla="*/ 1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1"/>
                      </a:moveTo>
                      <a:cubicBezTo>
                        <a:pt x="0" y="7"/>
                        <a:pt x="0" y="7"/>
                        <a:pt x="0" y="7"/>
                      </a:cubicBezTo>
                      <a:cubicBezTo>
                        <a:pt x="8" y="7"/>
                        <a:pt x="15" y="16"/>
                        <a:pt x="15" y="27"/>
                      </a:cubicBezTo>
                      <a:cubicBezTo>
                        <a:pt x="15" y="38"/>
                        <a:pt x="8" y="47"/>
                        <a:pt x="0" y="47"/>
                      </a:cubicBezTo>
                      <a:cubicBezTo>
                        <a:pt x="137" y="41"/>
                        <a:pt x="137" y="41"/>
                        <a:pt x="137" y="41"/>
                      </a:cubicBezTo>
                      <a:cubicBezTo>
                        <a:pt x="150" y="40"/>
                        <a:pt x="160" y="31"/>
                        <a:pt x="160" y="20"/>
                      </a:cubicBezTo>
                      <a:cubicBezTo>
                        <a:pt x="160" y="9"/>
                        <a:pt x="150" y="0"/>
                        <a:pt x="137" y="1"/>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1" name="任意多边形: 形状 40"/>
                <p:cNvSpPr/>
                <p:nvPr/>
              </p:nvSpPr>
              <p:spPr bwMode="auto">
                <a:xfrm>
                  <a:off x="3902" y="3279"/>
                  <a:ext cx="380" cy="111"/>
                </a:xfrm>
                <a:custGeom>
                  <a:avLst/>
                  <a:gdLst>
                    <a:gd name="T0" fmla="*/ 137 w 160"/>
                    <a:gd name="T1" fmla="*/ 1 h 47"/>
                    <a:gd name="T2" fmla="*/ 0 w 160"/>
                    <a:gd name="T3" fmla="*/ 7 h 47"/>
                    <a:gd name="T4" fmla="*/ 15 w 160"/>
                    <a:gd name="T5" fmla="*/ 26 h 47"/>
                    <a:gd name="T6" fmla="*/ 0 w 160"/>
                    <a:gd name="T7" fmla="*/ 47 h 47"/>
                    <a:gd name="T8" fmla="*/ 137 w 160"/>
                    <a:gd name="T9" fmla="*/ 41 h 47"/>
                    <a:gd name="T10" fmla="*/ 160 w 160"/>
                    <a:gd name="T11" fmla="*/ 20 h 47"/>
                    <a:gd name="T12" fmla="*/ 137 w 160"/>
                    <a:gd name="T13" fmla="*/ 1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1"/>
                      </a:moveTo>
                      <a:cubicBezTo>
                        <a:pt x="0" y="7"/>
                        <a:pt x="0" y="7"/>
                        <a:pt x="0" y="7"/>
                      </a:cubicBezTo>
                      <a:cubicBezTo>
                        <a:pt x="8" y="7"/>
                        <a:pt x="15" y="15"/>
                        <a:pt x="15" y="26"/>
                      </a:cubicBezTo>
                      <a:cubicBezTo>
                        <a:pt x="15" y="37"/>
                        <a:pt x="8" y="47"/>
                        <a:pt x="0" y="47"/>
                      </a:cubicBezTo>
                      <a:cubicBezTo>
                        <a:pt x="137" y="41"/>
                        <a:pt x="137" y="41"/>
                        <a:pt x="137" y="41"/>
                      </a:cubicBezTo>
                      <a:cubicBezTo>
                        <a:pt x="150" y="40"/>
                        <a:pt x="160" y="31"/>
                        <a:pt x="160" y="20"/>
                      </a:cubicBezTo>
                      <a:cubicBezTo>
                        <a:pt x="160" y="9"/>
                        <a:pt x="150" y="0"/>
                        <a:pt x="137" y="1"/>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2" name="任意多边形: 形状 41"/>
                <p:cNvSpPr/>
                <p:nvPr/>
              </p:nvSpPr>
              <p:spPr bwMode="auto">
                <a:xfrm>
                  <a:off x="3902" y="3376"/>
                  <a:ext cx="321" cy="28"/>
                </a:xfrm>
                <a:custGeom>
                  <a:avLst/>
                  <a:gdLst>
                    <a:gd name="T0" fmla="*/ 0 w 321"/>
                    <a:gd name="T1" fmla="*/ 28 h 28"/>
                    <a:gd name="T2" fmla="*/ 321 w 321"/>
                    <a:gd name="T3" fmla="*/ 28 h 28"/>
                    <a:gd name="T4" fmla="*/ 321 w 321"/>
                    <a:gd name="T5" fmla="*/ 0 h 28"/>
                    <a:gd name="T6" fmla="*/ 0 w 321"/>
                    <a:gd name="T7" fmla="*/ 14 h 28"/>
                    <a:gd name="T8" fmla="*/ 0 w 321"/>
                    <a:gd name="T9" fmla="*/ 28 h 28"/>
                  </a:gdLst>
                  <a:ahLst/>
                  <a:cxnLst>
                    <a:cxn ang="0">
                      <a:pos x="T0" y="T1"/>
                    </a:cxn>
                    <a:cxn ang="0">
                      <a:pos x="T2" y="T3"/>
                    </a:cxn>
                    <a:cxn ang="0">
                      <a:pos x="T4" y="T5"/>
                    </a:cxn>
                    <a:cxn ang="0">
                      <a:pos x="T6" y="T7"/>
                    </a:cxn>
                    <a:cxn ang="0">
                      <a:pos x="T8" y="T9"/>
                    </a:cxn>
                  </a:cxnLst>
                  <a:rect l="0" t="0" r="r" b="b"/>
                  <a:pathLst>
                    <a:path w="321" h="28">
                      <a:moveTo>
                        <a:pt x="0" y="28"/>
                      </a:moveTo>
                      <a:lnTo>
                        <a:pt x="321" y="28"/>
                      </a:lnTo>
                      <a:lnTo>
                        <a:pt x="321" y="0"/>
                      </a:lnTo>
                      <a:lnTo>
                        <a:pt x="0" y="14"/>
                      </a:lnTo>
                      <a:lnTo>
                        <a:pt x="0" y="28"/>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3" name="任意多边形: 形状 42"/>
                <p:cNvSpPr/>
                <p:nvPr/>
              </p:nvSpPr>
              <p:spPr bwMode="auto">
                <a:xfrm>
                  <a:off x="3902" y="3250"/>
                  <a:ext cx="321" cy="45"/>
                </a:xfrm>
                <a:custGeom>
                  <a:avLst/>
                  <a:gdLst>
                    <a:gd name="T0" fmla="*/ 0 w 321"/>
                    <a:gd name="T1" fmla="*/ 45 h 45"/>
                    <a:gd name="T2" fmla="*/ 321 w 321"/>
                    <a:gd name="T3" fmla="*/ 31 h 45"/>
                    <a:gd name="T4" fmla="*/ 321 w 321"/>
                    <a:gd name="T5" fmla="*/ 0 h 45"/>
                    <a:gd name="T6" fmla="*/ 0 w 321"/>
                    <a:gd name="T7" fmla="*/ 17 h 45"/>
                    <a:gd name="T8" fmla="*/ 0 w 321"/>
                    <a:gd name="T9" fmla="*/ 45 h 45"/>
                  </a:gdLst>
                  <a:ahLst/>
                  <a:cxnLst>
                    <a:cxn ang="0">
                      <a:pos x="T0" y="T1"/>
                    </a:cxn>
                    <a:cxn ang="0">
                      <a:pos x="T2" y="T3"/>
                    </a:cxn>
                    <a:cxn ang="0">
                      <a:pos x="T4" y="T5"/>
                    </a:cxn>
                    <a:cxn ang="0">
                      <a:pos x="T6" y="T7"/>
                    </a:cxn>
                    <a:cxn ang="0">
                      <a:pos x="T8" y="T9"/>
                    </a:cxn>
                  </a:cxnLst>
                  <a:rect l="0" t="0" r="r" b="b"/>
                  <a:pathLst>
                    <a:path w="321" h="45">
                      <a:moveTo>
                        <a:pt x="0" y="45"/>
                      </a:moveTo>
                      <a:lnTo>
                        <a:pt x="321" y="31"/>
                      </a:lnTo>
                      <a:lnTo>
                        <a:pt x="321" y="0"/>
                      </a:lnTo>
                      <a:lnTo>
                        <a:pt x="0" y="17"/>
                      </a:lnTo>
                      <a:lnTo>
                        <a:pt x="0" y="45"/>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4" name="任意多边形: 形状 43"/>
                <p:cNvSpPr/>
                <p:nvPr/>
              </p:nvSpPr>
              <p:spPr bwMode="auto">
                <a:xfrm>
                  <a:off x="3902" y="3001"/>
                  <a:ext cx="321" cy="45"/>
                </a:xfrm>
                <a:custGeom>
                  <a:avLst/>
                  <a:gdLst>
                    <a:gd name="T0" fmla="*/ 0 w 321"/>
                    <a:gd name="T1" fmla="*/ 15 h 45"/>
                    <a:gd name="T2" fmla="*/ 0 w 321"/>
                    <a:gd name="T3" fmla="*/ 45 h 45"/>
                    <a:gd name="T4" fmla="*/ 321 w 321"/>
                    <a:gd name="T5" fmla="*/ 29 h 45"/>
                    <a:gd name="T6" fmla="*/ 321 w 321"/>
                    <a:gd name="T7" fmla="*/ 0 h 45"/>
                    <a:gd name="T8" fmla="*/ 0 w 321"/>
                    <a:gd name="T9" fmla="*/ 15 h 45"/>
                  </a:gdLst>
                  <a:ahLst/>
                  <a:cxnLst>
                    <a:cxn ang="0">
                      <a:pos x="T0" y="T1"/>
                    </a:cxn>
                    <a:cxn ang="0">
                      <a:pos x="T2" y="T3"/>
                    </a:cxn>
                    <a:cxn ang="0">
                      <a:pos x="T4" y="T5"/>
                    </a:cxn>
                    <a:cxn ang="0">
                      <a:pos x="T6" y="T7"/>
                    </a:cxn>
                    <a:cxn ang="0">
                      <a:pos x="T8" y="T9"/>
                    </a:cxn>
                  </a:cxnLst>
                  <a:rect l="0" t="0" r="r" b="b"/>
                  <a:pathLst>
                    <a:path w="321" h="45">
                      <a:moveTo>
                        <a:pt x="0" y="15"/>
                      </a:moveTo>
                      <a:lnTo>
                        <a:pt x="0" y="45"/>
                      </a:lnTo>
                      <a:lnTo>
                        <a:pt x="321" y="29"/>
                      </a:lnTo>
                      <a:lnTo>
                        <a:pt x="321" y="0"/>
                      </a:lnTo>
                      <a:lnTo>
                        <a:pt x="0" y="15"/>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5" name="任意多边形: 形状 44"/>
                <p:cNvSpPr/>
                <p:nvPr/>
              </p:nvSpPr>
              <p:spPr bwMode="auto">
                <a:xfrm>
                  <a:off x="3902" y="3127"/>
                  <a:ext cx="321" cy="43"/>
                </a:xfrm>
                <a:custGeom>
                  <a:avLst/>
                  <a:gdLst>
                    <a:gd name="T0" fmla="*/ 0 w 321"/>
                    <a:gd name="T1" fmla="*/ 43 h 43"/>
                    <a:gd name="T2" fmla="*/ 321 w 321"/>
                    <a:gd name="T3" fmla="*/ 28 h 43"/>
                    <a:gd name="T4" fmla="*/ 321 w 321"/>
                    <a:gd name="T5" fmla="*/ 0 h 43"/>
                    <a:gd name="T6" fmla="*/ 0 w 321"/>
                    <a:gd name="T7" fmla="*/ 14 h 43"/>
                    <a:gd name="T8" fmla="*/ 0 w 321"/>
                    <a:gd name="T9" fmla="*/ 43 h 43"/>
                  </a:gdLst>
                  <a:ahLst/>
                  <a:cxnLst>
                    <a:cxn ang="0">
                      <a:pos x="T0" y="T1"/>
                    </a:cxn>
                    <a:cxn ang="0">
                      <a:pos x="T2" y="T3"/>
                    </a:cxn>
                    <a:cxn ang="0">
                      <a:pos x="T4" y="T5"/>
                    </a:cxn>
                    <a:cxn ang="0">
                      <a:pos x="T6" y="T7"/>
                    </a:cxn>
                    <a:cxn ang="0">
                      <a:pos x="T8" y="T9"/>
                    </a:cxn>
                  </a:cxnLst>
                  <a:rect l="0" t="0" r="r" b="b"/>
                  <a:pathLst>
                    <a:path w="321" h="43">
                      <a:moveTo>
                        <a:pt x="0" y="43"/>
                      </a:moveTo>
                      <a:lnTo>
                        <a:pt x="321" y="28"/>
                      </a:lnTo>
                      <a:lnTo>
                        <a:pt x="321" y="0"/>
                      </a:lnTo>
                      <a:lnTo>
                        <a:pt x="0" y="14"/>
                      </a:lnTo>
                      <a:lnTo>
                        <a:pt x="0" y="43"/>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6" name="任意多边形: 形状 45"/>
                <p:cNvSpPr/>
                <p:nvPr/>
              </p:nvSpPr>
              <p:spPr bwMode="auto">
                <a:xfrm>
                  <a:off x="3717" y="3466"/>
                  <a:ext cx="439" cy="24"/>
                </a:xfrm>
                <a:custGeom>
                  <a:avLst/>
                  <a:gdLst>
                    <a:gd name="T0" fmla="*/ 0 w 185"/>
                    <a:gd name="T1" fmla="*/ 0 h 10"/>
                    <a:gd name="T2" fmla="*/ 0 w 185"/>
                    <a:gd name="T3" fmla="*/ 0 h 10"/>
                    <a:gd name="T4" fmla="*/ 46 w 185"/>
                    <a:gd name="T5" fmla="*/ 10 h 10"/>
                    <a:gd name="T6" fmla="*/ 140 w 185"/>
                    <a:gd name="T7" fmla="*/ 10 h 10"/>
                    <a:gd name="T8" fmla="*/ 185 w 185"/>
                    <a:gd name="T9" fmla="*/ 0 h 10"/>
                    <a:gd name="T10" fmla="*/ 185 w 185"/>
                    <a:gd name="T11" fmla="*/ 0 h 10"/>
                    <a:gd name="T12" fmla="*/ 0 w 185"/>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85" h="10">
                      <a:moveTo>
                        <a:pt x="0" y="0"/>
                      </a:moveTo>
                      <a:cubicBezTo>
                        <a:pt x="0" y="0"/>
                        <a:pt x="0" y="0"/>
                        <a:pt x="0" y="0"/>
                      </a:cubicBezTo>
                      <a:cubicBezTo>
                        <a:pt x="0" y="5"/>
                        <a:pt x="21" y="10"/>
                        <a:pt x="46" y="10"/>
                      </a:cubicBezTo>
                      <a:cubicBezTo>
                        <a:pt x="140" y="10"/>
                        <a:pt x="140" y="10"/>
                        <a:pt x="140" y="10"/>
                      </a:cubicBezTo>
                      <a:cubicBezTo>
                        <a:pt x="165" y="10"/>
                        <a:pt x="185" y="5"/>
                        <a:pt x="185" y="0"/>
                      </a:cubicBezTo>
                      <a:cubicBezTo>
                        <a:pt x="185" y="0"/>
                        <a:pt x="185" y="0"/>
                        <a:pt x="185" y="0"/>
                      </a:cubicBezTo>
                      <a:lnTo>
                        <a:pt x="0" y="0"/>
                      </a:lnTo>
                      <a:close/>
                    </a:path>
                  </a:pathLst>
                </a:custGeom>
                <a:solidFill>
                  <a:schemeClr val="bg1">
                    <a:lumMod val="6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7" name="任意多边形: 形状 46"/>
                <p:cNvSpPr/>
                <p:nvPr/>
              </p:nvSpPr>
              <p:spPr bwMode="auto">
                <a:xfrm>
                  <a:off x="3902" y="3404"/>
                  <a:ext cx="321" cy="62"/>
                </a:xfrm>
                <a:custGeom>
                  <a:avLst/>
                  <a:gdLst>
                    <a:gd name="T0" fmla="*/ 0 w 321"/>
                    <a:gd name="T1" fmla="*/ 62 h 62"/>
                    <a:gd name="T2" fmla="*/ 278 w 321"/>
                    <a:gd name="T3" fmla="*/ 62 h 62"/>
                    <a:gd name="T4" fmla="*/ 321 w 321"/>
                    <a:gd name="T5" fmla="*/ 0 h 62"/>
                    <a:gd name="T6" fmla="*/ 0 w 321"/>
                    <a:gd name="T7" fmla="*/ 0 h 62"/>
                    <a:gd name="T8" fmla="*/ 0 w 321"/>
                    <a:gd name="T9" fmla="*/ 62 h 62"/>
                  </a:gdLst>
                  <a:ahLst/>
                  <a:cxnLst>
                    <a:cxn ang="0">
                      <a:pos x="T0" y="T1"/>
                    </a:cxn>
                    <a:cxn ang="0">
                      <a:pos x="T2" y="T3"/>
                    </a:cxn>
                    <a:cxn ang="0">
                      <a:pos x="T4" y="T5"/>
                    </a:cxn>
                    <a:cxn ang="0">
                      <a:pos x="T6" y="T7"/>
                    </a:cxn>
                    <a:cxn ang="0">
                      <a:pos x="T8" y="T9"/>
                    </a:cxn>
                  </a:cxnLst>
                  <a:rect l="0" t="0" r="r" b="b"/>
                  <a:pathLst>
                    <a:path w="321" h="62">
                      <a:moveTo>
                        <a:pt x="0" y="62"/>
                      </a:moveTo>
                      <a:lnTo>
                        <a:pt x="278" y="62"/>
                      </a:lnTo>
                      <a:lnTo>
                        <a:pt x="321" y="0"/>
                      </a:lnTo>
                      <a:lnTo>
                        <a:pt x="0" y="0"/>
                      </a:lnTo>
                      <a:lnTo>
                        <a:pt x="0" y="62"/>
                      </a:lnTo>
                      <a:close/>
                    </a:path>
                  </a:pathLst>
                </a:custGeom>
                <a:solidFill>
                  <a:srgbClr val="404040"/>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grpSp>
        </p:grpSp>
        <p:sp>
          <p:nvSpPr>
            <p:cNvPr id="5" name="任意多边形: 形状 4"/>
            <p:cNvSpPr/>
            <p:nvPr/>
          </p:nvSpPr>
          <p:spPr bwMode="auto">
            <a:xfrm>
              <a:off x="3313199" y="1516955"/>
              <a:ext cx="2531557" cy="2394866"/>
            </a:xfrm>
            <a:custGeom>
              <a:avLst/>
              <a:gdLst>
                <a:gd name="T0" fmla="*/ 843 w 1158"/>
                <a:gd name="T1" fmla="*/ 1095 h 1095"/>
                <a:gd name="T2" fmla="*/ 1158 w 1158"/>
                <a:gd name="T3" fmla="*/ 579 h 1095"/>
                <a:gd name="T4" fmla="*/ 579 w 1158"/>
                <a:gd name="T5" fmla="*/ 0 h 1095"/>
                <a:gd name="T6" fmla="*/ 0 w 1158"/>
                <a:gd name="T7" fmla="*/ 579 h 1095"/>
                <a:gd name="T8" fmla="*/ 315 w 1158"/>
                <a:gd name="T9" fmla="*/ 1095 h 1095"/>
              </a:gdLst>
              <a:ahLst/>
              <a:cxnLst>
                <a:cxn ang="0">
                  <a:pos x="T0" y="T1"/>
                </a:cxn>
                <a:cxn ang="0">
                  <a:pos x="T2" y="T3"/>
                </a:cxn>
                <a:cxn ang="0">
                  <a:pos x="T4" y="T5"/>
                </a:cxn>
                <a:cxn ang="0">
                  <a:pos x="T6" y="T7"/>
                </a:cxn>
                <a:cxn ang="0">
                  <a:pos x="T8" y="T9"/>
                </a:cxn>
              </a:cxnLst>
              <a:rect l="0" t="0" r="r" b="b"/>
              <a:pathLst>
                <a:path w="1158" h="1095">
                  <a:moveTo>
                    <a:pt x="843" y="1095"/>
                  </a:moveTo>
                  <a:cubicBezTo>
                    <a:pt x="1030" y="999"/>
                    <a:pt x="1158" y="804"/>
                    <a:pt x="1158" y="579"/>
                  </a:cubicBezTo>
                  <a:cubicBezTo>
                    <a:pt x="1158" y="260"/>
                    <a:pt x="899" y="0"/>
                    <a:pt x="579" y="0"/>
                  </a:cubicBezTo>
                  <a:cubicBezTo>
                    <a:pt x="259" y="0"/>
                    <a:pt x="0" y="260"/>
                    <a:pt x="0" y="579"/>
                  </a:cubicBezTo>
                  <a:cubicBezTo>
                    <a:pt x="0" y="804"/>
                    <a:pt x="128" y="999"/>
                    <a:pt x="315" y="1095"/>
                  </a:cubicBezTo>
                </a:path>
              </a:pathLst>
            </a:custGeom>
            <a:noFill/>
            <a:ln w="25400" cap="flat">
              <a:solidFill>
                <a:schemeClr val="tx2"/>
              </a:solidFill>
              <a:prstDash val="solid"/>
              <a:miter lim="800000"/>
              <a:headEnd type="oval"/>
              <a:tailEnd type="oval"/>
            </a:ln>
            <a:extLst>
              <a:ext uri="{909E8E84-426E-40DD-AFC4-6F175D3DCCD1}">
                <a14:hiddenFill xmlns="" xmlns:a14="http://schemas.microsoft.com/office/drawing/2010/main">
                  <a:solidFill>
                    <a:srgbClr val="FFFFFF"/>
                  </a:solidFill>
                </a14:hiddenFill>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18" name="椭圆 17"/>
            <p:cNvSpPr>
              <a:spLocks noChangeAspect="1"/>
            </p:cNvSpPr>
            <p:nvPr/>
          </p:nvSpPr>
          <p:spPr>
            <a:xfrm>
              <a:off x="3480497" y="3471399"/>
              <a:ext cx="417205" cy="417205"/>
            </a:xfrm>
            <a:prstGeom prst="ellipse">
              <a:avLst/>
            </a:prstGeom>
            <a:solidFill>
              <a:schemeClr val="bg1"/>
            </a:solidFill>
            <a:ln w="50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1"/>
                  </a:solidFill>
                  <a:latin typeface="Arial" panose="020B0604020202020204"/>
                  <a:ea typeface="微软雅黑" panose="020B0503020204020204" pitchFamily="34" charset="-122"/>
                  <a:cs typeface="+mn-ea"/>
                  <a:sym typeface="Arial" panose="020B0604020202020204"/>
                </a:rPr>
                <a:t>01</a:t>
              </a:r>
            </a:p>
          </p:txBody>
        </p:sp>
        <p:sp>
          <p:nvSpPr>
            <p:cNvPr id="19" name="椭圆 18"/>
            <p:cNvSpPr>
              <a:spLocks noChangeAspect="1"/>
            </p:cNvSpPr>
            <p:nvPr/>
          </p:nvSpPr>
          <p:spPr>
            <a:xfrm>
              <a:off x="3119835" y="2394032"/>
              <a:ext cx="417205" cy="417205"/>
            </a:xfrm>
            <a:prstGeom prst="ellipse">
              <a:avLst/>
            </a:prstGeom>
            <a:solidFill>
              <a:schemeClr val="bg1"/>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2"/>
                  </a:solidFill>
                  <a:latin typeface="Arial" panose="020B0604020202020204"/>
                  <a:ea typeface="微软雅黑" panose="020B0503020204020204" pitchFamily="34" charset="-122"/>
                  <a:cs typeface="+mn-ea"/>
                  <a:sym typeface="Arial" panose="020B0604020202020204"/>
                </a:rPr>
                <a:t>02</a:t>
              </a:r>
            </a:p>
          </p:txBody>
        </p:sp>
        <p:sp>
          <p:nvSpPr>
            <p:cNvPr id="20" name="椭圆 19"/>
            <p:cNvSpPr>
              <a:spLocks noChangeAspect="1"/>
            </p:cNvSpPr>
            <p:nvPr/>
          </p:nvSpPr>
          <p:spPr>
            <a:xfrm>
              <a:off x="3778817" y="1469058"/>
              <a:ext cx="417205" cy="417205"/>
            </a:xfrm>
            <a:prstGeom prst="ellipse">
              <a:avLst/>
            </a:prstGeom>
            <a:solidFill>
              <a:schemeClr val="bg1"/>
            </a:solidFill>
            <a:ln w="508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3"/>
                  </a:solidFill>
                  <a:latin typeface="Arial" panose="020B0604020202020204"/>
                  <a:ea typeface="微软雅黑" panose="020B0503020204020204" pitchFamily="34" charset="-122"/>
                  <a:cs typeface="+mn-ea"/>
                  <a:sym typeface="Arial" panose="020B0604020202020204"/>
                </a:rPr>
                <a:t>03</a:t>
              </a:r>
            </a:p>
          </p:txBody>
        </p:sp>
        <p:sp>
          <p:nvSpPr>
            <p:cNvPr id="21" name="椭圆 20"/>
            <p:cNvSpPr>
              <a:spLocks noChangeAspect="1"/>
            </p:cNvSpPr>
            <p:nvPr/>
          </p:nvSpPr>
          <p:spPr>
            <a:xfrm>
              <a:off x="4916216" y="1459360"/>
              <a:ext cx="417205" cy="417205"/>
            </a:xfrm>
            <a:prstGeom prst="ellipse">
              <a:avLst/>
            </a:prstGeom>
            <a:solidFill>
              <a:schemeClr val="bg1"/>
            </a:solid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4"/>
                  </a:solidFill>
                  <a:latin typeface="Arial" panose="020B0604020202020204"/>
                  <a:ea typeface="微软雅黑" panose="020B0503020204020204" pitchFamily="34" charset="-122"/>
                  <a:cs typeface="+mn-ea"/>
                  <a:sym typeface="Arial" panose="020B0604020202020204"/>
                </a:rPr>
                <a:t>04</a:t>
              </a:r>
            </a:p>
          </p:txBody>
        </p:sp>
        <p:sp>
          <p:nvSpPr>
            <p:cNvPr id="22" name="椭圆 21"/>
            <p:cNvSpPr>
              <a:spLocks noChangeAspect="1"/>
            </p:cNvSpPr>
            <p:nvPr/>
          </p:nvSpPr>
          <p:spPr>
            <a:xfrm>
              <a:off x="5590898" y="2372328"/>
              <a:ext cx="417205" cy="417205"/>
            </a:xfrm>
            <a:prstGeom prst="ellipse">
              <a:avLst/>
            </a:prstGeom>
            <a:solidFill>
              <a:schemeClr val="bg1"/>
            </a:solidFill>
            <a:ln w="508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5"/>
                  </a:solidFill>
                  <a:latin typeface="Arial" panose="020B0604020202020204"/>
                  <a:ea typeface="微软雅黑" panose="020B0503020204020204" pitchFamily="34" charset="-122"/>
                  <a:cs typeface="+mn-ea"/>
                  <a:sym typeface="Arial" panose="020B0604020202020204"/>
                </a:rPr>
                <a:t>05</a:t>
              </a:r>
            </a:p>
          </p:txBody>
        </p:sp>
        <p:sp>
          <p:nvSpPr>
            <p:cNvPr id="23" name="椭圆 22"/>
            <p:cNvSpPr>
              <a:spLocks noChangeAspect="1"/>
            </p:cNvSpPr>
            <p:nvPr/>
          </p:nvSpPr>
          <p:spPr>
            <a:xfrm>
              <a:off x="5249170" y="3455697"/>
              <a:ext cx="417205" cy="417205"/>
            </a:xfrm>
            <a:prstGeom prst="ellipse">
              <a:avLst/>
            </a:prstGeom>
            <a:solidFill>
              <a:schemeClr val="bg1"/>
            </a:solid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6"/>
                  </a:solidFill>
                  <a:latin typeface="Arial" panose="020B0604020202020204"/>
                  <a:ea typeface="微软雅黑" panose="020B0503020204020204" pitchFamily="34" charset="-122"/>
                  <a:cs typeface="+mn-ea"/>
                  <a:sym typeface="Arial" panose="020B0604020202020204"/>
                </a:rPr>
                <a:t>06</a:t>
              </a:r>
            </a:p>
          </p:txBody>
        </p:sp>
      </p:grpSp>
      <p:sp>
        <p:nvSpPr>
          <p:cNvPr id="62" name="iSlíďè"/>
          <p:cNvSpPr txBox="1"/>
          <p:nvPr/>
        </p:nvSpPr>
        <p:spPr bwMode="auto">
          <a:xfrm>
            <a:off x="2277110" y="4162425"/>
            <a:ext cx="2195830" cy="11156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社会存在和社会意识是</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辩证统一的。</a:t>
            </a:r>
          </a:p>
        </p:txBody>
      </p:sp>
      <p:sp>
        <p:nvSpPr>
          <p:cNvPr id="64" name="iSlíďè"/>
          <p:cNvSpPr txBox="1"/>
          <p:nvPr/>
        </p:nvSpPr>
        <p:spPr bwMode="auto">
          <a:xfrm>
            <a:off x="1370965" y="2473325"/>
            <a:ext cx="2953385" cy="11931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社会存在是社会意识内容的</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客观来源，社会意识是社会</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物质生活过程及其条件的主</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观反映。</a:t>
            </a:r>
          </a:p>
        </p:txBody>
      </p:sp>
      <p:sp>
        <p:nvSpPr>
          <p:cNvPr id="66" name="iSlíďè"/>
          <p:cNvSpPr txBox="1"/>
          <p:nvPr/>
        </p:nvSpPr>
        <p:spPr bwMode="auto">
          <a:xfrm>
            <a:off x="2277110" y="1370330"/>
            <a:ext cx="2623185" cy="85598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社会意识是人们进行社会</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物质交往的产物。</a:t>
            </a:r>
          </a:p>
        </p:txBody>
      </p:sp>
      <p:sp>
        <p:nvSpPr>
          <p:cNvPr id="68" name="iSlíďè"/>
          <p:cNvSpPr txBox="1"/>
          <p:nvPr/>
        </p:nvSpPr>
        <p:spPr bwMode="auto">
          <a:xfrm>
            <a:off x="7168515" y="1402715"/>
            <a:ext cx="3115945" cy="3511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社会意识是具体的、历史的。</a:t>
            </a:r>
          </a:p>
        </p:txBody>
      </p:sp>
      <p:sp>
        <p:nvSpPr>
          <p:cNvPr id="72" name="iSlíďè"/>
          <p:cNvSpPr txBox="1"/>
          <p:nvPr/>
        </p:nvSpPr>
        <p:spPr bwMode="auto">
          <a:xfrm>
            <a:off x="7867015" y="2636520"/>
            <a:ext cx="3385185" cy="11258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社会存在决定社会意识，社会意</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识以理论、观念、心理等形式反</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映社会存在。</a:t>
            </a:r>
          </a:p>
        </p:txBody>
      </p:sp>
      <p:sp>
        <p:nvSpPr>
          <p:cNvPr id="74" name="iSlíďè"/>
          <p:cNvSpPr txBox="1"/>
          <p:nvPr/>
        </p:nvSpPr>
        <p:spPr bwMode="auto">
          <a:xfrm>
            <a:off x="7538085" y="3909695"/>
            <a:ext cx="2988945" cy="11639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社会意识的相对独立性是指，</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社会意识在从根本上受到社</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会存在决定的同时，还有自</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己特有的发展形式和规律。</a:t>
            </a:r>
          </a:p>
        </p:txBody>
      </p:sp>
    </p:spTree>
  </p:cSld>
  <p:clrMapOvr>
    <a:masterClrMapping/>
  </p:clrMapOvr>
  <mc:AlternateContent xmlns:mc="http://schemas.openxmlformats.org/markup-compatibility/2006">
    <mc:Choice xmlns="" xmlns:p14="http://schemas.microsoft.com/office/powerpoint/2010/main" Requires="p14">
      <p:transition spd="slow" p14:dur="1200" advTm="2000">
        <p14:prism/>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down)">
                                      <p:cBhvr>
                                        <p:cTn id="7" dur="5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4"/>
                                        </p:tgtEl>
                                        <p:attrNameLst>
                                          <p:attrName>style.visibility</p:attrName>
                                        </p:attrNameLst>
                                      </p:cBhvr>
                                      <p:to>
                                        <p:strVal val="visible"/>
                                      </p:to>
                                    </p:set>
                                    <p:animEffect transition="in" filter="wipe(down)">
                                      <p:cBhvr>
                                        <p:cTn id="12" dur="500"/>
                                        <p:tgtEl>
                                          <p:spTgt spid="6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wipe(down)">
                                      <p:cBhvr>
                                        <p:cTn id="17" dur="500"/>
                                        <p:tgtEl>
                                          <p:spTgt spid="6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8"/>
                                        </p:tgtEl>
                                        <p:attrNameLst>
                                          <p:attrName>style.visibility</p:attrName>
                                        </p:attrNameLst>
                                      </p:cBhvr>
                                      <p:to>
                                        <p:strVal val="visible"/>
                                      </p:to>
                                    </p:set>
                                    <p:animEffect transition="in" filter="wipe(down)">
                                      <p:cBhvr>
                                        <p:cTn id="22" dur="500"/>
                                        <p:tgtEl>
                                          <p:spTgt spid="6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72"/>
                                        </p:tgtEl>
                                        <p:attrNameLst>
                                          <p:attrName>style.visibility</p:attrName>
                                        </p:attrNameLst>
                                      </p:cBhvr>
                                      <p:to>
                                        <p:strVal val="visible"/>
                                      </p:to>
                                    </p:set>
                                    <p:animEffect transition="in" filter="wipe(down)">
                                      <p:cBhvr>
                                        <p:cTn id="27" dur="500"/>
                                        <p:tgtEl>
                                          <p:spTgt spid="7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wipe(down)">
                                      <p:cBhvr>
                                        <p:cTn id="32"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64" grpId="0"/>
      <p:bldP spid="66" grpId="0"/>
      <p:bldP spid="68" grpId="0"/>
      <p:bldP spid="72" grpId="0"/>
      <p:bldP spid="7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956175" y="5017135"/>
            <a:ext cx="5922010" cy="135382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社会基本矛盾是社会</a:t>
            </a:r>
          </a:p>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  发展的根本动力</a:t>
            </a:r>
          </a:p>
        </p:txBody>
      </p:sp>
      <p:sp>
        <p:nvSpPr>
          <p:cNvPr id="14" name="矩形 13"/>
          <p:cNvSpPr/>
          <p:nvPr/>
        </p:nvSpPr>
        <p:spPr>
          <a:xfrm>
            <a:off x="1200233" y="4695815"/>
            <a:ext cx="2846705"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7</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752476" y="231445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8" name="TextBox 7"/>
          <p:cNvSpPr txBox="1"/>
          <p:nvPr/>
        </p:nvSpPr>
        <p:spPr>
          <a:xfrm>
            <a:off x="892683" y="2841904"/>
            <a:ext cx="1606696" cy="553999"/>
          </a:xfrm>
          <a:prstGeom prst="rect">
            <a:avLst/>
          </a:prstGeom>
          <a:noFill/>
        </p:spPr>
        <p:txBody>
          <a:bodyPr wrap="none" lIns="0" tIns="0" rIns="0" bIns="0" rtlCol="0">
            <a:noAutofit/>
          </a:bodyPr>
          <a:lstStyle/>
          <a:p>
            <a:pPr lvl="0"/>
            <a:r>
              <a:rPr lang="en-IN" sz="2000" dirty="0">
                <a:solidFill>
                  <a:schemeClr val="bg1"/>
                </a:solidFill>
                <a:latin typeface="Arial" panose="020B0604020202020204"/>
                <a:ea typeface="微软雅黑" panose="020B0503020204020204" pitchFamily="34" charset="-122"/>
                <a:sym typeface="Arial" panose="020B0604020202020204"/>
              </a:rPr>
              <a:t>Dedicated</a:t>
            </a:r>
          </a:p>
          <a:p>
            <a:pPr lvl="0"/>
            <a:r>
              <a:rPr lang="en-IN" sz="2000" dirty="0">
                <a:solidFill>
                  <a:schemeClr val="bg1"/>
                </a:solidFill>
                <a:latin typeface="Arial" panose="020B0604020202020204"/>
                <a:ea typeface="微软雅黑" panose="020B0503020204020204" pitchFamily="34" charset="-122"/>
                <a:sym typeface="Arial" panose="020B0604020202020204"/>
              </a:rPr>
              <a:t>Support</a:t>
            </a:r>
          </a:p>
        </p:txBody>
      </p:sp>
      <p:sp>
        <p:nvSpPr>
          <p:cNvPr id="62" name="Rectangle 61"/>
          <p:cNvSpPr/>
          <p:nvPr/>
        </p:nvSpPr>
        <p:spPr>
          <a:xfrm>
            <a:off x="2904460" y="231445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65" name="TextBox 64"/>
          <p:cNvSpPr txBox="1"/>
          <p:nvPr/>
        </p:nvSpPr>
        <p:spPr>
          <a:xfrm>
            <a:off x="3065515" y="2851428"/>
            <a:ext cx="1799967" cy="1217930"/>
          </a:xfrm>
          <a:prstGeom prst="rect">
            <a:avLst/>
          </a:prstGeom>
          <a:noFill/>
        </p:spPr>
        <p:txBody>
          <a:bodyPr wrap="square" lIns="0" tIns="0" rIns="0" bIns="0" rtlCol="0">
            <a:spAutoFit/>
          </a:bodyPr>
          <a:lstStyle/>
          <a:p>
            <a:pPr marL="0" marR="0" lvl="0" indent="0" algn="l" defTabSz="913765" rtl="0" eaLnBrk="1" fontAlgn="auto" latinLnBrk="0" hangingPunct="1">
              <a:lnSpc>
                <a:spcPct val="120000"/>
              </a:lnSpc>
              <a:spcBef>
                <a:spcPct val="0"/>
              </a:spcBef>
              <a:spcAft>
                <a:spcPts val="0"/>
              </a:spcAft>
              <a:buClrTx/>
              <a:buSzTx/>
              <a:buFontTx/>
              <a:buNone/>
              <a:defRPr/>
            </a:pPr>
            <a:endParaRPr kumimoji="0" b="0"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lnSpc>
                <a:spcPct val="120000"/>
              </a:lnSpc>
              <a:spcBef>
                <a:spcPct val="0"/>
              </a:spcBef>
              <a:spcAft>
                <a:spcPts val="0"/>
              </a:spcAft>
              <a:buClrTx/>
              <a:buSzTx/>
              <a:buFontTx/>
              <a:buNone/>
              <a:defRPr/>
            </a:pPr>
            <a:endParaRPr kumimoji="0" lang="zh-CN" altLang="en-US" b="0" i="0" u="none" strike="noStrike" kern="1200" cap="none" spc="0" normalizeH="0" baseline="0" noProof="0" dirty="0">
              <a:ln>
                <a:noFill/>
              </a:ln>
              <a:solidFill>
                <a:schemeClr val="bg2">
                  <a:lumMod val="10000"/>
                </a:schemeClr>
              </a:solidFill>
              <a:effectLst/>
              <a:uLnTx/>
              <a:uFillTx/>
            </a:endParaRPr>
          </a:p>
          <a:p>
            <a:pPr lvl="0"/>
            <a:r>
              <a:rPr lang="en-IN" dirty="0">
                <a:solidFill>
                  <a:schemeClr val="bg1"/>
                </a:solidFill>
                <a:latin typeface="Arial" panose="020B0604020202020204"/>
                <a:ea typeface="微软雅黑" panose="020B0503020204020204" pitchFamily="34" charset="-122"/>
                <a:sym typeface="Arial" panose="020B0604020202020204"/>
              </a:rPr>
              <a:t>vertisement</a:t>
            </a:r>
          </a:p>
          <a:p>
            <a:pPr lvl="0"/>
            <a:r>
              <a:rPr lang="en-IN" dirty="0">
                <a:solidFill>
                  <a:schemeClr val="bg1"/>
                </a:solidFill>
                <a:latin typeface="Arial" panose="020B0604020202020204"/>
                <a:ea typeface="微软雅黑" panose="020B0503020204020204" pitchFamily="34" charset="-122"/>
                <a:sym typeface="Arial" panose="020B0604020202020204"/>
              </a:rPr>
              <a:t>Support</a:t>
            </a:r>
          </a:p>
        </p:txBody>
      </p:sp>
      <p:sp>
        <p:nvSpPr>
          <p:cNvPr id="69" name="Rectangle 68"/>
          <p:cNvSpPr/>
          <p:nvPr/>
        </p:nvSpPr>
        <p:spPr>
          <a:xfrm>
            <a:off x="5056445" y="231445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76" name="Rectangle 75"/>
          <p:cNvSpPr/>
          <p:nvPr/>
        </p:nvSpPr>
        <p:spPr>
          <a:xfrm>
            <a:off x="7264946" y="231445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79" name="TextBox 78"/>
          <p:cNvSpPr txBox="1"/>
          <p:nvPr/>
        </p:nvSpPr>
        <p:spPr>
          <a:xfrm>
            <a:off x="7395842" y="2841904"/>
            <a:ext cx="1559493" cy="553999"/>
          </a:xfrm>
          <a:prstGeom prst="rect">
            <a:avLst/>
          </a:prstGeom>
          <a:noFill/>
        </p:spPr>
        <p:txBody>
          <a:bodyPr wrap="none" lIns="0" tIns="0" rIns="0" bIns="0" rtlCol="0">
            <a:normAutofit fontScale="92500" lnSpcReduction="20000"/>
          </a:bodyPr>
          <a:lstStyle/>
          <a:p>
            <a:pPr lvl="0">
              <a:lnSpc>
                <a:spcPct val="110000"/>
              </a:lnSpc>
            </a:pPr>
            <a:r>
              <a:rPr lang="en-IN" sz="2000" dirty="0">
                <a:solidFill>
                  <a:schemeClr val="bg1"/>
                </a:solidFill>
                <a:latin typeface="Arial" panose="020B0604020202020204"/>
                <a:ea typeface="微软雅黑" panose="020B0503020204020204" pitchFamily="34" charset="-122"/>
                <a:sym typeface="Arial" panose="020B0604020202020204"/>
              </a:rPr>
              <a:t>Multi</a:t>
            </a:r>
          </a:p>
          <a:p>
            <a:pPr lvl="0">
              <a:lnSpc>
                <a:spcPct val="110000"/>
              </a:lnSpc>
            </a:pPr>
            <a:r>
              <a:rPr lang="en-IN" sz="2000" dirty="0">
                <a:solidFill>
                  <a:schemeClr val="bg1"/>
                </a:solidFill>
                <a:latin typeface="Arial" panose="020B0604020202020204"/>
                <a:ea typeface="微软雅黑" panose="020B0503020204020204" pitchFamily="34" charset="-122"/>
                <a:sym typeface="Arial" panose="020B0604020202020204"/>
              </a:rPr>
              <a:t>Color</a:t>
            </a:r>
          </a:p>
        </p:txBody>
      </p:sp>
      <p:sp>
        <p:nvSpPr>
          <p:cNvPr id="83" name="Rectangle 82"/>
          <p:cNvSpPr/>
          <p:nvPr/>
        </p:nvSpPr>
        <p:spPr>
          <a:xfrm>
            <a:off x="9474716" y="232334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86" name="TextBox 85"/>
          <p:cNvSpPr txBox="1"/>
          <p:nvPr/>
        </p:nvSpPr>
        <p:spPr>
          <a:xfrm>
            <a:off x="9573746" y="2841904"/>
            <a:ext cx="1533573" cy="553999"/>
          </a:xfrm>
          <a:prstGeom prst="rect">
            <a:avLst/>
          </a:prstGeom>
          <a:noFill/>
        </p:spPr>
        <p:txBody>
          <a:bodyPr wrap="none" lIns="0" tIns="0" rIns="0" bIns="0" rtlCol="0">
            <a:normAutofit fontScale="92500" lnSpcReduction="20000"/>
          </a:bodyPr>
          <a:lstStyle/>
          <a:p>
            <a:pPr lvl="0">
              <a:lnSpc>
                <a:spcPct val="110000"/>
              </a:lnSpc>
            </a:pPr>
            <a:r>
              <a:rPr lang="en-IN" sz="2000" dirty="0">
                <a:solidFill>
                  <a:schemeClr val="bg1"/>
                </a:solidFill>
                <a:latin typeface="Arial" panose="020B0604020202020204"/>
                <a:ea typeface="微软雅黑" panose="020B0503020204020204" pitchFamily="34" charset="-122"/>
                <a:sym typeface="Arial" panose="020B0604020202020204"/>
              </a:rPr>
              <a:t>Eco</a:t>
            </a:r>
          </a:p>
          <a:p>
            <a:pPr lvl="0">
              <a:lnSpc>
                <a:spcPct val="110000"/>
              </a:lnSpc>
            </a:pPr>
            <a:r>
              <a:rPr lang="en-IN" sz="2000" dirty="0">
                <a:solidFill>
                  <a:schemeClr val="bg1"/>
                </a:solidFill>
                <a:latin typeface="Arial" panose="020B0604020202020204"/>
                <a:ea typeface="微软雅黑" panose="020B0503020204020204" pitchFamily="34" charset="-122"/>
                <a:sym typeface="Arial" panose="020B0604020202020204"/>
              </a:rPr>
              <a:t>Friendly</a:t>
            </a:r>
          </a:p>
        </p:txBody>
      </p:sp>
      <p:sp>
        <p:nvSpPr>
          <p:cNvPr id="90" name="TextBox 89"/>
          <p:cNvSpPr txBox="1"/>
          <p:nvPr/>
        </p:nvSpPr>
        <p:spPr>
          <a:xfrm>
            <a:off x="676909" y="1258117"/>
            <a:ext cx="10267952" cy="373380"/>
          </a:xfrm>
          <a:prstGeom prst="rect">
            <a:avLst/>
          </a:prstGeom>
          <a:noFill/>
        </p:spPr>
        <p:txBody>
          <a:bodyPr wrap="square" rtlCol="0">
            <a:spAutoFit/>
          </a:bodyPr>
          <a:lstStyle/>
          <a:p>
            <a:pPr algn="ctr">
              <a:lnSpc>
                <a:spcPts val="2200"/>
              </a:lnSpc>
            </a:pPr>
            <a:r>
              <a:rPr lang="en-IN" sz="3600" b="1" dirty="0">
                <a:solidFill>
                  <a:schemeClr val="tx1"/>
                </a:solidFill>
                <a:effectLst>
                  <a:outerShdw blurRad="38100" dist="19050" dir="2700000" algn="tl" rotWithShape="0">
                    <a:schemeClr val="dk1">
                      <a:alpha val="40000"/>
                    </a:schemeClr>
                  </a:outerShdw>
                </a:effectLst>
                <a:latin typeface="+mj-ea"/>
                <a:ea typeface="+mj-ea"/>
                <a:sym typeface="Arial" panose="020B0604020202020204"/>
              </a:rPr>
              <a:t>社会基本矛盾在历史发展中的作用</a:t>
            </a:r>
          </a:p>
        </p:txBody>
      </p:sp>
      <p:sp>
        <p:nvSpPr>
          <p:cNvPr id="35" name="išľíďè"/>
          <p:cNvSpPr/>
          <p:nvPr/>
        </p:nvSpPr>
        <p:spPr bwMode="auto">
          <a:xfrm>
            <a:off x="833717" y="2463800"/>
            <a:ext cx="2250141" cy="32277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latin typeface="+mn-ea"/>
                <a:sym typeface="+mn-ea"/>
              </a:rPr>
              <a:t>生产力是社会基本矛盾运动中最基本的动力因素，是人类社会发展和进步的最终决定力量</a:t>
            </a:r>
            <a:r>
              <a:rPr lang="zh-CN" b="1" noProof="0" dirty="0">
                <a:ln>
                  <a:noFill/>
                </a:ln>
                <a:solidFill>
                  <a:schemeClr val="bg2">
                    <a:lumMod val="10000"/>
                  </a:schemeClr>
                </a:solidFill>
                <a:effectLst/>
                <a:uLnTx/>
                <a:uFillTx/>
                <a:latin typeface="+mn-ea"/>
                <a:sym typeface="+mn-ea"/>
              </a:rPr>
              <a:t>。</a:t>
            </a:r>
            <a:endParaRPr kumimoji="0" b="1" i="0" u="none" strike="noStrike" kern="1200" cap="none" spc="0" normalizeH="0" baseline="0" noProof="0" dirty="0">
              <a:ln>
                <a:noFill/>
              </a:ln>
              <a:solidFill>
                <a:schemeClr val="bg2">
                  <a:lumMod val="10000"/>
                </a:schemeClr>
              </a:solidFill>
              <a:effectLst/>
              <a:uLnTx/>
              <a:uFillTx/>
              <a:latin typeface="+mn-ea"/>
            </a:endParaRPr>
          </a:p>
          <a:p>
            <a:pPr marL="0" marR="0" lvl="0" indent="0" algn="l" defTabSz="913765" rtl="0" eaLnBrk="1" fontAlgn="auto" latinLnBrk="0" hangingPunct="1">
              <a:lnSpc>
                <a:spcPct val="120000"/>
              </a:lnSpc>
              <a:spcBef>
                <a:spcPct val="0"/>
              </a:spcBef>
              <a:spcAft>
                <a:spcPts val="0"/>
              </a:spcAft>
              <a:buClrTx/>
              <a:buSzTx/>
              <a:buFontTx/>
              <a:buNone/>
              <a:defRPr/>
            </a:pPr>
            <a:endParaRPr kumimoji="0" sz="1200" b="0"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lnSpc>
                <a:spcPct val="120000"/>
              </a:lnSpc>
              <a:spcBef>
                <a:spcPct val="0"/>
              </a:spcBef>
              <a:spcAft>
                <a:spcPts val="0"/>
              </a:spcAft>
              <a:buClrTx/>
              <a:buSzTx/>
              <a:buFontTx/>
              <a:buNone/>
              <a:defRPr/>
            </a:pPr>
            <a:endParaRPr kumimoji="0" sz="1200" b="0"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lnSpc>
                <a:spcPct val="120000"/>
              </a:lnSpc>
              <a:spcBef>
                <a:spcPct val="0"/>
              </a:spcBef>
              <a:spcAft>
                <a:spcPts val="0"/>
              </a:spcAft>
              <a:buClrTx/>
              <a:buSzTx/>
              <a:buFontTx/>
              <a:buNone/>
              <a:defRPr/>
            </a:pPr>
            <a:endParaRPr kumimoji="0" sz="1200" b="0" i="0" u="none" strike="noStrike" kern="1200" cap="none" spc="0" normalizeH="0" baseline="0" noProof="0" dirty="0">
              <a:ln>
                <a:noFill/>
              </a:ln>
              <a:solidFill>
                <a:schemeClr val="bg2">
                  <a:lumMod val="10000"/>
                </a:schemeClr>
              </a:solidFill>
              <a:effectLst/>
              <a:uLnTx/>
              <a:uFillTx/>
            </a:endParaRPr>
          </a:p>
        </p:txBody>
      </p:sp>
      <p:sp>
        <p:nvSpPr>
          <p:cNvPr id="37" name="išľíďè"/>
          <p:cNvSpPr/>
          <p:nvPr/>
        </p:nvSpPr>
        <p:spPr bwMode="auto">
          <a:xfrm>
            <a:off x="3091815" y="2464435"/>
            <a:ext cx="1850390" cy="322707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sym typeface="+mn-ea"/>
              </a:rPr>
              <a:t>生产力是社会进步的根本内容，是衡量社会进步的根本尺度。</a:t>
            </a:r>
            <a:endParaRPr kumimoji="0" lang="zh-CN" altLang="en-US" b="1" i="0" u="none" strike="noStrike" kern="1200" cap="none" spc="0" normalizeH="0" baseline="0" noProof="0" dirty="0">
              <a:ln>
                <a:noFill/>
              </a:ln>
              <a:solidFill>
                <a:schemeClr val="bg2">
                  <a:lumMod val="10000"/>
                </a:schemeClr>
              </a:solidFill>
              <a:effectLst/>
              <a:uLnTx/>
              <a:uFillTx/>
            </a:endParaRPr>
          </a:p>
        </p:txBody>
      </p:sp>
      <p:sp>
        <p:nvSpPr>
          <p:cNvPr id="38" name="išľíďè"/>
          <p:cNvSpPr/>
          <p:nvPr/>
        </p:nvSpPr>
        <p:spPr bwMode="auto">
          <a:xfrm>
            <a:off x="5243830" y="4069715"/>
            <a:ext cx="1850390" cy="88138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endParaRPr kumimoji="0" lang="zh-CN" altLang="en-US" sz="1200" b="0" i="0" u="none" strike="noStrike" kern="1200" cap="none" spc="0" normalizeH="0" baseline="0" noProof="0" dirty="0">
              <a:ln>
                <a:noFill/>
              </a:ln>
              <a:solidFill>
                <a:schemeClr val="bg2">
                  <a:lumMod val="10000"/>
                </a:schemeClr>
              </a:solidFill>
              <a:effectLst/>
              <a:uLnTx/>
              <a:uFillTx/>
            </a:endParaRPr>
          </a:p>
        </p:txBody>
      </p:sp>
      <p:sp>
        <p:nvSpPr>
          <p:cNvPr id="39" name="išľíďè"/>
          <p:cNvSpPr/>
          <p:nvPr/>
        </p:nvSpPr>
        <p:spPr bwMode="auto">
          <a:xfrm>
            <a:off x="7379335" y="2465070"/>
            <a:ext cx="1850390" cy="32264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sym typeface="+mn-ea"/>
              </a:rPr>
              <a:t>经济基础和上层建筑的矛盾也会影响和制约着生产力和生产关系的矛盾。</a:t>
            </a:r>
            <a:endParaRPr kumimoji="0" lang="zh-CN" altLang="en-US" b="1" i="0" u="none" strike="noStrike" kern="1200" cap="none" spc="0" normalizeH="0" baseline="0" noProof="0" dirty="0">
              <a:ln>
                <a:noFill/>
              </a:ln>
              <a:solidFill>
                <a:schemeClr val="bg2">
                  <a:lumMod val="10000"/>
                </a:schemeClr>
              </a:solidFill>
              <a:effectLst/>
              <a:uLnTx/>
              <a:uFillTx/>
            </a:endParaRPr>
          </a:p>
        </p:txBody>
      </p:sp>
      <p:sp>
        <p:nvSpPr>
          <p:cNvPr id="40" name="išľíďè"/>
          <p:cNvSpPr/>
          <p:nvPr/>
        </p:nvSpPr>
        <p:spPr bwMode="auto">
          <a:xfrm>
            <a:off x="9474835" y="2464435"/>
            <a:ext cx="1850390" cy="322707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sym typeface="+mn-ea"/>
              </a:rPr>
              <a:t>社会基本矛盾具有不同的表现形式和解决方式，并从根本上影响和促进社会形态的变化和发展</a:t>
            </a:r>
            <a:r>
              <a:rPr sz="1200" noProof="0" dirty="0">
                <a:ln>
                  <a:noFill/>
                </a:ln>
                <a:solidFill>
                  <a:schemeClr val="bg2">
                    <a:lumMod val="10000"/>
                  </a:schemeClr>
                </a:solidFill>
                <a:effectLst/>
                <a:uLnTx/>
                <a:uFillTx/>
                <a:sym typeface="+mn-ea"/>
              </a:rPr>
              <a:t>。</a:t>
            </a:r>
            <a:endParaRPr kumimoji="0" lang="zh-CN" altLang="en-US" sz="1200" b="0" i="0" u="none" strike="noStrike" kern="1200" cap="none" spc="0" normalizeH="0" baseline="0" noProof="0" dirty="0">
              <a:ln>
                <a:noFill/>
              </a:ln>
              <a:solidFill>
                <a:schemeClr val="bg2">
                  <a:lumMod val="10000"/>
                </a:schemeClr>
              </a:solidFill>
              <a:effectLst/>
              <a:uLnTx/>
              <a:uFillTx/>
            </a:endParaRPr>
          </a:p>
        </p:txBody>
      </p:sp>
      <p:sp>
        <p:nvSpPr>
          <p:cNvPr id="2" name="矩形 1"/>
          <p:cNvSpPr/>
          <p:nvPr/>
        </p:nvSpPr>
        <p:spPr>
          <a:xfrm>
            <a:off x="5154930" y="2465705"/>
            <a:ext cx="1882775" cy="191897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lvl="0" algn="l">
              <a:lnSpc>
                <a:spcPct val="110000"/>
              </a:lnSpc>
            </a:pPr>
            <a:r>
              <a:rPr b="1" noProof="0" dirty="0">
                <a:ln>
                  <a:noFill/>
                </a:ln>
                <a:solidFill>
                  <a:schemeClr val="bg2">
                    <a:lumMod val="10000"/>
                  </a:schemeClr>
                </a:solidFill>
                <a:effectLst/>
                <a:uLnTx/>
                <a:uFillTx/>
                <a:latin typeface="+mn-ea"/>
                <a:sym typeface="+mn-ea"/>
              </a:rPr>
              <a:t>社会基本矛盾特别是生产力和生产关系的矛盾</a:t>
            </a:r>
            <a:r>
              <a:rPr lang="zh-CN" b="1" noProof="0" dirty="0">
                <a:ln>
                  <a:noFill/>
                </a:ln>
                <a:solidFill>
                  <a:schemeClr val="bg2">
                    <a:lumMod val="10000"/>
                  </a:schemeClr>
                </a:solidFill>
                <a:effectLst/>
                <a:uLnTx/>
                <a:uFillTx/>
                <a:latin typeface="+mn-ea"/>
                <a:sym typeface="+mn-ea"/>
              </a:rPr>
              <a:t>，</a:t>
            </a:r>
            <a:r>
              <a:rPr b="1" noProof="0" dirty="0">
                <a:ln>
                  <a:noFill/>
                </a:ln>
                <a:solidFill>
                  <a:schemeClr val="bg2">
                    <a:lumMod val="10000"/>
                  </a:schemeClr>
                </a:solidFill>
                <a:effectLst/>
                <a:uLnTx/>
                <a:uFillTx/>
                <a:latin typeface="+mn-ea"/>
                <a:sym typeface="+mn-ea"/>
              </a:rPr>
              <a:t>决定着社会中其他矛盾的存在和发展。</a:t>
            </a:r>
            <a:endParaRPr lang="zh-CN" altLang="en-US" b="1">
              <a:latin typeface="+mn-ea"/>
            </a:endParaRPr>
          </a:p>
        </p:txBody>
      </p:sp>
    </p:spTree>
  </p:cSld>
  <p:clrMapOvr>
    <a:masterClrMapping/>
  </p:clrMapOvr>
  <mc:AlternateContent xmlns:mc="http://schemas.openxmlformats.org/markup-compatibility/2006">
    <mc:Choice xmlns="" xmlns:p14="http://schemas.microsoft.com/office/powerpoint/2010/main" Requires="p14">
      <p:transition spd="slow" p14:dur="1200" advTm="2000">
        <p14:prism/>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0"/>
                                        </p:tgtEl>
                                        <p:attrNameLst>
                                          <p:attrName>style.visibility</p:attrName>
                                        </p:attrNameLst>
                                      </p:cBhvr>
                                      <p:to>
                                        <p:strVal val="visible"/>
                                      </p:to>
                                    </p:set>
                                    <p:anim calcmode="lin" valueType="num">
                                      <p:cBhvr>
                                        <p:cTn id="7" dur="500" fill="hold"/>
                                        <p:tgtEl>
                                          <p:spTgt spid="90"/>
                                        </p:tgtEl>
                                        <p:attrNameLst>
                                          <p:attrName>ppt_w</p:attrName>
                                        </p:attrNameLst>
                                      </p:cBhvr>
                                      <p:tavLst>
                                        <p:tav tm="0">
                                          <p:val>
                                            <p:fltVal val="0"/>
                                          </p:val>
                                        </p:tav>
                                        <p:tav tm="100000">
                                          <p:val>
                                            <p:strVal val="#ppt_w"/>
                                          </p:val>
                                        </p:tav>
                                      </p:tavLst>
                                    </p:anim>
                                    <p:anim calcmode="lin" valueType="num">
                                      <p:cBhvr>
                                        <p:cTn id="8" dur="500" fill="hold"/>
                                        <p:tgtEl>
                                          <p:spTgt spid="90"/>
                                        </p:tgtEl>
                                        <p:attrNameLst>
                                          <p:attrName>ppt_h</p:attrName>
                                        </p:attrNameLst>
                                      </p:cBhvr>
                                      <p:tavLst>
                                        <p:tav tm="0">
                                          <p:val>
                                            <p:fltVal val="0"/>
                                          </p:val>
                                        </p:tav>
                                        <p:tav tm="100000">
                                          <p:val>
                                            <p:strVal val="#ppt_h"/>
                                          </p:val>
                                        </p:tav>
                                      </p:tavLst>
                                    </p:anim>
                                    <p:animEffect transition="in" filter="fade">
                                      <p:cBhvr>
                                        <p:cTn id="9" dur="500"/>
                                        <p:tgtEl>
                                          <p:spTgt spid="90"/>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childTnLst>
                          </p:cTn>
                        </p:par>
                        <p:par>
                          <p:cTn id="14" fill="hold">
                            <p:stCondLst>
                              <p:cond delay="1000"/>
                            </p:stCondLst>
                            <p:childTnLst>
                              <p:par>
                                <p:cTn id="15" presetID="22" presetClass="entr" presetSubtype="4"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wipe(down)">
                                      <p:cBhvr>
                                        <p:cTn id="21" dur="500"/>
                                        <p:tgtEl>
                                          <p:spTgt spid="62"/>
                                        </p:tgtEl>
                                      </p:cBhvr>
                                    </p:animEffect>
                                  </p:childTnLst>
                                </p:cTn>
                              </p:par>
                            </p:childTnLst>
                          </p:cTn>
                        </p:par>
                        <p:par>
                          <p:cTn id="22" fill="hold">
                            <p:stCondLst>
                              <p:cond delay="2000"/>
                            </p:stCondLst>
                            <p:childTnLst>
                              <p:par>
                                <p:cTn id="23" presetID="22" presetClass="entr" presetSubtype="4" fill="hold" grpId="0" nodeType="after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wipe(down)">
                                      <p:cBhvr>
                                        <p:cTn id="25" dur="500"/>
                                        <p:tgtEl>
                                          <p:spTgt spid="65"/>
                                        </p:tgtEl>
                                      </p:cBhvr>
                                    </p:animEffect>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69"/>
                                        </p:tgtEl>
                                        <p:attrNameLst>
                                          <p:attrName>style.visibility</p:attrName>
                                        </p:attrNameLst>
                                      </p:cBhvr>
                                      <p:to>
                                        <p:strVal val="visible"/>
                                      </p:to>
                                    </p:set>
                                    <p:animEffect transition="in" filter="wipe(down)">
                                      <p:cBhvr>
                                        <p:cTn id="29" dur="500"/>
                                        <p:tgtEl>
                                          <p:spTgt spid="69"/>
                                        </p:tgtEl>
                                      </p:cBhvr>
                                    </p:animEffect>
                                  </p:childTnLst>
                                </p:cTn>
                              </p:par>
                            </p:childTnLst>
                          </p:cTn>
                        </p:par>
                        <p:par>
                          <p:cTn id="30" fill="hold">
                            <p:stCondLst>
                              <p:cond delay="3000"/>
                            </p:stCondLst>
                            <p:childTnLst>
                              <p:par>
                                <p:cTn id="31" presetID="22" presetClass="entr" presetSubtype="4" fill="hold" grpId="0" nodeType="afterEffect">
                                  <p:stCondLst>
                                    <p:cond delay="0"/>
                                  </p:stCondLst>
                                  <p:childTnLst>
                                    <p:set>
                                      <p:cBhvr>
                                        <p:cTn id="32" dur="1" fill="hold">
                                          <p:stCondLst>
                                            <p:cond delay="0"/>
                                          </p:stCondLst>
                                        </p:cTn>
                                        <p:tgtEl>
                                          <p:spTgt spid="76"/>
                                        </p:tgtEl>
                                        <p:attrNameLst>
                                          <p:attrName>style.visibility</p:attrName>
                                        </p:attrNameLst>
                                      </p:cBhvr>
                                      <p:to>
                                        <p:strVal val="visible"/>
                                      </p:to>
                                    </p:set>
                                    <p:animEffect transition="in" filter="wipe(down)">
                                      <p:cBhvr>
                                        <p:cTn id="33" dur="500"/>
                                        <p:tgtEl>
                                          <p:spTgt spid="76"/>
                                        </p:tgtEl>
                                      </p:cBhvr>
                                    </p:animEffect>
                                  </p:childTnLst>
                                </p:cTn>
                              </p:par>
                            </p:childTnLst>
                          </p:cTn>
                        </p:par>
                        <p:par>
                          <p:cTn id="34" fill="hold">
                            <p:stCondLst>
                              <p:cond delay="3500"/>
                            </p:stCondLst>
                            <p:childTnLst>
                              <p:par>
                                <p:cTn id="35" presetID="22" presetClass="entr" presetSubtype="4" fill="hold" grpId="0" nodeType="afterEffect">
                                  <p:stCondLst>
                                    <p:cond delay="0"/>
                                  </p:stCondLst>
                                  <p:childTnLst>
                                    <p:set>
                                      <p:cBhvr>
                                        <p:cTn id="36" dur="1" fill="hold">
                                          <p:stCondLst>
                                            <p:cond delay="0"/>
                                          </p:stCondLst>
                                        </p:cTn>
                                        <p:tgtEl>
                                          <p:spTgt spid="79"/>
                                        </p:tgtEl>
                                        <p:attrNameLst>
                                          <p:attrName>style.visibility</p:attrName>
                                        </p:attrNameLst>
                                      </p:cBhvr>
                                      <p:to>
                                        <p:strVal val="visible"/>
                                      </p:to>
                                    </p:set>
                                    <p:animEffect transition="in" filter="wipe(down)">
                                      <p:cBhvr>
                                        <p:cTn id="37" dur="500"/>
                                        <p:tgtEl>
                                          <p:spTgt spid="79"/>
                                        </p:tgtEl>
                                      </p:cBhvr>
                                    </p:animEffect>
                                  </p:childTnLst>
                                </p:cTn>
                              </p:par>
                            </p:childTnLst>
                          </p:cTn>
                        </p:par>
                        <p:par>
                          <p:cTn id="38" fill="hold">
                            <p:stCondLst>
                              <p:cond delay="4000"/>
                            </p:stCondLst>
                            <p:childTnLst>
                              <p:par>
                                <p:cTn id="39" presetID="22" presetClass="entr" presetSubtype="4" fill="hold" grpId="0" nodeType="afterEffect">
                                  <p:stCondLst>
                                    <p:cond delay="0"/>
                                  </p:stCondLst>
                                  <p:childTnLst>
                                    <p:set>
                                      <p:cBhvr>
                                        <p:cTn id="40" dur="1" fill="hold">
                                          <p:stCondLst>
                                            <p:cond delay="0"/>
                                          </p:stCondLst>
                                        </p:cTn>
                                        <p:tgtEl>
                                          <p:spTgt spid="83"/>
                                        </p:tgtEl>
                                        <p:attrNameLst>
                                          <p:attrName>style.visibility</p:attrName>
                                        </p:attrNameLst>
                                      </p:cBhvr>
                                      <p:to>
                                        <p:strVal val="visible"/>
                                      </p:to>
                                    </p:set>
                                    <p:animEffect transition="in" filter="wipe(down)">
                                      <p:cBhvr>
                                        <p:cTn id="41" dur="500"/>
                                        <p:tgtEl>
                                          <p:spTgt spid="83"/>
                                        </p:tgtEl>
                                      </p:cBhvr>
                                    </p:animEffect>
                                  </p:childTnLst>
                                </p:cTn>
                              </p:par>
                            </p:childTnLst>
                          </p:cTn>
                        </p:par>
                        <p:par>
                          <p:cTn id="42" fill="hold">
                            <p:stCondLst>
                              <p:cond delay="4500"/>
                            </p:stCondLst>
                            <p:childTnLst>
                              <p:par>
                                <p:cTn id="43" presetID="22" presetClass="entr" presetSubtype="4" fill="hold" grpId="0" nodeType="afterEffect">
                                  <p:stCondLst>
                                    <p:cond delay="0"/>
                                  </p:stCondLst>
                                  <p:childTnLst>
                                    <p:set>
                                      <p:cBhvr>
                                        <p:cTn id="44" dur="1" fill="hold">
                                          <p:stCondLst>
                                            <p:cond delay="0"/>
                                          </p:stCondLst>
                                        </p:cTn>
                                        <p:tgtEl>
                                          <p:spTgt spid="86"/>
                                        </p:tgtEl>
                                        <p:attrNameLst>
                                          <p:attrName>style.visibility</p:attrName>
                                        </p:attrNameLst>
                                      </p:cBhvr>
                                      <p:to>
                                        <p:strVal val="visible"/>
                                      </p:to>
                                    </p:set>
                                    <p:animEffect transition="in" filter="wipe(down)">
                                      <p:cBhvr>
                                        <p:cTn id="45" dur="500"/>
                                        <p:tgtEl>
                                          <p:spTgt spid="86"/>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grpId="0" nodeType="clickEffect">
                                  <p:stCondLst>
                                    <p:cond delay="0"/>
                                  </p:stCondLst>
                                  <p:childTnLst>
                                    <p:set>
                                      <p:cBhvr>
                                        <p:cTn id="49" dur="1" fill="hold">
                                          <p:stCondLst>
                                            <p:cond delay="0"/>
                                          </p:stCondLst>
                                        </p:cTn>
                                        <p:tgtEl>
                                          <p:spTgt spid="35"/>
                                        </p:tgtEl>
                                        <p:attrNameLst>
                                          <p:attrName>style.visibility</p:attrName>
                                        </p:attrNameLst>
                                      </p:cBhvr>
                                      <p:to>
                                        <p:strVal val="visible"/>
                                      </p:to>
                                    </p:set>
                                    <p:animEffect transition="in" filter="wipe(down)">
                                      <p:cBhvr>
                                        <p:cTn id="50" dur="500"/>
                                        <p:tgtEl>
                                          <p:spTgt spid="35"/>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wipe(down)">
                                      <p:cBhvr>
                                        <p:cTn id="55" dur="500"/>
                                        <p:tgtEl>
                                          <p:spTgt spid="37"/>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2"/>
                                        </p:tgtEl>
                                        <p:attrNameLst>
                                          <p:attrName>style.visibility</p:attrName>
                                        </p:attrNameLst>
                                      </p:cBhvr>
                                      <p:to>
                                        <p:strVal val="visible"/>
                                      </p:to>
                                    </p:set>
                                    <p:animEffect transition="in" filter="wipe(down)">
                                      <p:cBhvr>
                                        <p:cTn id="60" dur="500"/>
                                        <p:tgtEl>
                                          <p:spTgt spid="2"/>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38"/>
                                        </p:tgtEl>
                                        <p:attrNameLst>
                                          <p:attrName>style.visibility</p:attrName>
                                        </p:attrNameLst>
                                      </p:cBhvr>
                                      <p:to>
                                        <p:strVal val="visible"/>
                                      </p:to>
                                    </p:set>
                                    <p:animEffect transition="in" filter="wipe(down)">
                                      <p:cBhvr>
                                        <p:cTn id="65" dur="500"/>
                                        <p:tgtEl>
                                          <p:spTgt spid="38"/>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grpId="0" nodeType="clickEffect">
                                  <p:stCondLst>
                                    <p:cond delay="0"/>
                                  </p:stCondLst>
                                  <p:childTnLst>
                                    <p:set>
                                      <p:cBhvr>
                                        <p:cTn id="69" dur="1" fill="hold">
                                          <p:stCondLst>
                                            <p:cond delay="0"/>
                                          </p:stCondLst>
                                        </p:cTn>
                                        <p:tgtEl>
                                          <p:spTgt spid="39"/>
                                        </p:tgtEl>
                                        <p:attrNameLst>
                                          <p:attrName>style.visibility</p:attrName>
                                        </p:attrNameLst>
                                      </p:cBhvr>
                                      <p:to>
                                        <p:strVal val="visible"/>
                                      </p:to>
                                    </p:set>
                                    <p:animEffect transition="in" filter="wipe(down)">
                                      <p:cBhvr>
                                        <p:cTn id="70" dur="500"/>
                                        <p:tgtEl>
                                          <p:spTgt spid="39"/>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4" fill="hold" grpId="0" nodeType="clickEffect">
                                  <p:stCondLst>
                                    <p:cond delay="0"/>
                                  </p:stCondLst>
                                  <p:childTnLst>
                                    <p:set>
                                      <p:cBhvr>
                                        <p:cTn id="74" dur="1" fill="hold">
                                          <p:stCondLst>
                                            <p:cond delay="0"/>
                                          </p:stCondLst>
                                        </p:cTn>
                                        <p:tgtEl>
                                          <p:spTgt spid="40"/>
                                        </p:tgtEl>
                                        <p:attrNameLst>
                                          <p:attrName>style.visibility</p:attrName>
                                        </p:attrNameLst>
                                      </p:cBhvr>
                                      <p:to>
                                        <p:strVal val="visible"/>
                                      </p:to>
                                    </p:set>
                                    <p:animEffect transition="in" filter="wipe(down)">
                                      <p:cBhvr>
                                        <p:cTn id="7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8" grpId="0"/>
      <p:bldP spid="62" grpId="0" bldLvl="0" animBg="1"/>
      <p:bldP spid="65" grpId="0"/>
      <p:bldP spid="69" grpId="0" bldLvl="0" animBg="1"/>
      <p:bldP spid="76" grpId="0" bldLvl="0" animBg="1"/>
      <p:bldP spid="79" grpId="0"/>
      <p:bldP spid="83" grpId="0" bldLvl="0" animBg="1"/>
      <p:bldP spid="86" grpId="0"/>
      <p:bldP spid="90" grpId="0"/>
      <p:bldP spid="90" grpId="1"/>
      <p:bldP spid="35" grpId="0"/>
      <p:bldP spid="37" grpId="0"/>
      <p:bldP spid="38" grpId="0"/>
      <p:bldP spid="39" grpId="0"/>
      <p:bldP spid="40" grpId="0"/>
      <p:bldP spid="2" grpId="0" animBg="1"/>
      <p:bldP spid="2"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0160" y="0"/>
            <a:ext cx="10287000" cy="6858000"/>
          </a:xfrm>
          <a:prstGeom prst="rect">
            <a:avLst/>
          </a:prstGeom>
          <a:ln>
            <a:solidFill>
              <a:srgbClr val="4B4B4B"/>
            </a:solidFill>
          </a:ln>
        </p:spPr>
      </p:pic>
      <p:sp>
        <p:nvSpPr>
          <p:cNvPr id="2" name="矩形 1"/>
          <p:cNvSpPr/>
          <p:nvPr/>
        </p:nvSpPr>
        <p:spPr>
          <a:xfrm>
            <a:off x="5561330" y="591185"/>
            <a:ext cx="5613400" cy="6266815"/>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5935980" y="706120"/>
            <a:ext cx="618490" cy="586105"/>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方正宋刻本秀楷简体" panose="02000000000000000000" charset="-122"/>
                <a:ea typeface="方正宋刻本秀楷简体" panose="02000000000000000000" charset="-122"/>
              </a:rPr>
              <a:t>1</a:t>
            </a:r>
          </a:p>
        </p:txBody>
      </p:sp>
      <p:sp>
        <p:nvSpPr>
          <p:cNvPr id="42" name="文本框 41"/>
          <p:cNvSpPr txBox="1"/>
          <p:nvPr/>
        </p:nvSpPr>
        <p:spPr>
          <a:xfrm>
            <a:off x="6948425" y="724390"/>
            <a:ext cx="3864958"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马克思主义的鲜明特征</a:t>
            </a:r>
          </a:p>
        </p:txBody>
      </p:sp>
      <p:sp>
        <p:nvSpPr>
          <p:cNvPr id="44" name="文本框 43"/>
          <p:cNvSpPr txBox="1"/>
          <p:nvPr/>
        </p:nvSpPr>
        <p:spPr>
          <a:xfrm>
            <a:off x="6947960" y="1456550"/>
            <a:ext cx="3827004"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世界物质统一性原理</a:t>
            </a:r>
          </a:p>
        </p:txBody>
      </p:sp>
      <p:sp>
        <p:nvSpPr>
          <p:cNvPr id="46" name="文本框 45"/>
          <p:cNvSpPr txBox="1"/>
          <p:nvPr/>
        </p:nvSpPr>
        <p:spPr>
          <a:xfrm>
            <a:off x="6986525" y="2201212"/>
            <a:ext cx="3864958"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对立统一规律的基本内容</a:t>
            </a:r>
          </a:p>
        </p:txBody>
      </p:sp>
      <p:sp>
        <p:nvSpPr>
          <p:cNvPr id="48" name="文本框 47"/>
          <p:cNvSpPr txBox="1"/>
          <p:nvPr/>
        </p:nvSpPr>
        <p:spPr>
          <a:xfrm>
            <a:off x="6986060" y="2934190"/>
            <a:ext cx="3827004"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实践和认识的辩证关系</a:t>
            </a:r>
          </a:p>
        </p:txBody>
      </p:sp>
      <p:sp>
        <p:nvSpPr>
          <p:cNvPr id="50" name="矩形 49"/>
          <p:cNvSpPr/>
          <p:nvPr/>
        </p:nvSpPr>
        <p:spPr>
          <a:xfrm>
            <a:off x="437128" y="706349"/>
            <a:ext cx="2846390" cy="1476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4400" b="1" dirty="0">
                <a:solidFill>
                  <a:schemeClr val="bg1"/>
                </a:solidFill>
                <a:latin typeface="方正有猫在_GBK" panose="02000000000000000000" pitchFamily="2" charset="-122"/>
                <a:ea typeface="方正有猫在_GBK" panose="02000000000000000000" pitchFamily="2" charset="-122"/>
              </a:rPr>
              <a:t>目录</a:t>
            </a:r>
            <a:endParaRPr lang="en-US" altLang="zh-CN" sz="4400" b="1" dirty="0">
              <a:solidFill>
                <a:schemeClr val="bg1"/>
              </a:solidFill>
              <a:latin typeface="方正有猫在_GBK" panose="02000000000000000000" pitchFamily="2" charset="-122"/>
              <a:ea typeface="方正有猫在_GBK" panose="02000000000000000000" pitchFamily="2" charset="-122"/>
            </a:endParaRPr>
          </a:p>
          <a:p>
            <a:pPr algn="ctr"/>
            <a:r>
              <a:rPr lang="en-US" altLang="zh-CN" sz="2800" dirty="0">
                <a:solidFill>
                  <a:schemeClr val="bg1"/>
                </a:solidFill>
                <a:latin typeface="方正有猫在_GBK" panose="02000000000000000000" pitchFamily="2" charset="-122"/>
                <a:ea typeface="方正有猫在_GBK" panose="02000000000000000000" pitchFamily="2" charset="-122"/>
              </a:rPr>
              <a:t>DIRECTORY</a:t>
            </a:r>
            <a:endParaRPr lang="zh-CN" altLang="en-US" sz="4000" dirty="0">
              <a:solidFill>
                <a:schemeClr val="bg1"/>
              </a:solidFill>
              <a:latin typeface="方正有猫在_GBK" panose="02000000000000000000" pitchFamily="2" charset="-122"/>
              <a:ea typeface="方正有猫在_GBK" panose="02000000000000000000" pitchFamily="2" charset="-122"/>
            </a:endParaRPr>
          </a:p>
        </p:txBody>
      </p:sp>
      <p:sp>
        <p:nvSpPr>
          <p:cNvPr id="14" name="椭圆 13"/>
          <p:cNvSpPr/>
          <p:nvPr/>
        </p:nvSpPr>
        <p:spPr>
          <a:xfrm>
            <a:off x="5935345" y="1447165"/>
            <a:ext cx="619760" cy="579755"/>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方正宋刻本秀楷简体" panose="02000000000000000000" charset="-122"/>
                <a:ea typeface="方正宋刻本秀楷简体" panose="02000000000000000000" charset="-122"/>
              </a:rPr>
              <a:t>2</a:t>
            </a:r>
          </a:p>
        </p:txBody>
      </p:sp>
      <p:sp>
        <p:nvSpPr>
          <p:cNvPr id="15" name="椭圆 14"/>
          <p:cNvSpPr/>
          <p:nvPr/>
        </p:nvSpPr>
        <p:spPr>
          <a:xfrm>
            <a:off x="5935980" y="2182495"/>
            <a:ext cx="618490" cy="586740"/>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方正宋刻本秀楷简体" panose="02000000000000000000" charset="-122"/>
                <a:ea typeface="方正宋刻本秀楷简体" panose="02000000000000000000" charset="-122"/>
              </a:rPr>
              <a:t>3</a:t>
            </a:r>
          </a:p>
        </p:txBody>
      </p:sp>
      <p:sp>
        <p:nvSpPr>
          <p:cNvPr id="16" name="椭圆 15"/>
          <p:cNvSpPr/>
          <p:nvPr/>
        </p:nvSpPr>
        <p:spPr>
          <a:xfrm>
            <a:off x="5935345" y="2925445"/>
            <a:ext cx="619760" cy="600710"/>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方正宋刻本秀楷简体" panose="02000000000000000000" charset="-122"/>
                <a:ea typeface="方正宋刻本秀楷简体" panose="02000000000000000000" charset="-122"/>
              </a:rPr>
              <a:t>4</a:t>
            </a:r>
          </a:p>
        </p:txBody>
      </p:sp>
      <p:pic>
        <p:nvPicPr>
          <p:cNvPr id="18" name="图片 17"/>
          <p:cNvPicPr>
            <a:picLocks noChangeAspect="1"/>
          </p:cNvPicPr>
          <p:nvPr/>
        </p:nvPicPr>
        <p:blipFill rotWithShape="1">
          <a:blip r:embed="rId4" cstate="print">
            <a:extLst>
              <a:ext uri="{28A0092B-C50C-407E-A947-70E740481C1C}">
                <a14:useLocalDpi xmlns="" xmlns:a14="http://schemas.microsoft.com/office/drawing/2010/main" val="0"/>
              </a:ext>
            </a:extLst>
          </a:blip>
          <a:srcRect l="71134" t="19275" r="9311" b="41299"/>
          <a:stretch>
            <a:fillRect/>
          </a:stretch>
        </p:blipFill>
        <p:spPr>
          <a:xfrm>
            <a:off x="10813064" y="5144651"/>
            <a:ext cx="1163876" cy="1564298"/>
          </a:xfrm>
          <a:prstGeom prst="rect">
            <a:avLst/>
          </a:prstGeom>
          <a:ln>
            <a:solidFill>
              <a:srgbClr val="4B4B4B"/>
            </a:solidFill>
          </a:ln>
        </p:spPr>
      </p:pic>
      <p:sp>
        <p:nvSpPr>
          <p:cNvPr id="5" name="椭圆 4"/>
          <p:cNvSpPr/>
          <p:nvPr/>
        </p:nvSpPr>
        <p:spPr>
          <a:xfrm rot="10800000" flipV="1">
            <a:off x="5936615" y="3682365"/>
            <a:ext cx="618490" cy="56769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5</a:t>
            </a:r>
          </a:p>
        </p:txBody>
      </p:sp>
      <p:sp>
        <p:nvSpPr>
          <p:cNvPr id="6" name="椭圆 5"/>
          <p:cNvSpPr/>
          <p:nvPr/>
        </p:nvSpPr>
        <p:spPr>
          <a:xfrm>
            <a:off x="5935345" y="4406900"/>
            <a:ext cx="619760" cy="5810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6</a:t>
            </a:r>
          </a:p>
        </p:txBody>
      </p:sp>
      <p:sp>
        <p:nvSpPr>
          <p:cNvPr id="7" name="椭圆 6"/>
          <p:cNvSpPr/>
          <p:nvPr/>
        </p:nvSpPr>
        <p:spPr>
          <a:xfrm>
            <a:off x="5936615" y="5144770"/>
            <a:ext cx="617855" cy="5810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7</a:t>
            </a:r>
          </a:p>
        </p:txBody>
      </p:sp>
      <p:sp>
        <p:nvSpPr>
          <p:cNvPr id="8" name="矩形 7"/>
          <p:cNvSpPr/>
          <p:nvPr/>
        </p:nvSpPr>
        <p:spPr>
          <a:xfrm>
            <a:off x="7314155" y="3652258"/>
            <a:ext cx="1629410" cy="44767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真理及其属性</a:t>
            </a:r>
          </a:p>
        </p:txBody>
      </p:sp>
      <p:sp>
        <p:nvSpPr>
          <p:cNvPr id="9" name="矩形 8"/>
          <p:cNvSpPr/>
          <p:nvPr/>
        </p:nvSpPr>
        <p:spPr>
          <a:xfrm>
            <a:off x="6838315" y="4343400"/>
            <a:ext cx="3059430" cy="46291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社会存在和社会意识</a:t>
            </a:r>
          </a:p>
          <a:p>
            <a:pPr algn="ctr"/>
            <a:r>
              <a:rPr lang="zh-CN" altLang="en-US" b="1" dirty="0"/>
              <a:t>(社会历史观的基本问题)</a:t>
            </a:r>
          </a:p>
        </p:txBody>
      </p:sp>
      <p:sp>
        <p:nvSpPr>
          <p:cNvPr id="10" name="矩形 9"/>
          <p:cNvSpPr/>
          <p:nvPr/>
        </p:nvSpPr>
        <p:spPr>
          <a:xfrm>
            <a:off x="6948170" y="5144770"/>
            <a:ext cx="3061970" cy="44323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社会基本矛盾是社会发展的根本动力</a:t>
            </a:r>
          </a:p>
        </p:txBody>
      </p:sp>
      <p:sp>
        <p:nvSpPr>
          <p:cNvPr id="11" name="椭圆 10"/>
          <p:cNvSpPr/>
          <p:nvPr/>
        </p:nvSpPr>
        <p:spPr>
          <a:xfrm>
            <a:off x="5938520" y="5932170"/>
            <a:ext cx="616585" cy="5600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8</a:t>
            </a:r>
          </a:p>
        </p:txBody>
      </p:sp>
      <p:sp>
        <p:nvSpPr>
          <p:cNvPr id="12" name="矩形 11"/>
          <p:cNvSpPr/>
          <p:nvPr/>
        </p:nvSpPr>
        <p:spPr>
          <a:xfrm>
            <a:off x="6986270" y="5982335"/>
            <a:ext cx="2809240" cy="45974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人民群众是历史的创造者 </a:t>
            </a:r>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par>
                                <p:cTn id="10" presetID="22" presetClass="entr" presetSubtype="4" fill="hold" grpId="0"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wipe(down)">
                                      <p:cBhvr>
                                        <p:cTn id="12" dur="500"/>
                                        <p:tgtEl>
                                          <p:spTgt spid="42"/>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wipe(down)">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wipe(down)">
                                      <p:cBhvr>
                                        <p:cTn id="32" dur="500"/>
                                        <p:tgtEl>
                                          <p:spTgt spid="46"/>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p:cTn id="37" dur="500" fill="hold"/>
                                        <p:tgtEl>
                                          <p:spTgt spid="16"/>
                                        </p:tgtEl>
                                        <p:attrNameLst>
                                          <p:attrName>ppt_w</p:attrName>
                                        </p:attrNameLst>
                                      </p:cBhvr>
                                      <p:tavLst>
                                        <p:tav tm="0">
                                          <p:val>
                                            <p:fltVal val="0"/>
                                          </p:val>
                                        </p:tav>
                                        <p:tav tm="100000">
                                          <p:val>
                                            <p:strVal val="#ppt_w"/>
                                          </p:val>
                                        </p:tav>
                                      </p:tavLst>
                                    </p:anim>
                                    <p:anim calcmode="lin" valueType="num">
                                      <p:cBhvr>
                                        <p:cTn id="38" dur="500" fill="hold"/>
                                        <p:tgtEl>
                                          <p:spTgt spid="16"/>
                                        </p:tgtEl>
                                        <p:attrNameLst>
                                          <p:attrName>ppt_h</p:attrName>
                                        </p:attrNameLst>
                                      </p:cBhvr>
                                      <p:tavLst>
                                        <p:tav tm="0">
                                          <p:val>
                                            <p:fltVal val="0"/>
                                          </p:val>
                                        </p:tav>
                                        <p:tav tm="100000">
                                          <p:val>
                                            <p:strVal val="#ppt_h"/>
                                          </p:val>
                                        </p:tav>
                                      </p:tavLst>
                                    </p:anim>
                                    <p:animEffect transition="in" filter="fade">
                                      <p:cBhvr>
                                        <p:cTn id="39" dur="500"/>
                                        <p:tgtEl>
                                          <p:spTgt spid="16"/>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down)">
                                      <p:cBhvr>
                                        <p:cTn id="42" dur="500"/>
                                        <p:tgtEl>
                                          <p:spTgt spid="48"/>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grpId="0" nodeType="clickEffect">
                                  <p:stCondLst>
                                    <p:cond delay="0"/>
                                  </p:stCondLst>
                                  <p:childTnLst>
                                    <p:set>
                                      <p:cBhvr>
                                        <p:cTn id="46" dur="1" fill="hold">
                                          <p:stCondLst>
                                            <p:cond delay="0"/>
                                          </p:stCondLst>
                                        </p:cTn>
                                        <p:tgtEl>
                                          <p:spTgt spid="5"/>
                                        </p:tgtEl>
                                        <p:attrNameLst>
                                          <p:attrName>style.visibility</p:attrName>
                                        </p:attrNameLst>
                                      </p:cBhvr>
                                      <p:to>
                                        <p:strVal val="visible"/>
                                      </p:to>
                                    </p:set>
                                    <p:anim calcmode="lin" valueType="num">
                                      <p:cBhvr>
                                        <p:cTn id="47" dur="500" fill="hold"/>
                                        <p:tgtEl>
                                          <p:spTgt spid="5"/>
                                        </p:tgtEl>
                                        <p:attrNameLst>
                                          <p:attrName>ppt_w</p:attrName>
                                        </p:attrNameLst>
                                      </p:cBhvr>
                                      <p:tavLst>
                                        <p:tav tm="0">
                                          <p:val>
                                            <p:fltVal val="0"/>
                                          </p:val>
                                        </p:tav>
                                        <p:tav tm="100000">
                                          <p:val>
                                            <p:strVal val="#ppt_w"/>
                                          </p:val>
                                        </p:tav>
                                      </p:tavLst>
                                    </p:anim>
                                    <p:anim calcmode="lin" valueType="num">
                                      <p:cBhvr>
                                        <p:cTn id="48" dur="500" fill="hold"/>
                                        <p:tgtEl>
                                          <p:spTgt spid="5"/>
                                        </p:tgtEl>
                                        <p:attrNameLst>
                                          <p:attrName>ppt_h</p:attrName>
                                        </p:attrNameLst>
                                      </p:cBhvr>
                                      <p:tavLst>
                                        <p:tav tm="0">
                                          <p:val>
                                            <p:fltVal val="0"/>
                                          </p:val>
                                        </p:tav>
                                        <p:tav tm="100000">
                                          <p:val>
                                            <p:strVal val="#ppt_h"/>
                                          </p:val>
                                        </p:tav>
                                      </p:tavLst>
                                    </p:anim>
                                    <p:animEffect transition="in" filter="fade">
                                      <p:cBhvr>
                                        <p:cTn id="49" dur="500"/>
                                        <p:tgtEl>
                                          <p:spTgt spid="5"/>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down)">
                                      <p:cBhvr>
                                        <p:cTn id="52" dur="500"/>
                                        <p:tgtEl>
                                          <p:spTgt spid="8"/>
                                        </p:tgtEl>
                                      </p:cBhvr>
                                    </p:animEffect>
                                  </p:childTnLst>
                                </p:cTn>
                              </p:par>
                            </p:childTnLst>
                          </p:cTn>
                        </p:par>
                      </p:childTnLst>
                    </p:cTn>
                  </p:par>
                  <p:par>
                    <p:cTn id="53" fill="hold">
                      <p:stCondLst>
                        <p:cond delay="indefinite"/>
                      </p:stCondLst>
                      <p:childTnLst>
                        <p:par>
                          <p:cTn id="54" fill="hold">
                            <p:stCondLst>
                              <p:cond delay="0"/>
                            </p:stCondLst>
                            <p:childTnLst>
                              <p:par>
                                <p:cTn id="55" presetID="53" presetClass="entr" presetSubtype="16" fill="hold" grpId="0" nodeType="clickEffect">
                                  <p:stCondLst>
                                    <p:cond delay="0"/>
                                  </p:stCondLst>
                                  <p:childTnLst>
                                    <p:set>
                                      <p:cBhvr>
                                        <p:cTn id="56" dur="1" fill="hold">
                                          <p:stCondLst>
                                            <p:cond delay="0"/>
                                          </p:stCondLst>
                                        </p:cTn>
                                        <p:tgtEl>
                                          <p:spTgt spid="6"/>
                                        </p:tgtEl>
                                        <p:attrNameLst>
                                          <p:attrName>style.visibility</p:attrName>
                                        </p:attrNameLst>
                                      </p:cBhvr>
                                      <p:to>
                                        <p:strVal val="visible"/>
                                      </p:to>
                                    </p:set>
                                    <p:anim calcmode="lin" valueType="num">
                                      <p:cBhvr>
                                        <p:cTn id="57" dur="500" fill="hold"/>
                                        <p:tgtEl>
                                          <p:spTgt spid="6"/>
                                        </p:tgtEl>
                                        <p:attrNameLst>
                                          <p:attrName>ppt_w</p:attrName>
                                        </p:attrNameLst>
                                      </p:cBhvr>
                                      <p:tavLst>
                                        <p:tav tm="0">
                                          <p:val>
                                            <p:fltVal val="0"/>
                                          </p:val>
                                        </p:tav>
                                        <p:tav tm="100000">
                                          <p:val>
                                            <p:strVal val="#ppt_w"/>
                                          </p:val>
                                        </p:tav>
                                      </p:tavLst>
                                    </p:anim>
                                    <p:anim calcmode="lin" valueType="num">
                                      <p:cBhvr>
                                        <p:cTn id="58" dur="500" fill="hold"/>
                                        <p:tgtEl>
                                          <p:spTgt spid="6"/>
                                        </p:tgtEl>
                                        <p:attrNameLst>
                                          <p:attrName>ppt_h</p:attrName>
                                        </p:attrNameLst>
                                      </p:cBhvr>
                                      <p:tavLst>
                                        <p:tav tm="0">
                                          <p:val>
                                            <p:fltVal val="0"/>
                                          </p:val>
                                        </p:tav>
                                        <p:tav tm="100000">
                                          <p:val>
                                            <p:strVal val="#ppt_h"/>
                                          </p:val>
                                        </p:tav>
                                      </p:tavLst>
                                    </p:anim>
                                    <p:animEffect transition="in" filter="fade">
                                      <p:cBhvr>
                                        <p:cTn id="59" dur="500"/>
                                        <p:tgtEl>
                                          <p:spTgt spid="6"/>
                                        </p:tgtEl>
                                      </p:cBhvr>
                                    </p:animEffect>
                                  </p:childTnLst>
                                </p:cTn>
                              </p:par>
                              <p:par>
                                <p:cTn id="60" presetID="22" presetClass="entr" presetSubtype="4" fill="hold" grpId="0" nodeType="with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wipe(down)">
                                      <p:cBhvr>
                                        <p:cTn id="62" dur="500"/>
                                        <p:tgtEl>
                                          <p:spTgt spid="9"/>
                                        </p:tgtEl>
                                      </p:cBhvr>
                                    </p:animEffect>
                                  </p:childTnLst>
                                </p:cTn>
                              </p:par>
                            </p:childTnLst>
                          </p:cTn>
                        </p:par>
                      </p:childTnLst>
                    </p:cTn>
                  </p:par>
                  <p:par>
                    <p:cTn id="63" fill="hold">
                      <p:stCondLst>
                        <p:cond delay="indefinite"/>
                      </p:stCondLst>
                      <p:childTnLst>
                        <p:par>
                          <p:cTn id="64" fill="hold">
                            <p:stCondLst>
                              <p:cond delay="0"/>
                            </p:stCondLst>
                            <p:childTnLst>
                              <p:par>
                                <p:cTn id="65" presetID="53" presetClass="entr" presetSubtype="16" fill="hold" grpId="0" nodeType="click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p:cTn id="67" dur="500" fill="hold"/>
                                        <p:tgtEl>
                                          <p:spTgt spid="7"/>
                                        </p:tgtEl>
                                        <p:attrNameLst>
                                          <p:attrName>ppt_w</p:attrName>
                                        </p:attrNameLst>
                                      </p:cBhvr>
                                      <p:tavLst>
                                        <p:tav tm="0">
                                          <p:val>
                                            <p:fltVal val="0"/>
                                          </p:val>
                                        </p:tav>
                                        <p:tav tm="100000">
                                          <p:val>
                                            <p:strVal val="#ppt_w"/>
                                          </p:val>
                                        </p:tav>
                                      </p:tavLst>
                                    </p:anim>
                                    <p:anim calcmode="lin" valueType="num">
                                      <p:cBhvr>
                                        <p:cTn id="68" dur="500" fill="hold"/>
                                        <p:tgtEl>
                                          <p:spTgt spid="7"/>
                                        </p:tgtEl>
                                        <p:attrNameLst>
                                          <p:attrName>ppt_h</p:attrName>
                                        </p:attrNameLst>
                                      </p:cBhvr>
                                      <p:tavLst>
                                        <p:tav tm="0">
                                          <p:val>
                                            <p:fltVal val="0"/>
                                          </p:val>
                                        </p:tav>
                                        <p:tav tm="100000">
                                          <p:val>
                                            <p:strVal val="#ppt_h"/>
                                          </p:val>
                                        </p:tav>
                                      </p:tavLst>
                                    </p:anim>
                                    <p:animEffect transition="in" filter="fade">
                                      <p:cBhvr>
                                        <p:cTn id="69" dur="500"/>
                                        <p:tgtEl>
                                          <p:spTgt spid="7"/>
                                        </p:tgtEl>
                                      </p:cBhvr>
                                    </p:animEffect>
                                  </p:childTnLst>
                                </p:cTn>
                              </p:par>
                              <p:par>
                                <p:cTn id="70" presetID="22" presetClass="entr" presetSubtype="4" fill="hold" grpId="0" nodeType="withEffect">
                                  <p:stCondLst>
                                    <p:cond delay="0"/>
                                  </p:stCondLst>
                                  <p:childTnLst>
                                    <p:set>
                                      <p:cBhvr>
                                        <p:cTn id="71" dur="1" fill="hold">
                                          <p:stCondLst>
                                            <p:cond delay="0"/>
                                          </p:stCondLst>
                                        </p:cTn>
                                        <p:tgtEl>
                                          <p:spTgt spid="10"/>
                                        </p:tgtEl>
                                        <p:attrNameLst>
                                          <p:attrName>style.visibility</p:attrName>
                                        </p:attrNameLst>
                                      </p:cBhvr>
                                      <p:to>
                                        <p:strVal val="visible"/>
                                      </p:to>
                                    </p:set>
                                    <p:animEffect transition="in" filter="wipe(down)">
                                      <p:cBhvr>
                                        <p:cTn id="72" dur="500"/>
                                        <p:tgtEl>
                                          <p:spTgt spid="10"/>
                                        </p:tgtEl>
                                      </p:cBhvr>
                                    </p:animEffect>
                                  </p:childTnLst>
                                </p:cTn>
                              </p:par>
                            </p:childTnLst>
                          </p:cTn>
                        </p:par>
                      </p:childTnLst>
                    </p:cTn>
                  </p:par>
                  <p:par>
                    <p:cTn id="73" fill="hold">
                      <p:stCondLst>
                        <p:cond delay="indefinite"/>
                      </p:stCondLst>
                      <p:childTnLst>
                        <p:par>
                          <p:cTn id="74" fill="hold">
                            <p:stCondLst>
                              <p:cond delay="0"/>
                            </p:stCondLst>
                            <p:childTnLst>
                              <p:par>
                                <p:cTn id="75" presetID="53" presetClass="entr" presetSubtype="16" fill="hold" grpId="0" nodeType="clickEffect">
                                  <p:stCondLst>
                                    <p:cond delay="0"/>
                                  </p:stCondLst>
                                  <p:childTnLst>
                                    <p:set>
                                      <p:cBhvr>
                                        <p:cTn id="76" dur="1" fill="hold">
                                          <p:stCondLst>
                                            <p:cond delay="0"/>
                                          </p:stCondLst>
                                        </p:cTn>
                                        <p:tgtEl>
                                          <p:spTgt spid="11"/>
                                        </p:tgtEl>
                                        <p:attrNameLst>
                                          <p:attrName>style.visibility</p:attrName>
                                        </p:attrNameLst>
                                      </p:cBhvr>
                                      <p:to>
                                        <p:strVal val="visible"/>
                                      </p:to>
                                    </p:set>
                                    <p:anim calcmode="lin" valueType="num">
                                      <p:cBhvr>
                                        <p:cTn id="77" dur="500" fill="hold"/>
                                        <p:tgtEl>
                                          <p:spTgt spid="11"/>
                                        </p:tgtEl>
                                        <p:attrNameLst>
                                          <p:attrName>ppt_w</p:attrName>
                                        </p:attrNameLst>
                                      </p:cBhvr>
                                      <p:tavLst>
                                        <p:tav tm="0">
                                          <p:val>
                                            <p:fltVal val="0"/>
                                          </p:val>
                                        </p:tav>
                                        <p:tav tm="100000">
                                          <p:val>
                                            <p:strVal val="#ppt_w"/>
                                          </p:val>
                                        </p:tav>
                                      </p:tavLst>
                                    </p:anim>
                                    <p:anim calcmode="lin" valueType="num">
                                      <p:cBhvr>
                                        <p:cTn id="78" dur="500" fill="hold"/>
                                        <p:tgtEl>
                                          <p:spTgt spid="11"/>
                                        </p:tgtEl>
                                        <p:attrNameLst>
                                          <p:attrName>ppt_h</p:attrName>
                                        </p:attrNameLst>
                                      </p:cBhvr>
                                      <p:tavLst>
                                        <p:tav tm="0">
                                          <p:val>
                                            <p:fltVal val="0"/>
                                          </p:val>
                                        </p:tav>
                                        <p:tav tm="100000">
                                          <p:val>
                                            <p:strVal val="#ppt_h"/>
                                          </p:val>
                                        </p:tav>
                                      </p:tavLst>
                                    </p:anim>
                                    <p:animEffect transition="in" filter="fade">
                                      <p:cBhvr>
                                        <p:cTn id="79" dur="500"/>
                                        <p:tgtEl>
                                          <p:spTgt spid="11"/>
                                        </p:tgtEl>
                                      </p:cBhvr>
                                    </p:animEffect>
                                  </p:childTnLst>
                                </p:cTn>
                              </p:par>
                              <p:par>
                                <p:cTn id="80" presetID="22" presetClass="entr" presetSubtype="4" fill="hold" grpId="0" nodeType="withEffect">
                                  <p:stCondLst>
                                    <p:cond delay="0"/>
                                  </p:stCondLst>
                                  <p:childTnLst>
                                    <p:set>
                                      <p:cBhvr>
                                        <p:cTn id="81" dur="1" fill="hold">
                                          <p:stCondLst>
                                            <p:cond delay="0"/>
                                          </p:stCondLst>
                                        </p:cTn>
                                        <p:tgtEl>
                                          <p:spTgt spid="12"/>
                                        </p:tgtEl>
                                        <p:attrNameLst>
                                          <p:attrName>style.visibility</p:attrName>
                                        </p:attrNameLst>
                                      </p:cBhvr>
                                      <p:to>
                                        <p:strVal val="visible"/>
                                      </p:to>
                                    </p:set>
                                    <p:animEffect transition="in" filter="wipe(down)">
                                      <p:cBhvr>
                                        <p:cTn id="8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ldLvl="0" animBg="1"/>
      <p:bldP spid="41" grpId="1" animBg="1"/>
      <p:bldP spid="42" grpId="0"/>
      <p:bldP spid="42" grpId="1"/>
      <p:bldP spid="44" grpId="0"/>
      <p:bldP spid="44" grpId="1"/>
      <p:bldP spid="46" grpId="0"/>
      <p:bldP spid="46" grpId="1"/>
      <p:bldP spid="48" grpId="0"/>
      <p:bldP spid="48" grpId="1"/>
      <p:bldP spid="14" grpId="0" bldLvl="0" animBg="1"/>
      <p:bldP spid="14" grpId="1" animBg="1"/>
      <p:bldP spid="15" grpId="0" bldLvl="0" animBg="1"/>
      <p:bldP spid="15" grpId="1" animBg="1"/>
      <p:bldP spid="16" grpId="0" bldLvl="0" animBg="1"/>
      <p:bldP spid="16" grpId="1" animBg="1"/>
      <p:bldP spid="5" grpId="0" bldLvl="0" animBg="1"/>
      <p:bldP spid="5" grpId="1" animBg="1"/>
      <p:bldP spid="6" grpId="0" bldLvl="0" animBg="1"/>
      <p:bldP spid="6" grpId="1" animBg="1"/>
      <p:bldP spid="7" grpId="0" bldLvl="0" animBg="1"/>
      <p:bldP spid="7" grpId="1" animBg="1"/>
      <p:bldP spid="8" grpId="0" animBg="1"/>
      <p:bldP spid="8" grpId="1" animBg="1"/>
      <p:bldP spid="9" grpId="0" bldLvl="0" animBg="1"/>
      <p:bldP spid="9" grpId="1" animBg="1"/>
      <p:bldP spid="10" grpId="0" bldLvl="0" animBg="1"/>
      <p:bldP spid="10" grpId="1" animBg="1"/>
      <p:bldP spid="11" grpId="0" bldLvl="0" animBg="1"/>
      <p:bldP spid="11" grpId="1" animBg="1"/>
      <p:bldP spid="12" grpId="0" animBg="1"/>
      <p:bldP spid="12"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391660" y="5503545"/>
            <a:ext cx="6355080" cy="67691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人民群众是历史的创造者</a:t>
            </a:r>
          </a:p>
        </p:txBody>
      </p:sp>
      <p:sp>
        <p:nvSpPr>
          <p:cNvPr id="14" name="矩形 13"/>
          <p:cNvSpPr/>
          <p:nvPr/>
        </p:nvSpPr>
        <p:spPr>
          <a:xfrm>
            <a:off x="1200233" y="4613265"/>
            <a:ext cx="2846705"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8</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975481" y="673598"/>
            <a:ext cx="9888451" cy="4727930"/>
            <a:chOff x="1342531" y="1122346"/>
            <a:chExt cx="8728898" cy="4173517"/>
          </a:xfrm>
        </p:grpSpPr>
        <p:grpSp>
          <p:nvGrpSpPr>
            <p:cNvPr id="7" name="组合 6"/>
            <p:cNvGrpSpPr/>
            <p:nvPr/>
          </p:nvGrpSpPr>
          <p:grpSpPr>
            <a:xfrm>
              <a:off x="4018565" y="1680424"/>
              <a:ext cx="3047594" cy="3154441"/>
              <a:chOff x="4544326" y="2894627"/>
              <a:chExt cx="3047594" cy="3154441"/>
            </a:xfrm>
          </p:grpSpPr>
          <p:sp>
            <p:nvSpPr>
              <p:cNvPr id="8" name="椭圆 7"/>
              <p:cNvSpPr/>
              <p:nvPr/>
            </p:nvSpPr>
            <p:spPr>
              <a:xfrm>
                <a:off x="6849177" y="5074671"/>
                <a:ext cx="742743" cy="742748"/>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nvGrpSpPr>
              <p:cNvPr id="9" name="组合 8"/>
              <p:cNvGrpSpPr/>
              <p:nvPr/>
            </p:nvGrpSpPr>
            <p:grpSpPr>
              <a:xfrm>
                <a:off x="4544326" y="2894627"/>
                <a:ext cx="2894147" cy="3154441"/>
                <a:chOff x="4544326" y="2894627"/>
                <a:chExt cx="2894147" cy="3154441"/>
              </a:xfrm>
            </p:grpSpPr>
            <p:sp>
              <p:nvSpPr>
                <p:cNvPr id="10" name="椭圆 9"/>
                <p:cNvSpPr/>
                <p:nvPr/>
              </p:nvSpPr>
              <p:spPr>
                <a:xfrm>
                  <a:off x="4544326" y="3166901"/>
                  <a:ext cx="2882165" cy="2882167"/>
                </a:xfrm>
                <a:prstGeom prst="ellipse">
                  <a:avLst/>
                </a:prstGeom>
                <a:noFill/>
                <a:ln>
                  <a:solidFill>
                    <a:srgbClr val="2C3F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nvGrpSpPr>
                <p:cNvPr id="11" name="组合 10"/>
                <p:cNvGrpSpPr/>
                <p:nvPr/>
              </p:nvGrpSpPr>
              <p:grpSpPr>
                <a:xfrm>
                  <a:off x="5242851" y="3439529"/>
                  <a:ext cx="1814286" cy="2093804"/>
                  <a:chOff x="8301916" y="1749231"/>
                  <a:chExt cx="2561601" cy="2956261"/>
                </a:xfrm>
              </p:grpSpPr>
              <p:sp>
                <p:nvSpPr>
                  <p:cNvPr id="18" name="梯形 17"/>
                  <p:cNvSpPr/>
                  <p:nvPr/>
                </p:nvSpPr>
                <p:spPr>
                  <a:xfrm rot="14400000">
                    <a:off x="8553651" y="2720979"/>
                    <a:ext cx="2370547" cy="427052"/>
                  </a:xfrm>
                  <a:prstGeom prst="trapezoid">
                    <a:avLst>
                      <a:gd name="adj" fmla="val 5836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9" name="梯形 18"/>
                  <p:cNvSpPr/>
                  <p:nvPr/>
                </p:nvSpPr>
                <p:spPr>
                  <a:xfrm>
                    <a:off x="8492970" y="4010011"/>
                    <a:ext cx="2370547" cy="427052"/>
                  </a:xfrm>
                  <a:prstGeom prst="trapezoid">
                    <a:avLst>
                      <a:gd name="adj" fmla="val 5836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0" name="梯形 19"/>
                  <p:cNvSpPr/>
                  <p:nvPr/>
                </p:nvSpPr>
                <p:spPr>
                  <a:xfrm rot="7200000">
                    <a:off x="7330168" y="3306693"/>
                    <a:ext cx="2370547" cy="427052"/>
                  </a:xfrm>
                  <a:prstGeom prst="trapezoid">
                    <a:avLst>
                      <a:gd name="adj" fmla="val 583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sp>
              <p:nvSpPr>
                <p:cNvPr id="12" name="椭圆 11"/>
                <p:cNvSpPr/>
                <p:nvPr/>
              </p:nvSpPr>
              <p:spPr>
                <a:xfrm>
                  <a:off x="5588714" y="2894627"/>
                  <a:ext cx="742743" cy="742748"/>
                </a:xfrm>
                <a:prstGeom prst="ellipse">
                  <a:avLst/>
                </a:prstGeom>
                <a:solidFill>
                  <a:schemeClr val="accent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3" name="任意多边形: 形状 10"/>
                <p:cNvSpPr/>
                <p:nvPr/>
              </p:nvSpPr>
              <p:spPr bwMode="auto">
                <a:xfrm>
                  <a:off x="5842507" y="3048077"/>
                  <a:ext cx="235159" cy="435849"/>
                </a:xfrm>
                <a:custGeom>
                  <a:avLst/>
                  <a:gdLst>
                    <a:gd name="connsiteX0" fmla="*/ 144363 w 327353"/>
                    <a:gd name="connsiteY0" fmla="*/ 543008 h 606722"/>
                    <a:gd name="connsiteX1" fmla="*/ 131814 w 327353"/>
                    <a:gd name="connsiteY1" fmla="*/ 555538 h 606722"/>
                    <a:gd name="connsiteX2" fmla="*/ 144363 w 327353"/>
                    <a:gd name="connsiteY2" fmla="*/ 568156 h 606722"/>
                    <a:gd name="connsiteX3" fmla="*/ 182990 w 327353"/>
                    <a:gd name="connsiteY3" fmla="*/ 568156 h 606722"/>
                    <a:gd name="connsiteX4" fmla="*/ 195540 w 327353"/>
                    <a:gd name="connsiteY4" fmla="*/ 555538 h 606722"/>
                    <a:gd name="connsiteX5" fmla="*/ 182990 w 327353"/>
                    <a:gd name="connsiteY5" fmla="*/ 543008 h 606722"/>
                    <a:gd name="connsiteX6" fmla="*/ 327353 w 327353"/>
                    <a:gd name="connsiteY6" fmla="*/ 501509 h 606722"/>
                    <a:gd name="connsiteX7" fmla="*/ 327353 w 327353"/>
                    <a:gd name="connsiteY7" fmla="*/ 572333 h 606722"/>
                    <a:gd name="connsiteX8" fmla="*/ 294066 w 327353"/>
                    <a:gd name="connsiteY8" fmla="*/ 606722 h 606722"/>
                    <a:gd name="connsiteX9" fmla="*/ 33020 w 327353"/>
                    <a:gd name="connsiteY9" fmla="*/ 606722 h 606722"/>
                    <a:gd name="connsiteX10" fmla="*/ 0 w 327353"/>
                    <a:gd name="connsiteY10" fmla="*/ 572333 h 606722"/>
                    <a:gd name="connsiteX11" fmla="*/ 0 w 327353"/>
                    <a:gd name="connsiteY11" fmla="*/ 502779 h 606722"/>
                    <a:gd name="connsiteX12" fmla="*/ 0 w 327353"/>
                    <a:gd name="connsiteY12" fmla="*/ 502753 h 606722"/>
                    <a:gd name="connsiteX13" fmla="*/ 322280 w 327353"/>
                    <a:gd name="connsiteY13" fmla="*/ 502753 h 606722"/>
                    <a:gd name="connsiteX14" fmla="*/ 327353 w 327353"/>
                    <a:gd name="connsiteY14" fmla="*/ 501509 h 606722"/>
                    <a:gd name="connsiteX15" fmla="*/ 187174 w 327353"/>
                    <a:gd name="connsiteY15" fmla="*/ 190205 h 606722"/>
                    <a:gd name="connsiteX16" fmla="*/ 174624 w 327353"/>
                    <a:gd name="connsiteY16" fmla="*/ 202823 h 606722"/>
                    <a:gd name="connsiteX17" fmla="*/ 174624 w 327353"/>
                    <a:gd name="connsiteY17" fmla="*/ 263163 h 606722"/>
                    <a:gd name="connsiteX18" fmla="*/ 187174 w 327353"/>
                    <a:gd name="connsiteY18" fmla="*/ 275693 h 606722"/>
                    <a:gd name="connsiteX19" fmla="*/ 191357 w 327353"/>
                    <a:gd name="connsiteY19" fmla="*/ 274982 h 606722"/>
                    <a:gd name="connsiteX20" fmla="*/ 191357 w 327353"/>
                    <a:gd name="connsiteY20" fmla="*/ 405614 h 606722"/>
                    <a:gd name="connsiteX21" fmla="*/ 203995 w 327353"/>
                    <a:gd name="connsiteY21" fmla="*/ 418144 h 606722"/>
                    <a:gd name="connsiteX22" fmla="*/ 216545 w 327353"/>
                    <a:gd name="connsiteY22" fmla="*/ 405614 h 606722"/>
                    <a:gd name="connsiteX23" fmla="*/ 216545 w 327353"/>
                    <a:gd name="connsiteY23" fmla="*/ 275426 h 606722"/>
                    <a:gd name="connsiteX24" fmla="*/ 219037 w 327353"/>
                    <a:gd name="connsiteY24" fmla="*/ 275693 h 606722"/>
                    <a:gd name="connsiteX25" fmla="*/ 231675 w 327353"/>
                    <a:gd name="connsiteY25" fmla="*/ 263163 h 606722"/>
                    <a:gd name="connsiteX26" fmla="*/ 231675 w 327353"/>
                    <a:gd name="connsiteY26" fmla="*/ 202823 h 606722"/>
                    <a:gd name="connsiteX27" fmla="*/ 219037 w 327353"/>
                    <a:gd name="connsiteY27" fmla="*/ 190205 h 606722"/>
                    <a:gd name="connsiteX28" fmla="*/ 211471 w 327353"/>
                    <a:gd name="connsiteY28" fmla="*/ 192782 h 606722"/>
                    <a:gd name="connsiteX29" fmla="*/ 203995 w 327353"/>
                    <a:gd name="connsiteY29" fmla="*/ 190205 h 606722"/>
                    <a:gd name="connsiteX30" fmla="*/ 195540 w 327353"/>
                    <a:gd name="connsiteY30" fmla="*/ 193493 h 606722"/>
                    <a:gd name="connsiteX31" fmla="*/ 187174 w 327353"/>
                    <a:gd name="connsiteY31" fmla="*/ 190205 h 606722"/>
                    <a:gd name="connsiteX32" fmla="*/ 106626 w 327353"/>
                    <a:gd name="connsiteY32" fmla="*/ 181851 h 606722"/>
                    <a:gd name="connsiteX33" fmla="*/ 85621 w 327353"/>
                    <a:gd name="connsiteY33" fmla="*/ 202823 h 606722"/>
                    <a:gd name="connsiteX34" fmla="*/ 85621 w 327353"/>
                    <a:gd name="connsiteY34" fmla="*/ 328479 h 606722"/>
                    <a:gd name="connsiteX35" fmla="*/ 95678 w 327353"/>
                    <a:gd name="connsiteY35" fmla="*/ 346341 h 606722"/>
                    <a:gd name="connsiteX36" fmla="*/ 95678 w 327353"/>
                    <a:gd name="connsiteY36" fmla="*/ 405614 h 606722"/>
                    <a:gd name="connsiteX37" fmla="*/ 108317 w 327353"/>
                    <a:gd name="connsiteY37" fmla="*/ 418144 h 606722"/>
                    <a:gd name="connsiteX38" fmla="*/ 120866 w 327353"/>
                    <a:gd name="connsiteY38" fmla="*/ 405614 h 606722"/>
                    <a:gd name="connsiteX39" fmla="*/ 120866 w 327353"/>
                    <a:gd name="connsiteY39" fmla="*/ 343853 h 606722"/>
                    <a:gd name="connsiteX40" fmla="*/ 127631 w 327353"/>
                    <a:gd name="connsiteY40" fmla="*/ 328479 h 606722"/>
                    <a:gd name="connsiteX41" fmla="*/ 127631 w 327353"/>
                    <a:gd name="connsiteY41" fmla="*/ 202823 h 606722"/>
                    <a:gd name="connsiteX42" fmla="*/ 106626 w 327353"/>
                    <a:gd name="connsiteY42" fmla="*/ 181851 h 606722"/>
                    <a:gd name="connsiteX43" fmla="*/ 0 w 327353"/>
                    <a:gd name="connsiteY43" fmla="*/ 112270 h 606722"/>
                    <a:gd name="connsiteX44" fmla="*/ 327353 w 327353"/>
                    <a:gd name="connsiteY44" fmla="*/ 112270 h 606722"/>
                    <a:gd name="connsiteX45" fmla="*/ 327353 w 327353"/>
                    <a:gd name="connsiteY45" fmla="*/ 478928 h 606722"/>
                    <a:gd name="connsiteX46" fmla="*/ 322280 w 327353"/>
                    <a:gd name="connsiteY46" fmla="*/ 477684 h 606722"/>
                    <a:gd name="connsiteX47" fmla="*/ 0 w 327353"/>
                    <a:gd name="connsiteY47" fmla="*/ 477684 h 606722"/>
                    <a:gd name="connsiteX48" fmla="*/ 0 w 327353"/>
                    <a:gd name="connsiteY48" fmla="*/ 477658 h 606722"/>
                    <a:gd name="connsiteX49" fmla="*/ 33020 w 327353"/>
                    <a:gd name="connsiteY49" fmla="*/ 0 h 606722"/>
                    <a:gd name="connsiteX50" fmla="*/ 294066 w 327353"/>
                    <a:gd name="connsiteY50" fmla="*/ 0 h 606722"/>
                    <a:gd name="connsiteX51" fmla="*/ 327353 w 327353"/>
                    <a:gd name="connsiteY51" fmla="*/ 34407 h 606722"/>
                    <a:gd name="connsiteX52" fmla="*/ 327353 w 327353"/>
                    <a:gd name="connsiteY52" fmla="*/ 87219 h 606722"/>
                    <a:gd name="connsiteX53" fmla="*/ 0 w 327353"/>
                    <a:gd name="connsiteY53" fmla="*/ 87219 h 606722"/>
                    <a:gd name="connsiteX54" fmla="*/ 0 w 327353"/>
                    <a:gd name="connsiteY54" fmla="*/ 34407 h 606722"/>
                    <a:gd name="connsiteX55" fmla="*/ 33020 w 327353"/>
                    <a:gd name="connsiteY5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27353" h="606722">
                      <a:moveTo>
                        <a:pt x="144363" y="543008"/>
                      </a:moveTo>
                      <a:cubicBezTo>
                        <a:pt x="137421" y="543008"/>
                        <a:pt x="131814" y="548606"/>
                        <a:pt x="131814" y="555538"/>
                      </a:cubicBezTo>
                      <a:cubicBezTo>
                        <a:pt x="131814" y="562558"/>
                        <a:pt x="137421" y="568156"/>
                        <a:pt x="144363" y="568156"/>
                      </a:cubicBezTo>
                      <a:lnTo>
                        <a:pt x="182990" y="568156"/>
                      </a:lnTo>
                      <a:cubicBezTo>
                        <a:pt x="189933" y="568156"/>
                        <a:pt x="195540" y="562558"/>
                        <a:pt x="195540" y="555538"/>
                      </a:cubicBezTo>
                      <a:cubicBezTo>
                        <a:pt x="195540" y="548606"/>
                        <a:pt x="189933" y="543008"/>
                        <a:pt x="182990" y="543008"/>
                      </a:cubicBezTo>
                      <a:close/>
                      <a:moveTo>
                        <a:pt x="327353" y="501509"/>
                      </a:moveTo>
                      <a:lnTo>
                        <a:pt x="327353" y="572333"/>
                      </a:lnTo>
                      <a:cubicBezTo>
                        <a:pt x="327353" y="590905"/>
                        <a:pt x="312668" y="606722"/>
                        <a:pt x="294066" y="606722"/>
                      </a:cubicBezTo>
                      <a:lnTo>
                        <a:pt x="33020" y="606722"/>
                      </a:lnTo>
                      <a:cubicBezTo>
                        <a:pt x="14330" y="606722"/>
                        <a:pt x="0" y="590905"/>
                        <a:pt x="0" y="572333"/>
                      </a:cubicBezTo>
                      <a:lnTo>
                        <a:pt x="0" y="502779"/>
                      </a:lnTo>
                      <a:lnTo>
                        <a:pt x="0" y="502753"/>
                      </a:lnTo>
                      <a:lnTo>
                        <a:pt x="322280" y="502753"/>
                      </a:lnTo>
                      <a:cubicBezTo>
                        <a:pt x="324238" y="502753"/>
                        <a:pt x="325662" y="502309"/>
                        <a:pt x="327353" y="501509"/>
                      </a:cubicBezTo>
                      <a:close/>
                      <a:moveTo>
                        <a:pt x="187174" y="190205"/>
                      </a:moveTo>
                      <a:cubicBezTo>
                        <a:pt x="180231" y="190205"/>
                        <a:pt x="174624" y="195892"/>
                        <a:pt x="174624" y="202823"/>
                      </a:cubicBezTo>
                      <a:lnTo>
                        <a:pt x="174624" y="263163"/>
                      </a:lnTo>
                      <a:cubicBezTo>
                        <a:pt x="174624" y="270094"/>
                        <a:pt x="180231" y="275693"/>
                        <a:pt x="187174" y="275693"/>
                      </a:cubicBezTo>
                      <a:cubicBezTo>
                        <a:pt x="188687" y="275693"/>
                        <a:pt x="190022" y="275426"/>
                        <a:pt x="191357" y="274982"/>
                      </a:cubicBezTo>
                      <a:lnTo>
                        <a:pt x="191357" y="405614"/>
                      </a:lnTo>
                      <a:cubicBezTo>
                        <a:pt x="191357" y="412545"/>
                        <a:pt x="196964" y="418144"/>
                        <a:pt x="203995" y="418144"/>
                      </a:cubicBezTo>
                      <a:cubicBezTo>
                        <a:pt x="210937" y="418144"/>
                        <a:pt x="216545" y="412545"/>
                        <a:pt x="216545" y="405614"/>
                      </a:cubicBezTo>
                      <a:lnTo>
                        <a:pt x="216545" y="275426"/>
                      </a:lnTo>
                      <a:cubicBezTo>
                        <a:pt x="217346" y="275604"/>
                        <a:pt x="218236" y="275693"/>
                        <a:pt x="219037" y="275693"/>
                      </a:cubicBezTo>
                      <a:cubicBezTo>
                        <a:pt x="225979" y="275693"/>
                        <a:pt x="231675" y="270094"/>
                        <a:pt x="231675" y="263163"/>
                      </a:cubicBezTo>
                      <a:lnTo>
                        <a:pt x="231675" y="202823"/>
                      </a:lnTo>
                      <a:cubicBezTo>
                        <a:pt x="231675" y="195892"/>
                        <a:pt x="225979" y="190205"/>
                        <a:pt x="219037" y="190205"/>
                      </a:cubicBezTo>
                      <a:cubicBezTo>
                        <a:pt x="216189" y="190205"/>
                        <a:pt x="213607" y="191182"/>
                        <a:pt x="211471" y="192782"/>
                      </a:cubicBezTo>
                      <a:cubicBezTo>
                        <a:pt x="209424" y="191182"/>
                        <a:pt x="206843" y="190205"/>
                        <a:pt x="203995" y="190205"/>
                      </a:cubicBezTo>
                      <a:cubicBezTo>
                        <a:pt x="200702" y="190205"/>
                        <a:pt x="197765" y="191449"/>
                        <a:pt x="195540" y="193493"/>
                      </a:cubicBezTo>
                      <a:cubicBezTo>
                        <a:pt x="193315" y="191449"/>
                        <a:pt x="190378" y="190205"/>
                        <a:pt x="187174" y="190205"/>
                      </a:cubicBezTo>
                      <a:close/>
                      <a:moveTo>
                        <a:pt x="106626" y="181851"/>
                      </a:moveTo>
                      <a:cubicBezTo>
                        <a:pt x="95055" y="181851"/>
                        <a:pt x="85621" y="191271"/>
                        <a:pt x="85621" y="202823"/>
                      </a:cubicBezTo>
                      <a:lnTo>
                        <a:pt x="85621" y="328479"/>
                      </a:lnTo>
                      <a:cubicBezTo>
                        <a:pt x="85621" y="336032"/>
                        <a:pt x="89715" y="342697"/>
                        <a:pt x="95678" y="346341"/>
                      </a:cubicBezTo>
                      <a:lnTo>
                        <a:pt x="95678" y="405614"/>
                      </a:lnTo>
                      <a:cubicBezTo>
                        <a:pt x="95678" y="412545"/>
                        <a:pt x="101375" y="418144"/>
                        <a:pt x="108317" y="418144"/>
                      </a:cubicBezTo>
                      <a:cubicBezTo>
                        <a:pt x="115259" y="418144"/>
                        <a:pt x="120866" y="412545"/>
                        <a:pt x="120866" y="405614"/>
                      </a:cubicBezTo>
                      <a:lnTo>
                        <a:pt x="120866" y="343853"/>
                      </a:lnTo>
                      <a:cubicBezTo>
                        <a:pt x="124960" y="340031"/>
                        <a:pt x="127631" y="334522"/>
                        <a:pt x="127631" y="328479"/>
                      </a:cubicBezTo>
                      <a:lnTo>
                        <a:pt x="127631" y="202823"/>
                      </a:lnTo>
                      <a:cubicBezTo>
                        <a:pt x="127631" y="191271"/>
                        <a:pt x="118196" y="181851"/>
                        <a:pt x="106626" y="181851"/>
                      </a:cubicBezTo>
                      <a:close/>
                      <a:moveTo>
                        <a:pt x="0" y="112270"/>
                      </a:moveTo>
                      <a:lnTo>
                        <a:pt x="327353" y="112270"/>
                      </a:lnTo>
                      <a:lnTo>
                        <a:pt x="327353" y="478928"/>
                      </a:lnTo>
                      <a:cubicBezTo>
                        <a:pt x="325662" y="478128"/>
                        <a:pt x="324238" y="477684"/>
                        <a:pt x="322280" y="477684"/>
                      </a:cubicBezTo>
                      <a:lnTo>
                        <a:pt x="0" y="477684"/>
                      </a:lnTo>
                      <a:lnTo>
                        <a:pt x="0" y="477658"/>
                      </a:lnTo>
                      <a:close/>
                      <a:moveTo>
                        <a:pt x="33020" y="0"/>
                      </a:moveTo>
                      <a:lnTo>
                        <a:pt x="294066" y="0"/>
                      </a:lnTo>
                      <a:cubicBezTo>
                        <a:pt x="312668" y="0"/>
                        <a:pt x="327353" y="15825"/>
                        <a:pt x="327353" y="34407"/>
                      </a:cubicBezTo>
                      <a:lnTo>
                        <a:pt x="327353" y="87219"/>
                      </a:lnTo>
                      <a:lnTo>
                        <a:pt x="0" y="87219"/>
                      </a:lnTo>
                      <a:lnTo>
                        <a:pt x="0" y="34407"/>
                      </a:lnTo>
                      <a:cubicBezTo>
                        <a:pt x="0" y="15825"/>
                        <a:pt x="14330" y="0"/>
                        <a:pt x="33020"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4" name="椭圆 13"/>
                <p:cNvSpPr/>
                <p:nvPr/>
              </p:nvSpPr>
              <p:spPr>
                <a:xfrm>
                  <a:off x="4589393" y="5085190"/>
                  <a:ext cx="742743" cy="742748"/>
                </a:xfrm>
                <a:prstGeom prst="ellipse">
                  <a:avLst/>
                </a:prstGeom>
                <a:solidFill>
                  <a:schemeClr val="accent3"/>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5" name="任意多边形: 形状 12"/>
                <p:cNvSpPr/>
                <p:nvPr/>
              </p:nvSpPr>
              <p:spPr bwMode="auto">
                <a:xfrm>
                  <a:off x="4742842" y="5257947"/>
                  <a:ext cx="435848" cy="39723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6" name="任意多边形: 形状 14"/>
                <p:cNvSpPr/>
                <p:nvPr/>
              </p:nvSpPr>
              <p:spPr bwMode="auto">
                <a:xfrm>
                  <a:off x="7002625" y="5240067"/>
                  <a:ext cx="435848" cy="411957"/>
                </a:xfrm>
                <a:custGeom>
                  <a:avLst/>
                  <a:gdLst>
                    <a:gd name="connsiteX0" fmla="*/ 7031 w 607639"/>
                    <a:gd name="connsiteY0" fmla="*/ 350992 h 574332"/>
                    <a:gd name="connsiteX1" fmla="*/ 600519 w 607639"/>
                    <a:gd name="connsiteY1" fmla="*/ 350992 h 574332"/>
                    <a:gd name="connsiteX2" fmla="*/ 607639 w 607639"/>
                    <a:gd name="connsiteY2" fmla="*/ 358013 h 574332"/>
                    <a:gd name="connsiteX3" fmla="*/ 607639 w 607639"/>
                    <a:gd name="connsiteY3" fmla="*/ 393207 h 574332"/>
                    <a:gd name="connsiteX4" fmla="*/ 558152 w 607639"/>
                    <a:gd name="connsiteY4" fmla="*/ 442621 h 574332"/>
                    <a:gd name="connsiteX5" fmla="*/ 383613 w 607639"/>
                    <a:gd name="connsiteY5" fmla="*/ 442621 h 574332"/>
                    <a:gd name="connsiteX6" fmla="*/ 405330 w 607639"/>
                    <a:gd name="connsiteY6" fmla="*/ 532028 h 574332"/>
                    <a:gd name="connsiteX7" fmla="*/ 432121 w 607639"/>
                    <a:gd name="connsiteY7" fmla="*/ 532028 h 574332"/>
                    <a:gd name="connsiteX8" fmla="*/ 453304 w 607639"/>
                    <a:gd name="connsiteY8" fmla="*/ 553180 h 574332"/>
                    <a:gd name="connsiteX9" fmla="*/ 432121 w 607639"/>
                    <a:gd name="connsiteY9" fmla="*/ 574332 h 574332"/>
                    <a:gd name="connsiteX10" fmla="*/ 175429 w 607639"/>
                    <a:gd name="connsiteY10" fmla="*/ 574332 h 574332"/>
                    <a:gd name="connsiteX11" fmla="*/ 154246 w 607639"/>
                    <a:gd name="connsiteY11" fmla="*/ 553180 h 574332"/>
                    <a:gd name="connsiteX12" fmla="*/ 175429 w 607639"/>
                    <a:gd name="connsiteY12" fmla="*/ 532028 h 574332"/>
                    <a:gd name="connsiteX13" fmla="*/ 202309 w 607639"/>
                    <a:gd name="connsiteY13" fmla="*/ 532028 h 574332"/>
                    <a:gd name="connsiteX14" fmla="*/ 224026 w 607639"/>
                    <a:gd name="connsiteY14" fmla="*/ 442621 h 574332"/>
                    <a:gd name="connsiteX15" fmla="*/ 49487 w 607639"/>
                    <a:gd name="connsiteY15" fmla="*/ 442621 h 574332"/>
                    <a:gd name="connsiteX16" fmla="*/ 0 w 607639"/>
                    <a:gd name="connsiteY16" fmla="*/ 393207 h 574332"/>
                    <a:gd name="connsiteX17" fmla="*/ 0 w 607639"/>
                    <a:gd name="connsiteY17" fmla="*/ 358013 h 574332"/>
                    <a:gd name="connsiteX18" fmla="*/ 7031 w 607639"/>
                    <a:gd name="connsiteY18" fmla="*/ 350992 h 574332"/>
                    <a:gd name="connsiteX19" fmla="*/ 459979 w 607639"/>
                    <a:gd name="connsiteY19" fmla="*/ 139441 h 574332"/>
                    <a:gd name="connsiteX20" fmla="*/ 445827 w 607639"/>
                    <a:gd name="connsiteY20" fmla="*/ 153572 h 574332"/>
                    <a:gd name="connsiteX21" fmla="*/ 445827 w 607639"/>
                    <a:gd name="connsiteY21" fmla="*/ 256042 h 574332"/>
                    <a:gd name="connsiteX22" fmla="*/ 459979 w 607639"/>
                    <a:gd name="connsiteY22" fmla="*/ 270173 h 574332"/>
                    <a:gd name="connsiteX23" fmla="*/ 521749 w 607639"/>
                    <a:gd name="connsiteY23" fmla="*/ 270173 h 574332"/>
                    <a:gd name="connsiteX24" fmla="*/ 535901 w 607639"/>
                    <a:gd name="connsiteY24" fmla="*/ 256042 h 574332"/>
                    <a:gd name="connsiteX25" fmla="*/ 535901 w 607639"/>
                    <a:gd name="connsiteY25" fmla="*/ 153572 h 574332"/>
                    <a:gd name="connsiteX26" fmla="*/ 521749 w 607639"/>
                    <a:gd name="connsiteY26" fmla="*/ 139441 h 574332"/>
                    <a:gd name="connsiteX27" fmla="*/ 85890 w 607639"/>
                    <a:gd name="connsiteY27" fmla="*/ 124955 h 574332"/>
                    <a:gd name="connsiteX28" fmla="*/ 71738 w 607639"/>
                    <a:gd name="connsiteY28" fmla="*/ 139086 h 574332"/>
                    <a:gd name="connsiteX29" fmla="*/ 71738 w 607639"/>
                    <a:gd name="connsiteY29" fmla="*/ 256042 h 574332"/>
                    <a:gd name="connsiteX30" fmla="*/ 85890 w 607639"/>
                    <a:gd name="connsiteY30" fmla="*/ 270173 h 574332"/>
                    <a:gd name="connsiteX31" fmla="*/ 147571 w 607639"/>
                    <a:gd name="connsiteY31" fmla="*/ 270173 h 574332"/>
                    <a:gd name="connsiteX32" fmla="*/ 161723 w 607639"/>
                    <a:gd name="connsiteY32" fmla="*/ 256042 h 574332"/>
                    <a:gd name="connsiteX33" fmla="*/ 161723 w 607639"/>
                    <a:gd name="connsiteY33" fmla="*/ 139086 h 574332"/>
                    <a:gd name="connsiteX34" fmla="*/ 147571 w 607639"/>
                    <a:gd name="connsiteY34" fmla="*/ 124955 h 574332"/>
                    <a:gd name="connsiteX35" fmla="*/ 210586 w 607639"/>
                    <a:gd name="connsiteY35" fmla="*/ 81585 h 574332"/>
                    <a:gd name="connsiteX36" fmla="*/ 196435 w 607639"/>
                    <a:gd name="connsiteY36" fmla="*/ 95627 h 574332"/>
                    <a:gd name="connsiteX37" fmla="*/ 196435 w 607639"/>
                    <a:gd name="connsiteY37" fmla="*/ 256042 h 574332"/>
                    <a:gd name="connsiteX38" fmla="*/ 210586 w 607639"/>
                    <a:gd name="connsiteY38" fmla="*/ 270173 h 574332"/>
                    <a:gd name="connsiteX39" fmla="*/ 272356 w 607639"/>
                    <a:gd name="connsiteY39" fmla="*/ 270173 h 574332"/>
                    <a:gd name="connsiteX40" fmla="*/ 286419 w 607639"/>
                    <a:gd name="connsiteY40" fmla="*/ 256042 h 574332"/>
                    <a:gd name="connsiteX41" fmla="*/ 286419 w 607639"/>
                    <a:gd name="connsiteY41" fmla="*/ 95627 h 574332"/>
                    <a:gd name="connsiteX42" fmla="*/ 272356 w 607639"/>
                    <a:gd name="connsiteY42" fmla="*/ 81585 h 574332"/>
                    <a:gd name="connsiteX43" fmla="*/ 335283 w 607639"/>
                    <a:gd name="connsiteY43" fmla="*/ 52613 h 574332"/>
                    <a:gd name="connsiteX44" fmla="*/ 321131 w 607639"/>
                    <a:gd name="connsiteY44" fmla="*/ 66743 h 574332"/>
                    <a:gd name="connsiteX45" fmla="*/ 321131 w 607639"/>
                    <a:gd name="connsiteY45" fmla="*/ 256042 h 574332"/>
                    <a:gd name="connsiteX46" fmla="*/ 335283 w 607639"/>
                    <a:gd name="connsiteY46" fmla="*/ 270173 h 574332"/>
                    <a:gd name="connsiteX47" fmla="*/ 397053 w 607639"/>
                    <a:gd name="connsiteY47" fmla="*/ 270173 h 574332"/>
                    <a:gd name="connsiteX48" fmla="*/ 411115 w 607639"/>
                    <a:gd name="connsiteY48" fmla="*/ 256042 h 574332"/>
                    <a:gd name="connsiteX49" fmla="*/ 411115 w 607639"/>
                    <a:gd name="connsiteY49" fmla="*/ 66743 h 574332"/>
                    <a:gd name="connsiteX50" fmla="*/ 397053 w 607639"/>
                    <a:gd name="connsiteY50" fmla="*/ 52613 h 574332"/>
                    <a:gd name="connsiteX51" fmla="*/ 49487 w 607639"/>
                    <a:gd name="connsiteY51" fmla="*/ 0 h 574332"/>
                    <a:gd name="connsiteX52" fmla="*/ 558152 w 607639"/>
                    <a:gd name="connsiteY52" fmla="*/ 0 h 574332"/>
                    <a:gd name="connsiteX53" fmla="*/ 607639 w 607639"/>
                    <a:gd name="connsiteY53" fmla="*/ 49413 h 574332"/>
                    <a:gd name="connsiteX54" fmla="*/ 607639 w 607639"/>
                    <a:gd name="connsiteY54" fmla="*/ 315675 h 574332"/>
                    <a:gd name="connsiteX55" fmla="*/ 600519 w 607639"/>
                    <a:gd name="connsiteY55" fmla="*/ 322696 h 574332"/>
                    <a:gd name="connsiteX56" fmla="*/ 7031 w 607639"/>
                    <a:gd name="connsiteY56" fmla="*/ 322696 h 574332"/>
                    <a:gd name="connsiteX57" fmla="*/ 0 w 607639"/>
                    <a:gd name="connsiteY57" fmla="*/ 315675 h 574332"/>
                    <a:gd name="connsiteX58" fmla="*/ 0 w 607639"/>
                    <a:gd name="connsiteY58" fmla="*/ 49413 h 574332"/>
                    <a:gd name="connsiteX59" fmla="*/ 49487 w 607639"/>
                    <a:gd name="connsiteY59" fmla="*/ 0 h 57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7639" h="574332">
                      <a:moveTo>
                        <a:pt x="7031" y="350992"/>
                      </a:moveTo>
                      <a:lnTo>
                        <a:pt x="600519" y="350992"/>
                      </a:lnTo>
                      <a:cubicBezTo>
                        <a:pt x="604435" y="350992"/>
                        <a:pt x="607639" y="354103"/>
                        <a:pt x="607639" y="358013"/>
                      </a:cubicBezTo>
                      <a:lnTo>
                        <a:pt x="607639" y="393207"/>
                      </a:lnTo>
                      <a:cubicBezTo>
                        <a:pt x="607639" y="420492"/>
                        <a:pt x="585477" y="442621"/>
                        <a:pt x="558152" y="442621"/>
                      </a:cubicBezTo>
                      <a:lnTo>
                        <a:pt x="383613" y="442621"/>
                      </a:lnTo>
                      <a:lnTo>
                        <a:pt x="405330" y="532028"/>
                      </a:lnTo>
                      <a:lnTo>
                        <a:pt x="432121" y="532028"/>
                      </a:lnTo>
                      <a:cubicBezTo>
                        <a:pt x="443869" y="532028"/>
                        <a:pt x="453304" y="541538"/>
                        <a:pt x="453304" y="553180"/>
                      </a:cubicBezTo>
                      <a:cubicBezTo>
                        <a:pt x="453304" y="564912"/>
                        <a:pt x="443869" y="574332"/>
                        <a:pt x="432121" y="574332"/>
                      </a:cubicBezTo>
                      <a:lnTo>
                        <a:pt x="175429" y="574332"/>
                      </a:lnTo>
                      <a:cubicBezTo>
                        <a:pt x="163770" y="574332"/>
                        <a:pt x="154246" y="564912"/>
                        <a:pt x="154246" y="553180"/>
                      </a:cubicBezTo>
                      <a:cubicBezTo>
                        <a:pt x="154246" y="541538"/>
                        <a:pt x="163770" y="532028"/>
                        <a:pt x="175429" y="532028"/>
                      </a:cubicBezTo>
                      <a:lnTo>
                        <a:pt x="202309" y="532028"/>
                      </a:lnTo>
                      <a:lnTo>
                        <a:pt x="224026" y="442621"/>
                      </a:lnTo>
                      <a:lnTo>
                        <a:pt x="49487" y="442621"/>
                      </a:lnTo>
                      <a:cubicBezTo>
                        <a:pt x="22162" y="442621"/>
                        <a:pt x="0" y="420492"/>
                        <a:pt x="0" y="393207"/>
                      </a:cubicBezTo>
                      <a:lnTo>
                        <a:pt x="0" y="358013"/>
                      </a:lnTo>
                      <a:cubicBezTo>
                        <a:pt x="0" y="354103"/>
                        <a:pt x="3204" y="350992"/>
                        <a:pt x="7031" y="350992"/>
                      </a:cubicBezTo>
                      <a:close/>
                      <a:moveTo>
                        <a:pt x="459979" y="139441"/>
                      </a:moveTo>
                      <a:cubicBezTo>
                        <a:pt x="452236" y="139441"/>
                        <a:pt x="445827" y="145751"/>
                        <a:pt x="445827" y="153572"/>
                      </a:cubicBezTo>
                      <a:lnTo>
                        <a:pt x="445827" y="256042"/>
                      </a:lnTo>
                      <a:cubicBezTo>
                        <a:pt x="445827" y="263863"/>
                        <a:pt x="452236" y="270173"/>
                        <a:pt x="459979" y="270173"/>
                      </a:cubicBezTo>
                      <a:lnTo>
                        <a:pt x="521749" y="270173"/>
                      </a:lnTo>
                      <a:cubicBezTo>
                        <a:pt x="529492" y="270173"/>
                        <a:pt x="535901" y="263863"/>
                        <a:pt x="535901" y="256042"/>
                      </a:cubicBezTo>
                      <a:lnTo>
                        <a:pt x="535901" y="153572"/>
                      </a:lnTo>
                      <a:cubicBezTo>
                        <a:pt x="535901" y="145751"/>
                        <a:pt x="529492" y="139441"/>
                        <a:pt x="521749" y="139441"/>
                      </a:cubicBezTo>
                      <a:close/>
                      <a:moveTo>
                        <a:pt x="85890" y="124955"/>
                      </a:moveTo>
                      <a:cubicBezTo>
                        <a:pt x="78058" y="124955"/>
                        <a:pt x="71738" y="131265"/>
                        <a:pt x="71738" y="139086"/>
                      </a:cubicBezTo>
                      <a:lnTo>
                        <a:pt x="71738" y="256042"/>
                      </a:lnTo>
                      <a:cubicBezTo>
                        <a:pt x="71738" y="263863"/>
                        <a:pt x="78058" y="270173"/>
                        <a:pt x="85890" y="270173"/>
                      </a:cubicBezTo>
                      <a:lnTo>
                        <a:pt x="147571" y="270173"/>
                      </a:lnTo>
                      <a:cubicBezTo>
                        <a:pt x="155403" y="270173"/>
                        <a:pt x="161723" y="263863"/>
                        <a:pt x="161723" y="256042"/>
                      </a:cubicBezTo>
                      <a:lnTo>
                        <a:pt x="161723" y="139086"/>
                      </a:lnTo>
                      <a:cubicBezTo>
                        <a:pt x="161723" y="131265"/>
                        <a:pt x="155403" y="124955"/>
                        <a:pt x="147571" y="124955"/>
                      </a:cubicBezTo>
                      <a:close/>
                      <a:moveTo>
                        <a:pt x="210586" y="81585"/>
                      </a:moveTo>
                      <a:cubicBezTo>
                        <a:pt x="202754" y="81585"/>
                        <a:pt x="196435" y="87895"/>
                        <a:pt x="196435" y="95627"/>
                      </a:cubicBezTo>
                      <a:lnTo>
                        <a:pt x="196435" y="256042"/>
                      </a:lnTo>
                      <a:cubicBezTo>
                        <a:pt x="196435" y="263863"/>
                        <a:pt x="202754" y="270173"/>
                        <a:pt x="210586" y="270173"/>
                      </a:cubicBezTo>
                      <a:lnTo>
                        <a:pt x="272356" y="270173"/>
                      </a:lnTo>
                      <a:cubicBezTo>
                        <a:pt x="280100" y="270173"/>
                        <a:pt x="286419" y="263863"/>
                        <a:pt x="286419" y="256042"/>
                      </a:cubicBezTo>
                      <a:lnTo>
                        <a:pt x="286419" y="95627"/>
                      </a:lnTo>
                      <a:cubicBezTo>
                        <a:pt x="286419" y="87895"/>
                        <a:pt x="280100" y="81585"/>
                        <a:pt x="272356" y="81585"/>
                      </a:cubicBezTo>
                      <a:close/>
                      <a:moveTo>
                        <a:pt x="335283" y="52613"/>
                      </a:moveTo>
                      <a:cubicBezTo>
                        <a:pt x="327450" y="52613"/>
                        <a:pt x="321131" y="58923"/>
                        <a:pt x="321131" y="66743"/>
                      </a:cubicBezTo>
                      <a:lnTo>
                        <a:pt x="321131" y="256042"/>
                      </a:lnTo>
                      <a:cubicBezTo>
                        <a:pt x="321131" y="263863"/>
                        <a:pt x="327450" y="270173"/>
                        <a:pt x="335283" y="270173"/>
                      </a:cubicBezTo>
                      <a:lnTo>
                        <a:pt x="397053" y="270173"/>
                      </a:lnTo>
                      <a:cubicBezTo>
                        <a:pt x="404796" y="270173"/>
                        <a:pt x="411115" y="263863"/>
                        <a:pt x="411115" y="256042"/>
                      </a:cubicBezTo>
                      <a:lnTo>
                        <a:pt x="411115" y="66743"/>
                      </a:lnTo>
                      <a:cubicBezTo>
                        <a:pt x="411115" y="58923"/>
                        <a:pt x="404796" y="52613"/>
                        <a:pt x="397053" y="52613"/>
                      </a:cubicBezTo>
                      <a:close/>
                      <a:moveTo>
                        <a:pt x="49487" y="0"/>
                      </a:moveTo>
                      <a:lnTo>
                        <a:pt x="558152" y="0"/>
                      </a:lnTo>
                      <a:cubicBezTo>
                        <a:pt x="585477" y="0"/>
                        <a:pt x="607639" y="22129"/>
                        <a:pt x="607639" y="49413"/>
                      </a:cubicBezTo>
                      <a:lnTo>
                        <a:pt x="607639" y="315675"/>
                      </a:lnTo>
                      <a:cubicBezTo>
                        <a:pt x="607639" y="319586"/>
                        <a:pt x="604435" y="322696"/>
                        <a:pt x="600519" y="322696"/>
                      </a:cubicBezTo>
                      <a:lnTo>
                        <a:pt x="7031" y="322696"/>
                      </a:lnTo>
                      <a:cubicBezTo>
                        <a:pt x="3204" y="322696"/>
                        <a:pt x="0" y="319586"/>
                        <a:pt x="0" y="315675"/>
                      </a:cubicBezTo>
                      <a:lnTo>
                        <a:pt x="0" y="49413"/>
                      </a:lnTo>
                      <a:cubicBezTo>
                        <a:pt x="0" y="22129"/>
                        <a:pt x="22162" y="0"/>
                        <a:pt x="49487"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7" name="文本框 21"/>
                <p:cNvSpPr txBox="1"/>
                <p:nvPr/>
              </p:nvSpPr>
              <p:spPr>
                <a:xfrm>
                  <a:off x="5086703" y="4365449"/>
                  <a:ext cx="1710981" cy="661659"/>
                </a:xfrm>
                <a:prstGeom prst="rect">
                  <a:avLst/>
                </a:prstGeom>
                <a:noFill/>
              </p:spPr>
              <p:txBody>
                <a:bodyPr wrap="none" anchor="ctr">
                  <a:normAutofit/>
                </a:bodyPr>
                <a:lstStyle/>
                <a:p>
                  <a:pPr algn="ctr"/>
                  <a:r>
                    <a:rPr lang="zh-CN" altLang="en-US" sz="1400" b="1">
                      <a:latin typeface="Arial" panose="020B0604020202020204"/>
                      <a:ea typeface="微软雅黑" panose="020B0503020204020204" pitchFamily="34" charset="-122"/>
                      <a:cs typeface="+mn-ea"/>
                      <a:sym typeface="Arial" panose="020B0604020202020204"/>
                    </a:rPr>
                    <a:t>（一）</a:t>
                  </a:r>
                </a:p>
                <a:p>
                  <a:pPr algn="ctr"/>
                  <a:r>
                    <a:rPr lang="zh-CN" altLang="en-US" sz="1400" b="1">
                      <a:latin typeface="Arial" panose="020B0604020202020204"/>
                      <a:ea typeface="微软雅黑" panose="020B0503020204020204" pitchFamily="34" charset="-122"/>
                      <a:cs typeface="+mn-ea"/>
                      <a:sym typeface="Arial" panose="020B0604020202020204"/>
                    </a:rPr>
                    <a:t>谁是</a:t>
                  </a:r>
                </a:p>
                <a:p>
                  <a:pPr algn="ctr"/>
                  <a:r>
                    <a:rPr lang="zh-CN" altLang="en-US" sz="1400" b="1">
                      <a:latin typeface="Arial" panose="020B0604020202020204"/>
                      <a:ea typeface="微软雅黑" panose="020B0503020204020204" pitchFamily="34" charset="-122"/>
                      <a:cs typeface="+mn-ea"/>
                      <a:sym typeface="Arial" panose="020B0604020202020204"/>
                    </a:rPr>
                    <a:t>创造者</a:t>
                  </a:r>
                  <a:endParaRPr lang="zh-CN" altLang="en-US" sz="1400" b="1" dirty="0">
                    <a:latin typeface="Arial" panose="020B0604020202020204"/>
                    <a:ea typeface="微软雅黑" panose="020B0503020204020204" pitchFamily="34" charset="-122"/>
                    <a:cs typeface="+mn-ea"/>
                    <a:sym typeface="Arial" panose="020B0604020202020204"/>
                  </a:endParaRPr>
                </a:p>
              </p:txBody>
            </p:sp>
          </p:grpSp>
        </p:grpSp>
        <p:sp>
          <p:nvSpPr>
            <p:cNvPr id="24" name="išľíďè"/>
            <p:cNvSpPr/>
            <p:nvPr/>
          </p:nvSpPr>
          <p:spPr bwMode="auto">
            <a:xfrm>
              <a:off x="5805631" y="1122346"/>
              <a:ext cx="3218414"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英雄史观的产生有其深刻的认识根源、社会历史根源和阶级根源。</a:t>
              </a:r>
            </a:p>
          </p:txBody>
        </p:sp>
        <p:sp>
          <p:nvSpPr>
            <p:cNvPr id="26" name="išľíďè"/>
            <p:cNvSpPr/>
            <p:nvPr/>
          </p:nvSpPr>
          <p:spPr bwMode="auto">
            <a:xfrm>
              <a:off x="1342531" y="4738374"/>
              <a:ext cx="3218414"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唯物史观与唯心史观的对立，在历史创造者问题上表现为群众史观与英雄史观的对立。</a:t>
              </a:r>
            </a:p>
          </p:txBody>
        </p:sp>
        <p:sp>
          <p:nvSpPr>
            <p:cNvPr id="28" name="išľíďè"/>
            <p:cNvSpPr/>
            <p:nvPr/>
          </p:nvSpPr>
          <p:spPr bwMode="auto">
            <a:xfrm>
              <a:off x="6853015" y="4603488"/>
              <a:ext cx="3218414"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与英雄史观相反,群众史观认为历史的创造者不是个别英雄,而是人民群众。</a:t>
              </a:r>
            </a:p>
          </p:txBody>
        </p:sp>
      </p:grpSp>
    </p:spTree>
  </p:cSld>
  <p:clrMapOvr>
    <a:masterClrMapping/>
  </p:clrMapOvr>
  <mc:AlternateContent xmlns:mc="http://schemas.openxmlformats.org/markup-compatibility/2006">
    <mc:Choice xmlns="" xmlns:p14="http://schemas.microsoft.com/office/powerpoint/2010/main" Requires="p14">
      <p:transition spd="slow" p14:dur="1600" advClick="0" advTm="2000">
        <p14:prism isInverted="1"/>
      </p:transition>
    </mc:Choice>
    <mc:Fallback>
      <p:transition spd="slow" advClick="0" advTm="2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100"/>
          <p:cNvGrpSpPr/>
          <p:nvPr/>
        </p:nvGrpSpPr>
        <p:grpSpPr>
          <a:xfrm>
            <a:off x="6653530" y="1475105"/>
            <a:ext cx="1280408" cy="1193165"/>
            <a:chOff x="8068638" y="986324"/>
            <a:chExt cx="1358056" cy="1358056"/>
          </a:xfrm>
          <a:effectLst/>
        </p:grpSpPr>
        <p:sp>
          <p:nvSpPr>
            <p:cNvPr id="23" name="Teardrop 101"/>
            <p:cNvSpPr>
              <a:spLocks noChangeAspect="1"/>
            </p:cNvSpPr>
            <p:nvPr/>
          </p:nvSpPr>
          <p:spPr>
            <a:xfrm>
              <a:off x="8068638" y="986324"/>
              <a:ext cx="1358056" cy="1358056"/>
            </a:xfrm>
            <a:prstGeom prst="teardrop">
              <a:avLst/>
            </a:prstGeom>
            <a:solidFill>
              <a:schemeClr val="accent4">
                <a:alpha val="91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24" name="Freeform: Shape 102"/>
            <p:cNvSpPr/>
            <p:nvPr/>
          </p:nvSpPr>
          <p:spPr bwMode="auto">
            <a:xfrm>
              <a:off x="8519667" y="1427176"/>
              <a:ext cx="455997" cy="459399"/>
            </a:xfrm>
            <a:custGeom>
              <a:avLst/>
              <a:gdLst>
                <a:gd name="T0" fmla="*/ 221046570 w 20932"/>
                <a:gd name="T1" fmla="*/ 184616427 h 20930"/>
                <a:gd name="T2" fmla="*/ 171990490 w 20932"/>
                <a:gd name="T3" fmla="*/ 154825435 h 20930"/>
                <a:gd name="T4" fmla="*/ 163670272 w 20932"/>
                <a:gd name="T5" fmla="*/ 156178187 h 20930"/>
                <a:gd name="T6" fmla="*/ 149238254 w 20932"/>
                <a:gd name="T7" fmla="*/ 171062353 h 20930"/>
                <a:gd name="T8" fmla="*/ 140352361 w 20932"/>
                <a:gd name="T9" fmla="*/ 174910157 h 20930"/>
                <a:gd name="T10" fmla="*/ 87616328 w 20932"/>
                <a:gd name="T11" fmla="*/ 139775819 h 20930"/>
                <a:gd name="T12" fmla="*/ 53483366 w 20932"/>
                <a:gd name="T13" fmla="*/ 85350260 h 20930"/>
                <a:gd name="T14" fmla="*/ 57205261 w 20932"/>
                <a:gd name="T15" fmla="*/ 76192552 h 20930"/>
                <a:gd name="T16" fmla="*/ 69504449 w 20932"/>
                <a:gd name="T17" fmla="*/ 63517837 h 20930"/>
                <a:gd name="T18" fmla="*/ 71019052 w 20932"/>
                <a:gd name="T19" fmla="*/ 54844325 h 20930"/>
                <a:gd name="T20" fmla="*/ 43957245 w 20932"/>
                <a:gd name="T21" fmla="*/ 2374799 h 20930"/>
                <a:gd name="T22" fmla="*/ 38101485 w 20932"/>
                <a:gd name="T23" fmla="*/ 1286165 h 20930"/>
                <a:gd name="T24" fmla="*/ 4543689 w 20932"/>
                <a:gd name="T25" fmla="*/ 35804207 h 20930"/>
                <a:gd name="T26" fmla="*/ 171139 w 20932"/>
                <a:gd name="T27" fmla="*/ 44906028 h 20930"/>
                <a:gd name="T28" fmla="*/ 62176127 w 20932"/>
                <a:gd name="T29" fmla="*/ 165995064 h 20930"/>
                <a:gd name="T30" fmla="*/ 179649413 w 20932"/>
                <a:gd name="T31" fmla="*/ 229907870 h 20930"/>
                <a:gd name="T32" fmla="*/ 188480671 w 20932"/>
                <a:gd name="T33" fmla="*/ 225411690 h 20930"/>
                <a:gd name="T34" fmla="*/ 221995397 w 20932"/>
                <a:gd name="T35" fmla="*/ 190849720 h 20930"/>
                <a:gd name="T36" fmla="*/ 221046570 w 20932"/>
                <a:gd name="T37" fmla="*/ 184616427 h 20930"/>
                <a:gd name="T38" fmla="*/ 221046570 w 20932"/>
                <a:gd name="T39" fmla="*/ 184616427 h 2093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0932" h="20930">
                  <a:moveTo>
                    <a:pt x="20723" y="16794"/>
                  </a:moveTo>
                  <a:lnTo>
                    <a:pt x="16124" y="14084"/>
                  </a:lnTo>
                  <a:cubicBezTo>
                    <a:pt x="15885" y="13962"/>
                    <a:pt x="15534" y="14017"/>
                    <a:pt x="15344" y="14207"/>
                  </a:cubicBezTo>
                  <a:lnTo>
                    <a:pt x="13991" y="15561"/>
                  </a:lnTo>
                  <a:cubicBezTo>
                    <a:pt x="13801" y="15750"/>
                    <a:pt x="13427" y="15908"/>
                    <a:pt x="13158" y="15911"/>
                  </a:cubicBezTo>
                  <a:cubicBezTo>
                    <a:pt x="13158" y="15911"/>
                    <a:pt x="11429" y="15931"/>
                    <a:pt x="8214" y="12715"/>
                  </a:cubicBezTo>
                  <a:cubicBezTo>
                    <a:pt x="4998" y="9499"/>
                    <a:pt x="5014" y="7764"/>
                    <a:pt x="5014" y="7764"/>
                  </a:cubicBezTo>
                  <a:cubicBezTo>
                    <a:pt x="5016" y="7495"/>
                    <a:pt x="5173" y="7121"/>
                    <a:pt x="5363" y="6931"/>
                  </a:cubicBezTo>
                  <a:lnTo>
                    <a:pt x="6516" y="5778"/>
                  </a:lnTo>
                  <a:cubicBezTo>
                    <a:pt x="6706" y="5588"/>
                    <a:pt x="6770" y="5233"/>
                    <a:pt x="6658" y="4989"/>
                  </a:cubicBezTo>
                  <a:lnTo>
                    <a:pt x="4121" y="216"/>
                  </a:lnTo>
                  <a:cubicBezTo>
                    <a:pt x="4008" y="-28"/>
                    <a:pt x="3762" y="-72"/>
                    <a:pt x="3572" y="117"/>
                  </a:cubicBezTo>
                  <a:lnTo>
                    <a:pt x="426" y="3257"/>
                  </a:lnTo>
                  <a:cubicBezTo>
                    <a:pt x="236" y="3446"/>
                    <a:pt x="51" y="3819"/>
                    <a:pt x="16" y="4085"/>
                  </a:cubicBezTo>
                  <a:cubicBezTo>
                    <a:pt x="16" y="4085"/>
                    <a:pt x="-598" y="8672"/>
                    <a:pt x="5829" y="15100"/>
                  </a:cubicBezTo>
                  <a:cubicBezTo>
                    <a:pt x="12255" y="21528"/>
                    <a:pt x="16842" y="20914"/>
                    <a:pt x="16842" y="20914"/>
                  </a:cubicBezTo>
                  <a:cubicBezTo>
                    <a:pt x="17108" y="20878"/>
                    <a:pt x="17480" y="20694"/>
                    <a:pt x="17670" y="20505"/>
                  </a:cubicBezTo>
                  <a:lnTo>
                    <a:pt x="20812" y="17361"/>
                  </a:lnTo>
                  <a:cubicBezTo>
                    <a:pt x="21002" y="17171"/>
                    <a:pt x="20962" y="16916"/>
                    <a:pt x="20723" y="16794"/>
                  </a:cubicBezTo>
                  <a:close/>
                  <a:moveTo>
                    <a:pt x="20723" y="16794"/>
                  </a:moveTo>
                </a:path>
              </a:pathLst>
            </a:custGeom>
            <a:solidFill>
              <a:srgbClr val="FFFFFF"/>
            </a:solidFill>
            <a:ln>
              <a:noFill/>
            </a:ln>
          </p:spPr>
          <p:txBody>
            <a:bodyPr anchor="ctr"/>
            <a:lstStyle/>
            <a:p>
              <a:pPr algn="ctr"/>
              <a:endParaRPr/>
            </a:p>
          </p:txBody>
        </p:sp>
      </p:grpSp>
      <p:grpSp>
        <p:nvGrpSpPr>
          <p:cNvPr id="58" name="千图PPT彼岸天：ID 8661124库_组合 57"/>
          <p:cNvGrpSpPr/>
          <p:nvPr>
            <p:custDataLst>
              <p:tags r:id="rId1"/>
            </p:custDataLst>
          </p:nvPr>
        </p:nvGrpSpPr>
        <p:grpSpPr>
          <a:xfrm>
            <a:off x="5128895" y="2448560"/>
            <a:ext cx="1586230" cy="1341755"/>
            <a:chOff x="5205400" y="2419004"/>
            <a:chExt cx="1510239" cy="1371875"/>
          </a:xfrm>
        </p:grpSpPr>
        <p:cxnSp>
          <p:nvCxnSpPr>
            <p:cNvPr id="8" name="Straight Arrow Connector 94"/>
            <p:cNvCxnSpPr/>
            <p:nvPr/>
          </p:nvCxnSpPr>
          <p:spPr>
            <a:xfrm flipV="1">
              <a:off x="6420799" y="2419004"/>
              <a:ext cx="294840" cy="152908"/>
            </a:xfrm>
            <a:prstGeom prst="straightConnector1">
              <a:avLst/>
            </a:prstGeom>
            <a:ln>
              <a:solidFill>
                <a:schemeClr val="accent3">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9" name="Group 2"/>
            <p:cNvGrpSpPr/>
            <p:nvPr/>
          </p:nvGrpSpPr>
          <p:grpSpPr>
            <a:xfrm>
              <a:off x="5205400" y="2571912"/>
              <a:ext cx="1218967" cy="1218967"/>
              <a:chOff x="5205400" y="2571912"/>
              <a:chExt cx="1218967" cy="1218967"/>
            </a:xfrm>
          </p:grpSpPr>
          <p:sp>
            <p:nvSpPr>
              <p:cNvPr id="26" name="Teardrop 93"/>
              <p:cNvSpPr>
                <a:spLocks noChangeAspect="1"/>
              </p:cNvSpPr>
              <p:nvPr/>
            </p:nvSpPr>
            <p:spPr>
              <a:xfrm>
                <a:off x="5205400" y="2571912"/>
                <a:ext cx="1218967" cy="1218967"/>
              </a:xfrm>
              <a:prstGeom prst="teardrop">
                <a:avLst/>
              </a:prstGeom>
              <a:solidFill>
                <a:schemeClr val="accent3">
                  <a:alpha val="91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grpSp>
            <p:nvGrpSpPr>
              <p:cNvPr id="27" name="Group 95"/>
              <p:cNvGrpSpPr/>
              <p:nvPr/>
            </p:nvGrpSpPr>
            <p:grpSpPr bwMode="auto">
              <a:xfrm>
                <a:off x="5659106" y="3024091"/>
                <a:ext cx="311553" cy="314606"/>
                <a:chOff x="0" y="0"/>
                <a:chExt cx="436" cy="438"/>
              </a:xfrm>
              <a:solidFill>
                <a:schemeClr val="tx1"/>
              </a:solidFill>
            </p:grpSpPr>
            <p:sp>
              <p:nvSpPr>
                <p:cNvPr id="29" name="Freeform: Shape 97"/>
                <p:cNvSpPr/>
                <p:nvPr/>
              </p:nvSpPr>
              <p:spPr bwMode="auto">
                <a:xfrm>
                  <a:off x="0" y="0"/>
                  <a:ext cx="219" cy="438"/>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7217" y="7218"/>
                      </a:moveTo>
                      <a:lnTo>
                        <a:pt x="0" y="7218"/>
                      </a:lnTo>
                      <a:lnTo>
                        <a:pt x="0" y="14420"/>
                      </a:lnTo>
                      <a:lnTo>
                        <a:pt x="7266" y="14420"/>
                      </a:lnTo>
                      <a:lnTo>
                        <a:pt x="21600" y="21600"/>
                      </a:lnTo>
                      <a:lnTo>
                        <a:pt x="21600" y="0"/>
                      </a:lnTo>
                      <a:lnTo>
                        <a:pt x="7217" y="7218"/>
                      </a:lnTo>
                      <a:close/>
                      <a:moveTo>
                        <a:pt x="7217" y="7218"/>
                      </a:moveTo>
                    </a:path>
                  </a:pathLst>
                </a:custGeom>
                <a:solidFill>
                  <a:srgbClr val="FFFFFF"/>
                </a:solidFill>
                <a:ln>
                  <a:noFill/>
                </a:ln>
              </p:spPr>
              <p:txBody>
                <a:bodyPr anchor="ctr"/>
                <a:lstStyle/>
                <a:p>
                  <a:pPr algn="ctr"/>
                  <a:endParaRPr/>
                </a:p>
              </p:txBody>
            </p:sp>
            <p:sp>
              <p:nvSpPr>
                <p:cNvPr id="30" name="Freeform: Shape 98"/>
                <p:cNvSpPr/>
                <p:nvPr/>
              </p:nvSpPr>
              <p:spPr bwMode="auto">
                <a:xfrm>
                  <a:off x="255" y="128"/>
                  <a:ext cx="72" cy="183"/>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1600" h="21600">
                      <a:moveTo>
                        <a:pt x="6662" y="0"/>
                      </a:moveTo>
                      <a:lnTo>
                        <a:pt x="0" y="5104"/>
                      </a:lnTo>
                      <a:lnTo>
                        <a:pt x="0" y="5227"/>
                      </a:lnTo>
                      <a:cubicBezTo>
                        <a:pt x="4177" y="6554"/>
                        <a:pt x="6906" y="8552"/>
                        <a:pt x="6906" y="10815"/>
                      </a:cubicBezTo>
                      <a:cubicBezTo>
                        <a:pt x="6906" y="13076"/>
                        <a:pt x="4177" y="15074"/>
                        <a:pt x="0" y="16399"/>
                      </a:cubicBezTo>
                      <a:lnTo>
                        <a:pt x="0" y="16419"/>
                      </a:lnTo>
                      <a:lnTo>
                        <a:pt x="6761" y="21600"/>
                      </a:lnTo>
                      <a:cubicBezTo>
                        <a:pt x="15697" y="19281"/>
                        <a:pt x="21600" y="15322"/>
                        <a:pt x="21600" y="10815"/>
                      </a:cubicBezTo>
                      <a:cubicBezTo>
                        <a:pt x="21600" y="6290"/>
                        <a:pt x="15656" y="2316"/>
                        <a:pt x="6662" y="0"/>
                      </a:cubicBezTo>
                      <a:close/>
                      <a:moveTo>
                        <a:pt x="6662" y="0"/>
                      </a:moveTo>
                    </a:path>
                  </a:pathLst>
                </a:custGeom>
                <a:solidFill>
                  <a:srgbClr val="FFFFFF"/>
                </a:solidFill>
                <a:ln>
                  <a:noFill/>
                </a:ln>
              </p:spPr>
              <p:txBody>
                <a:bodyPr anchor="ctr"/>
                <a:lstStyle/>
                <a:p>
                  <a:pPr algn="ctr"/>
                  <a:endParaRPr/>
                </a:p>
              </p:txBody>
            </p:sp>
            <p:sp>
              <p:nvSpPr>
                <p:cNvPr id="31" name="Freeform: Shape 99"/>
                <p:cNvSpPr/>
                <p:nvPr/>
              </p:nvSpPr>
              <p:spPr bwMode="auto">
                <a:xfrm>
                  <a:off x="304" y="32"/>
                  <a:ext cx="132" cy="379"/>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1600" h="21600">
                      <a:moveTo>
                        <a:pt x="21600" y="10806"/>
                      </a:moveTo>
                      <a:cubicBezTo>
                        <a:pt x="21600" y="6166"/>
                        <a:pt x="14312" y="2129"/>
                        <a:pt x="3535" y="0"/>
                      </a:cubicBezTo>
                      <a:lnTo>
                        <a:pt x="0" y="2428"/>
                      </a:lnTo>
                      <a:lnTo>
                        <a:pt x="0" y="2486"/>
                      </a:lnTo>
                      <a:cubicBezTo>
                        <a:pt x="8174" y="4161"/>
                        <a:pt x="13692" y="7258"/>
                        <a:pt x="13692" y="10806"/>
                      </a:cubicBezTo>
                      <a:cubicBezTo>
                        <a:pt x="13692" y="14353"/>
                        <a:pt x="8174" y="17451"/>
                        <a:pt x="0" y="19125"/>
                      </a:cubicBezTo>
                      <a:lnTo>
                        <a:pt x="0" y="19132"/>
                      </a:lnTo>
                      <a:lnTo>
                        <a:pt x="3593" y="21600"/>
                      </a:lnTo>
                      <a:cubicBezTo>
                        <a:pt x="14338" y="19467"/>
                        <a:pt x="21600" y="15436"/>
                        <a:pt x="21600" y="10806"/>
                      </a:cubicBezTo>
                      <a:close/>
                      <a:moveTo>
                        <a:pt x="21600" y="10806"/>
                      </a:moveTo>
                    </a:path>
                  </a:pathLst>
                </a:custGeom>
                <a:solidFill>
                  <a:srgbClr val="FFFFFF"/>
                </a:solidFill>
                <a:ln>
                  <a:noFill/>
                </a:ln>
              </p:spPr>
              <p:txBody>
                <a:bodyPr anchor="ctr"/>
                <a:lstStyle/>
                <a:p>
                  <a:pPr algn="ctr"/>
                  <a:endParaRPr/>
                </a:p>
              </p:txBody>
            </p:sp>
          </p:grpSp>
        </p:grpSp>
      </p:grpSp>
      <p:grpSp>
        <p:nvGrpSpPr>
          <p:cNvPr id="57" name="千图PPT彼岸天：ID 8661124库_组合 56"/>
          <p:cNvGrpSpPr/>
          <p:nvPr>
            <p:custDataLst>
              <p:tags r:id="rId2"/>
            </p:custDataLst>
          </p:nvPr>
        </p:nvGrpSpPr>
        <p:grpSpPr>
          <a:xfrm>
            <a:off x="3933564" y="3628801"/>
            <a:ext cx="1588135" cy="1341755"/>
            <a:chOff x="3736463" y="3549335"/>
            <a:chExt cx="1511793" cy="1371875"/>
          </a:xfrm>
        </p:grpSpPr>
        <p:cxnSp>
          <p:nvCxnSpPr>
            <p:cNvPr id="6" name="Straight Arrow Connector 89"/>
            <p:cNvCxnSpPr/>
            <p:nvPr/>
          </p:nvCxnSpPr>
          <p:spPr>
            <a:xfrm flipV="1">
              <a:off x="4953416" y="3549335"/>
              <a:ext cx="294840" cy="152908"/>
            </a:xfrm>
            <a:prstGeom prst="straightConnector1">
              <a:avLst/>
            </a:prstGeom>
            <a:ln>
              <a:solidFill>
                <a:schemeClr val="accent2">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7" name="Group 3"/>
            <p:cNvGrpSpPr/>
            <p:nvPr/>
          </p:nvGrpSpPr>
          <p:grpSpPr>
            <a:xfrm>
              <a:off x="3736463" y="3702243"/>
              <a:ext cx="1218968" cy="1218967"/>
              <a:chOff x="3736463" y="3702243"/>
              <a:chExt cx="1218968" cy="1218967"/>
            </a:xfrm>
          </p:grpSpPr>
          <p:sp>
            <p:nvSpPr>
              <p:cNvPr id="32" name="Teardrop 88"/>
              <p:cNvSpPr>
                <a:spLocks noChangeAspect="1"/>
              </p:cNvSpPr>
              <p:nvPr/>
            </p:nvSpPr>
            <p:spPr>
              <a:xfrm>
                <a:off x="3736463" y="3702243"/>
                <a:ext cx="1218968" cy="1218967"/>
              </a:xfrm>
              <a:prstGeom prst="teardrop">
                <a:avLst/>
              </a:prstGeom>
              <a:solidFill>
                <a:schemeClr val="accent2">
                  <a:alpha val="91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3" name="Freeform: Shape 90"/>
              <p:cNvSpPr/>
              <p:nvPr/>
            </p:nvSpPr>
            <p:spPr bwMode="auto">
              <a:xfrm>
                <a:off x="4141299" y="4107078"/>
                <a:ext cx="409295" cy="409295"/>
              </a:xfrm>
              <a:custGeom>
                <a:avLst/>
                <a:gdLst>
                  <a:gd name="T0" fmla="*/ 203214612 w 21441"/>
                  <a:gd name="T1" fmla="*/ 184548185 h 21440"/>
                  <a:gd name="T2" fmla="*/ 141532061 w 21441"/>
                  <a:gd name="T3" fmla="*/ 122815975 h 21440"/>
                  <a:gd name="T4" fmla="*/ 155746587 w 21441"/>
                  <a:gd name="T5" fmla="*/ 77946171 h 21440"/>
                  <a:gd name="T6" fmla="*/ 77882590 w 21441"/>
                  <a:gd name="T7" fmla="*/ 0 h 21440"/>
                  <a:gd name="T8" fmla="*/ 0 w 21441"/>
                  <a:gd name="T9" fmla="*/ 77946171 h 21440"/>
                  <a:gd name="T10" fmla="*/ 77872847 w 21441"/>
                  <a:gd name="T11" fmla="*/ 155891448 h 21440"/>
                  <a:gd name="T12" fmla="*/ 122889569 w 21441"/>
                  <a:gd name="T13" fmla="*/ 141539158 h 21440"/>
                  <a:gd name="T14" fmla="*/ 184533138 w 21441"/>
                  <a:gd name="T15" fmla="*/ 203243120 h 21440"/>
                  <a:gd name="T16" fmla="*/ 204154170 w 21441"/>
                  <a:gd name="T17" fmla="*/ 204182663 h 21440"/>
                  <a:gd name="T18" fmla="*/ 203214612 w 21441"/>
                  <a:gd name="T19" fmla="*/ 184548185 h 21440"/>
                  <a:gd name="T20" fmla="*/ 25967005 w 21441"/>
                  <a:gd name="T21" fmla="*/ 77946171 h 21440"/>
                  <a:gd name="T22" fmla="*/ 77872847 w 21441"/>
                  <a:gd name="T23" fmla="*/ 26000928 h 21440"/>
                  <a:gd name="T24" fmla="*/ 129778600 w 21441"/>
                  <a:gd name="T25" fmla="*/ 77946171 h 21440"/>
                  <a:gd name="T26" fmla="*/ 77872847 w 21441"/>
                  <a:gd name="T27" fmla="*/ 129900273 h 21440"/>
                  <a:gd name="T28" fmla="*/ 25967005 w 21441"/>
                  <a:gd name="T29" fmla="*/ 77946171 h 21440"/>
                  <a:gd name="T30" fmla="*/ 25967005 w 21441"/>
                  <a:gd name="T31" fmla="*/ 77946171 h 2144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1441" h="21440">
                    <a:moveTo>
                      <a:pt x="20973" y="19043"/>
                    </a:moveTo>
                    <a:lnTo>
                      <a:pt x="14607" y="12673"/>
                    </a:lnTo>
                    <a:cubicBezTo>
                      <a:pt x="15530" y="11363"/>
                      <a:pt x="16074" y="9767"/>
                      <a:pt x="16074" y="8043"/>
                    </a:cubicBezTo>
                    <a:cubicBezTo>
                      <a:pt x="16074" y="3601"/>
                      <a:pt x="12476" y="0"/>
                      <a:pt x="8038" y="0"/>
                    </a:cubicBezTo>
                    <a:cubicBezTo>
                      <a:pt x="3599" y="0"/>
                      <a:pt x="0" y="3601"/>
                      <a:pt x="0" y="8043"/>
                    </a:cubicBezTo>
                    <a:cubicBezTo>
                      <a:pt x="0" y="12485"/>
                      <a:pt x="3599" y="16086"/>
                      <a:pt x="8037" y="16086"/>
                    </a:cubicBezTo>
                    <a:cubicBezTo>
                      <a:pt x="9768" y="16086"/>
                      <a:pt x="11371" y="15537"/>
                      <a:pt x="12683" y="14605"/>
                    </a:cubicBezTo>
                    <a:lnTo>
                      <a:pt x="19045" y="20972"/>
                    </a:lnTo>
                    <a:cubicBezTo>
                      <a:pt x="19629" y="21556"/>
                      <a:pt x="20540" y="21600"/>
                      <a:pt x="21070" y="21069"/>
                    </a:cubicBezTo>
                    <a:cubicBezTo>
                      <a:pt x="21600" y="20539"/>
                      <a:pt x="21556" y="19627"/>
                      <a:pt x="20973" y="19043"/>
                    </a:cubicBezTo>
                    <a:close/>
                    <a:moveTo>
                      <a:pt x="2680" y="8043"/>
                    </a:moveTo>
                    <a:cubicBezTo>
                      <a:pt x="2680" y="5087"/>
                      <a:pt x="5083" y="2683"/>
                      <a:pt x="8037" y="2683"/>
                    </a:cubicBezTo>
                    <a:cubicBezTo>
                      <a:pt x="10991" y="2683"/>
                      <a:pt x="13394" y="5087"/>
                      <a:pt x="13394" y="8043"/>
                    </a:cubicBezTo>
                    <a:cubicBezTo>
                      <a:pt x="13394" y="10999"/>
                      <a:pt x="10991" y="13404"/>
                      <a:pt x="8037" y="13404"/>
                    </a:cubicBezTo>
                    <a:cubicBezTo>
                      <a:pt x="5083" y="13404"/>
                      <a:pt x="2680" y="10999"/>
                      <a:pt x="2680" y="8043"/>
                    </a:cubicBezTo>
                    <a:close/>
                    <a:moveTo>
                      <a:pt x="2680" y="8043"/>
                    </a:moveTo>
                  </a:path>
                </a:pathLst>
              </a:custGeom>
              <a:solidFill>
                <a:srgbClr val="FFFFFF"/>
              </a:solidFill>
              <a:ln>
                <a:noFill/>
              </a:ln>
            </p:spPr>
            <p:txBody>
              <a:bodyPr anchor="ctr"/>
              <a:lstStyle/>
              <a:p>
                <a:pPr algn="ctr"/>
                <a:endParaRPr/>
              </a:p>
            </p:txBody>
          </p:sp>
        </p:grpSp>
      </p:grpSp>
      <p:grpSp>
        <p:nvGrpSpPr>
          <p:cNvPr id="2" name="千图PPT彼岸天：ID 8661124库_组合 1"/>
          <p:cNvGrpSpPr/>
          <p:nvPr>
            <p:custDataLst>
              <p:tags r:id="rId3"/>
            </p:custDataLst>
          </p:nvPr>
        </p:nvGrpSpPr>
        <p:grpSpPr>
          <a:xfrm>
            <a:off x="2473662" y="4736801"/>
            <a:ext cx="1583055" cy="1335405"/>
            <a:chOff x="2280709" y="4666381"/>
            <a:chExt cx="1506608" cy="1365040"/>
          </a:xfrm>
        </p:grpSpPr>
        <p:cxnSp>
          <p:nvCxnSpPr>
            <p:cNvPr id="4" name="Straight Arrow Connector 51"/>
            <p:cNvCxnSpPr/>
            <p:nvPr/>
          </p:nvCxnSpPr>
          <p:spPr>
            <a:xfrm flipV="1">
              <a:off x="3492477" y="4666381"/>
              <a:ext cx="294840" cy="152908"/>
            </a:xfrm>
            <a:prstGeom prst="straightConnector1">
              <a:avLst/>
            </a:prstGeom>
            <a:ln>
              <a:solidFill>
                <a:schemeClr val="accent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5" name="Group 6"/>
            <p:cNvGrpSpPr/>
            <p:nvPr/>
          </p:nvGrpSpPr>
          <p:grpSpPr>
            <a:xfrm>
              <a:off x="2280709" y="4812454"/>
              <a:ext cx="1218968" cy="1218967"/>
              <a:chOff x="2280709" y="4812454"/>
              <a:chExt cx="1218968" cy="1218967"/>
            </a:xfrm>
          </p:grpSpPr>
          <p:sp>
            <p:nvSpPr>
              <p:cNvPr id="35" name="Teardrop 50"/>
              <p:cNvSpPr>
                <a:spLocks noChangeAspect="1"/>
              </p:cNvSpPr>
              <p:nvPr/>
            </p:nvSpPr>
            <p:spPr>
              <a:xfrm>
                <a:off x="2280709" y="4812454"/>
                <a:ext cx="1218968" cy="1218967"/>
              </a:xfrm>
              <a:prstGeom prst="teardrop">
                <a:avLst/>
              </a:prstGeom>
              <a:solidFill>
                <a:schemeClr val="accent1">
                  <a:alpha val="91000"/>
                </a:schemeClr>
              </a:solidFill>
              <a:ln w="9525"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grpSp>
            <p:nvGrpSpPr>
              <p:cNvPr id="36" name="Group 5"/>
              <p:cNvGrpSpPr/>
              <p:nvPr/>
            </p:nvGrpSpPr>
            <p:grpSpPr>
              <a:xfrm>
                <a:off x="2685545" y="5217289"/>
                <a:ext cx="409295" cy="409295"/>
                <a:chOff x="2685545" y="5217289"/>
                <a:chExt cx="409295" cy="409295"/>
              </a:xfrm>
            </p:grpSpPr>
            <p:sp>
              <p:nvSpPr>
                <p:cNvPr id="38" name="Freeform: Shape 54"/>
                <p:cNvSpPr/>
                <p:nvPr/>
              </p:nvSpPr>
              <p:spPr bwMode="auto">
                <a:xfrm>
                  <a:off x="2685545" y="5217289"/>
                  <a:ext cx="409295" cy="40929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w 21600"/>
                    <a:gd name="T35" fmla="*/ 0 h 21600"/>
                    <a:gd name="T36" fmla="*/ 0 w 21600"/>
                    <a:gd name="T37" fmla="*/ 0 h 21600"/>
                    <a:gd name="T38" fmla="*/ 0 w 21600"/>
                    <a:gd name="T39" fmla="*/ 0 h 21600"/>
                    <a:gd name="T40" fmla="*/ 0 w 21600"/>
                    <a:gd name="T41" fmla="*/ 0 h 21600"/>
                    <a:gd name="T42" fmla="*/ 0 w 21600"/>
                    <a:gd name="T43" fmla="*/ 0 h 21600"/>
                    <a:gd name="T44" fmla="*/ 0 w 21600"/>
                    <a:gd name="T45" fmla="*/ 0 h 21600"/>
                    <a:gd name="T46" fmla="*/ 0 w 21600"/>
                    <a:gd name="T47" fmla="*/ 0 h 21600"/>
                    <a:gd name="T48" fmla="*/ 0 w 21600"/>
                    <a:gd name="T49" fmla="*/ 0 h 21600"/>
                    <a:gd name="T50" fmla="*/ 0 w 21600"/>
                    <a:gd name="T51" fmla="*/ 0 h 21600"/>
                    <a:gd name="T52" fmla="*/ 0 w 21600"/>
                    <a:gd name="T53" fmla="*/ 0 h 21600"/>
                    <a:gd name="T54" fmla="*/ 0 w 21600"/>
                    <a:gd name="T55" fmla="*/ 0 h 21600"/>
                    <a:gd name="T56" fmla="*/ 0 w 21600"/>
                    <a:gd name="T57" fmla="*/ 0 h 21600"/>
                    <a:gd name="T58" fmla="*/ 0 w 21600"/>
                    <a:gd name="T59" fmla="*/ 0 h 21600"/>
                    <a:gd name="T60" fmla="*/ 0 w 21600"/>
                    <a:gd name="T61" fmla="*/ 0 h 21600"/>
                    <a:gd name="T62" fmla="*/ 0 w 21600"/>
                    <a:gd name="T63" fmla="*/ 0 h 21600"/>
                    <a:gd name="T64" fmla="*/ 0 w 21600"/>
                    <a:gd name="T65" fmla="*/ 0 h 21600"/>
                    <a:gd name="T66" fmla="*/ 0 w 21600"/>
                    <a:gd name="T67" fmla="*/ 0 h 21600"/>
                    <a:gd name="T68" fmla="*/ 0 w 21600"/>
                    <a:gd name="T69" fmla="*/ 0 h 21600"/>
                    <a:gd name="T70" fmla="*/ 0 w 21600"/>
                    <a:gd name="T71" fmla="*/ 0 h 21600"/>
                    <a:gd name="T72" fmla="*/ 0 w 21600"/>
                    <a:gd name="T73" fmla="*/ 0 h 21600"/>
                    <a:gd name="T74" fmla="*/ 0 w 21600"/>
                    <a:gd name="T75" fmla="*/ 0 h 21600"/>
                    <a:gd name="T76" fmla="*/ 0 w 21600"/>
                    <a:gd name="T77" fmla="*/ 0 h 21600"/>
                    <a:gd name="T78" fmla="*/ 0 w 21600"/>
                    <a:gd name="T79" fmla="*/ 0 h 21600"/>
                    <a:gd name="T80" fmla="*/ 0 w 21600"/>
                    <a:gd name="T81" fmla="*/ 0 h 21600"/>
                    <a:gd name="T82" fmla="*/ 0 w 21600"/>
                    <a:gd name="T83" fmla="*/ 0 h 21600"/>
                    <a:gd name="T84" fmla="*/ 0 w 21600"/>
                    <a:gd name="T85" fmla="*/ 0 h 21600"/>
                    <a:gd name="T86" fmla="*/ 0 w 21600"/>
                    <a:gd name="T87" fmla="*/ 0 h 21600"/>
                    <a:gd name="T88" fmla="*/ 0 w 21600"/>
                    <a:gd name="T89" fmla="*/ 0 h 21600"/>
                    <a:gd name="T90" fmla="*/ 0 w 21600"/>
                    <a:gd name="T91" fmla="*/ 0 h 21600"/>
                    <a:gd name="T92" fmla="*/ 0 w 21600"/>
                    <a:gd name="T93" fmla="*/ 0 h 21600"/>
                    <a:gd name="T94" fmla="*/ 0 w 21600"/>
                    <a:gd name="T95" fmla="*/ 0 h 21600"/>
                    <a:gd name="T96" fmla="*/ 0 w 21600"/>
                    <a:gd name="T97" fmla="*/ 0 h 21600"/>
                    <a:gd name="T98" fmla="*/ 0 w 21600"/>
                    <a:gd name="T99" fmla="*/ 0 h 21600"/>
                    <a:gd name="T100" fmla="*/ 0 w 21600"/>
                    <a:gd name="T101" fmla="*/ 0 h 21600"/>
                    <a:gd name="T102" fmla="*/ 0 w 21600"/>
                    <a:gd name="T103" fmla="*/ 0 h 21600"/>
                    <a:gd name="T104" fmla="*/ 0 w 21600"/>
                    <a:gd name="T105" fmla="*/ 0 h 21600"/>
                    <a:gd name="T106" fmla="*/ 0 w 21600"/>
                    <a:gd name="T107" fmla="*/ 0 h 21600"/>
                    <a:gd name="T108" fmla="*/ 0 w 21600"/>
                    <a:gd name="T109" fmla="*/ 0 h 21600"/>
                    <a:gd name="T110" fmla="*/ 0 w 21600"/>
                    <a:gd name="T111" fmla="*/ 0 h 21600"/>
                    <a:gd name="T112" fmla="*/ 0 w 21600"/>
                    <a:gd name="T113" fmla="*/ 0 h 21600"/>
                    <a:gd name="T114" fmla="*/ 0 w 21600"/>
                    <a:gd name="T115" fmla="*/ 0 h 21600"/>
                    <a:gd name="T116" fmla="*/ 0 w 21600"/>
                    <a:gd name="T117" fmla="*/ 0 h 216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1600" h="21600">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lose/>
                      <a:moveTo>
                        <a:pt x="17951" y="7646"/>
                      </a:moveTo>
                      <a:cubicBezTo>
                        <a:pt x="18069" y="7639"/>
                        <a:pt x="18121" y="7531"/>
                        <a:pt x="18225" y="7500"/>
                      </a:cubicBezTo>
                      <a:cubicBezTo>
                        <a:pt x="18420" y="7442"/>
                        <a:pt x="18352" y="7564"/>
                        <a:pt x="18447" y="7660"/>
                      </a:cubicBezTo>
                      <a:cubicBezTo>
                        <a:pt x="18529" y="7660"/>
                        <a:pt x="18346" y="7716"/>
                        <a:pt x="18334" y="7716"/>
                      </a:cubicBezTo>
                      <a:cubicBezTo>
                        <a:pt x="18252" y="7747"/>
                        <a:pt x="18257" y="7731"/>
                        <a:pt x="18192" y="7731"/>
                      </a:cubicBezTo>
                      <a:cubicBezTo>
                        <a:pt x="18166" y="7764"/>
                        <a:pt x="18232" y="7915"/>
                        <a:pt x="18248" y="7915"/>
                      </a:cubicBezTo>
                      <a:cubicBezTo>
                        <a:pt x="18307" y="8002"/>
                        <a:pt x="18338" y="7946"/>
                        <a:pt x="18332" y="8076"/>
                      </a:cubicBezTo>
                      <a:cubicBezTo>
                        <a:pt x="18326" y="8193"/>
                        <a:pt x="18422" y="8085"/>
                        <a:pt x="18461" y="8085"/>
                      </a:cubicBezTo>
                      <a:cubicBezTo>
                        <a:pt x="18461" y="8156"/>
                        <a:pt x="18566" y="8214"/>
                        <a:pt x="18574" y="8297"/>
                      </a:cubicBezTo>
                      <a:cubicBezTo>
                        <a:pt x="18528" y="8303"/>
                        <a:pt x="18423" y="8283"/>
                        <a:pt x="18404" y="8297"/>
                      </a:cubicBezTo>
                      <a:cubicBezTo>
                        <a:pt x="18411" y="8380"/>
                        <a:pt x="18461" y="8380"/>
                        <a:pt x="18461" y="8453"/>
                      </a:cubicBezTo>
                      <a:cubicBezTo>
                        <a:pt x="18549" y="8453"/>
                        <a:pt x="18392" y="8680"/>
                        <a:pt x="18546" y="8680"/>
                      </a:cubicBezTo>
                      <a:cubicBezTo>
                        <a:pt x="18510" y="8823"/>
                        <a:pt x="18267" y="8774"/>
                        <a:pt x="18234" y="8638"/>
                      </a:cubicBezTo>
                      <a:cubicBezTo>
                        <a:pt x="17995" y="8584"/>
                        <a:pt x="18122" y="8416"/>
                        <a:pt x="18114" y="8284"/>
                      </a:cubicBezTo>
                      <a:cubicBezTo>
                        <a:pt x="18104" y="8108"/>
                        <a:pt x="17951" y="8050"/>
                        <a:pt x="17951" y="7915"/>
                      </a:cubicBezTo>
                      <a:cubicBezTo>
                        <a:pt x="17826" y="7915"/>
                        <a:pt x="17951" y="7670"/>
                        <a:pt x="17951" y="7646"/>
                      </a:cubicBezTo>
                      <a:close/>
                      <a:moveTo>
                        <a:pt x="17869" y="15860"/>
                      </a:moveTo>
                      <a:cubicBezTo>
                        <a:pt x="17880" y="15711"/>
                        <a:pt x="17855" y="15455"/>
                        <a:pt x="17923" y="15455"/>
                      </a:cubicBezTo>
                      <a:cubicBezTo>
                        <a:pt x="17923" y="15341"/>
                        <a:pt x="17986" y="15185"/>
                        <a:pt x="17994" y="15044"/>
                      </a:cubicBezTo>
                      <a:cubicBezTo>
                        <a:pt x="18017" y="15044"/>
                        <a:pt x="18041" y="15044"/>
                        <a:pt x="18065" y="15044"/>
                      </a:cubicBezTo>
                      <a:cubicBezTo>
                        <a:pt x="18065" y="15015"/>
                        <a:pt x="18058" y="14913"/>
                        <a:pt x="18107" y="14888"/>
                      </a:cubicBezTo>
                      <a:cubicBezTo>
                        <a:pt x="18107" y="14812"/>
                        <a:pt x="18303" y="14778"/>
                        <a:pt x="18192" y="14676"/>
                      </a:cubicBezTo>
                      <a:cubicBezTo>
                        <a:pt x="18145" y="14660"/>
                        <a:pt x="18107" y="14451"/>
                        <a:pt x="18107" y="14378"/>
                      </a:cubicBezTo>
                      <a:cubicBezTo>
                        <a:pt x="18046" y="14439"/>
                        <a:pt x="18138" y="14619"/>
                        <a:pt x="17994" y="14619"/>
                      </a:cubicBezTo>
                      <a:cubicBezTo>
                        <a:pt x="17994" y="14447"/>
                        <a:pt x="17802" y="14718"/>
                        <a:pt x="17966" y="14718"/>
                      </a:cubicBezTo>
                      <a:cubicBezTo>
                        <a:pt x="17966" y="14874"/>
                        <a:pt x="17765" y="14803"/>
                        <a:pt x="17696" y="14761"/>
                      </a:cubicBezTo>
                      <a:cubicBezTo>
                        <a:pt x="17662" y="14847"/>
                        <a:pt x="17637" y="14882"/>
                        <a:pt x="17739" y="14903"/>
                      </a:cubicBezTo>
                      <a:cubicBezTo>
                        <a:pt x="17698" y="15025"/>
                        <a:pt x="17655" y="14946"/>
                        <a:pt x="17597" y="14903"/>
                      </a:cubicBezTo>
                      <a:cubicBezTo>
                        <a:pt x="17540" y="15073"/>
                        <a:pt x="17410" y="16061"/>
                        <a:pt x="17786" y="15978"/>
                      </a:cubicBezTo>
                      <a:cubicBezTo>
                        <a:pt x="16200" y="18114"/>
                        <a:pt x="13659" y="19500"/>
                        <a:pt x="10800" y="19500"/>
                      </a:cubicBezTo>
                      <a:cubicBezTo>
                        <a:pt x="6003" y="19500"/>
                        <a:pt x="2100" y="15597"/>
                        <a:pt x="2100" y="10800"/>
                      </a:cubicBezTo>
                      <a:cubicBezTo>
                        <a:pt x="2100" y="9473"/>
                        <a:pt x="2400" y="8214"/>
                        <a:pt x="2934" y="7088"/>
                      </a:cubicBezTo>
                      <a:cubicBezTo>
                        <a:pt x="2934" y="7089"/>
                        <a:pt x="2936" y="7091"/>
                        <a:pt x="2936" y="7093"/>
                      </a:cubicBezTo>
                      <a:cubicBezTo>
                        <a:pt x="3188" y="7294"/>
                        <a:pt x="3192" y="7631"/>
                        <a:pt x="3192" y="7901"/>
                      </a:cubicBezTo>
                      <a:cubicBezTo>
                        <a:pt x="3158" y="8054"/>
                        <a:pt x="3234" y="8236"/>
                        <a:pt x="3234" y="8383"/>
                      </a:cubicBezTo>
                      <a:cubicBezTo>
                        <a:pt x="3305" y="8418"/>
                        <a:pt x="3432" y="8638"/>
                        <a:pt x="3432" y="8709"/>
                      </a:cubicBezTo>
                      <a:cubicBezTo>
                        <a:pt x="3435" y="8709"/>
                        <a:pt x="3594" y="8932"/>
                        <a:pt x="3603" y="8949"/>
                      </a:cubicBezTo>
                      <a:cubicBezTo>
                        <a:pt x="3792" y="8949"/>
                        <a:pt x="3886" y="9032"/>
                        <a:pt x="3886" y="9205"/>
                      </a:cubicBezTo>
                      <a:cubicBezTo>
                        <a:pt x="3876" y="9205"/>
                        <a:pt x="4000" y="9469"/>
                        <a:pt x="4042" y="9502"/>
                      </a:cubicBezTo>
                      <a:cubicBezTo>
                        <a:pt x="4042" y="9577"/>
                        <a:pt x="4155" y="9849"/>
                        <a:pt x="4226" y="9885"/>
                      </a:cubicBezTo>
                      <a:cubicBezTo>
                        <a:pt x="4226" y="10115"/>
                        <a:pt x="4784" y="10484"/>
                        <a:pt x="4465" y="9943"/>
                      </a:cubicBezTo>
                      <a:cubicBezTo>
                        <a:pt x="4436" y="9894"/>
                        <a:pt x="4289" y="9616"/>
                        <a:pt x="4255" y="9616"/>
                      </a:cubicBezTo>
                      <a:cubicBezTo>
                        <a:pt x="4255" y="9525"/>
                        <a:pt x="4068" y="9420"/>
                        <a:pt x="4090" y="9342"/>
                      </a:cubicBezTo>
                      <a:cubicBezTo>
                        <a:pt x="4124" y="9221"/>
                        <a:pt x="4340" y="9498"/>
                        <a:pt x="4340" y="9559"/>
                      </a:cubicBezTo>
                      <a:cubicBezTo>
                        <a:pt x="4371" y="9559"/>
                        <a:pt x="4453" y="9741"/>
                        <a:pt x="4453" y="9758"/>
                      </a:cubicBezTo>
                      <a:cubicBezTo>
                        <a:pt x="4505" y="9758"/>
                        <a:pt x="4709" y="9909"/>
                        <a:pt x="4709" y="9999"/>
                      </a:cubicBezTo>
                      <a:cubicBezTo>
                        <a:pt x="4856" y="9999"/>
                        <a:pt x="4940" y="10367"/>
                        <a:pt x="4945" y="10471"/>
                      </a:cubicBezTo>
                      <a:cubicBezTo>
                        <a:pt x="4948" y="10558"/>
                        <a:pt x="4996" y="10792"/>
                        <a:pt x="5120" y="10792"/>
                      </a:cubicBezTo>
                      <a:cubicBezTo>
                        <a:pt x="5174" y="10900"/>
                        <a:pt x="5409" y="10861"/>
                        <a:pt x="5460" y="10962"/>
                      </a:cubicBezTo>
                      <a:cubicBezTo>
                        <a:pt x="5611" y="10962"/>
                        <a:pt x="5777" y="11075"/>
                        <a:pt x="5941" y="11075"/>
                      </a:cubicBezTo>
                      <a:cubicBezTo>
                        <a:pt x="6084" y="11075"/>
                        <a:pt x="6113" y="11246"/>
                        <a:pt x="6239" y="11246"/>
                      </a:cubicBezTo>
                      <a:cubicBezTo>
                        <a:pt x="6259" y="11285"/>
                        <a:pt x="6324" y="11271"/>
                        <a:pt x="6324" y="11302"/>
                      </a:cubicBezTo>
                      <a:cubicBezTo>
                        <a:pt x="6448" y="11302"/>
                        <a:pt x="6791" y="11496"/>
                        <a:pt x="6735" y="11642"/>
                      </a:cubicBezTo>
                      <a:cubicBezTo>
                        <a:pt x="6795" y="11672"/>
                        <a:pt x="6964" y="11843"/>
                        <a:pt x="6947" y="11926"/>
                      </a:cubicBezTo>
                      <a:cubicBezTo>
                        <a:pt x="6971" y="12095"/>
                        <a:pt x="7238" y="12086"/>
                        <a:pt x="7345" y="12138"/>
                      </a:cubicBezTo>
                      <a:cubicBezTo>
                        <a:pt x="7444" y="11839"/>
                        <a:pt x="7571" y="12122"/>
                        <a:pt x="7571" y="12266"/>
                      </a:cubicBezTo>
                      <a:cubicBezTo>
                        <a:pt x="7561" y="12313"/>
                        <a:pt x="7571" y="12512"/>
                        <a:pt x="7571" y="12606"/>
                      </a:cubicBezTo>
                      <a:cubicBezTo>
                        <a:pt x="7701" y="12606"/>
                        <a:pt x="7536" y="12818"/>
                        <a:pt x="7501" y="12677"/>
                      </a:cubicBezTo>
                      <a:cubicBezTo>
                        <a:pt x="7451" y="12698"/>
                        <a:pt x="7423" y="12736"/>
                        <a:pt x="7415" y="12790"/>
                      </a:cubicBezTo>
                      <a:cubicBezTo>
                        <a:pt x="7346" y="12790"/>
                        <a:pt x="7186" y="13220"/>
                        <a:pt x="7345" y="13272"/>
                      </a:cubicBezTo>
                      <a:cubicBezTo>
                        <a:pt x="7326" y="13439"/>
                        <a:pt x="7134" y="13582"/>
                        <a:pt x="7316" y="13683"/>
                      </a:cubicBezTo>
                      <a:cubicBezTo>
                        <a:pt x="7316" y="13672"/>
                        <a:pt x="7662" y="14179"/>
                        <a:pt x="7614" y="14179"/>
                      </a:cubicBezTo>
                      <a:cubicBezTo>
                        <a:pt x="7614" y="14259"/>
                        <a:pt x="7665" y="14355"/>
                        <a:pt x="7685" y="14420"/>
                      </a:cubicBezTo>
                      <a:cubicBezTo>
                        <a:pt x="7685" y="14567"/>
                        <a:pt x="7830" y="14902"/>
                        <a:pt x="8039" y="14902"/>
                      </a:cubicBezTo>
                      <a:cubicBezTo>
                        <a:pt x="8037" y="14898"/>
                        <a:pt x="8254" y="15129"/>
                        <a:pt x="8223" y="15129"/>
                      </a:cubicBezTo>
                      <a:cubicBezTo>
                        <a:pt x="8287" y="15511"/>
                        <a:pt x="8195" y="15751"/>
                        <a:pt x="8195" y="16163"/>
                      </a:cubicBezTo>
                      <a:cubicBezTo>
                        <a:pt x="8072" y="16163"/>
                        <a:pt x="8188" y="16989"/>
                        <a:pt x="8025" y="17071"/>
                      </a:cubicBezTo>
                      <a:cubicBezTo>
                        <a:pt x="7995" y="17203"/>
                        <a:pt x="7898" y="17312"/>
                        <a:pt x="7940" y="17396"/>
                      </a:cubicBezTo>
                      <a:cubicBezTo>
                        <a:pt x="7954" y="17531"/>
                        <a:pt x="7940" y="17666"/>
                        <a:pt x="7940" y="17779"/>
                      </a:cubicBezTo>
                      <a:cubicBezTo>
                        <a:pt x="7907" y="17779"/>
                        <a:pt x="7869" y="17962"/>
                        <a:pt x="7869" y="18006"/>
                      </a:cubicBezTo>
                      <a:cubicBezTo>
                        <a:pt x="7775" y="18006"/>
                        <a:pt x="7769" y="18709"/>
                        <a:pt x="7780" y="18957"/>
                      </a:cubicBezTo>
                      <a:cubicBezTo>
                        <a:pt x="8005" y="19041"/>
                        <a:pt x="8236" y="19114"/>
                        <a:pt x="8470" y="19179"/>
                      </a:cubicBezTo>
                      <a:cubicBezTo>
                        <a:pt x="8443" y="19138"/>
                        <a:pt x="8422" y="19094"/>
                        <a:pt x="8422" y="19040"/>
                      </a:cubicBezTo>
                      <a:cubicBezTo>
                        <a:pt x="8327" y="19040"/>
                        <a:pt x="8420" y="18785"/>
                        <a:pt x="8521" y="18785"/>
                      </a:cubicBezTo>
                      <a:cubicBezTo>
                        <a:pt x="8556" y="18663"/>
                        <a:pt x="8618" y="18661"/>
                        <a:pt x="8677" y="18572"/>
                      </a:cubicBezTo>
                      <a:cubicBezTo>
                        <a:pt x="8747" y="18572"/>
                        <a:pt x="8635" y="18459"/>
                        <a:pt x="8635" y="18530"/>
                      </a:cubicBezTo>
                      <a:cubicBezTo>
                        <a:pt x="8618" y="18530"/>
                        <a:pt x="8618" y="18575"/>
                        <a:pt x="8578" y="18586"/>
                      </a:cubicBezTo>
                      <a:cubicBezTo>
                        <a:pt x="8565" y="18552"/>
                        <a:pt x="8582" y="18516"/>
                        <a:pt x="8564" y="18516"/>
                      </a:cubicBezTo>
                      <a:cubicBezTo>
                        <a:pt x="8564" y="18436"/>
                        <a:pt x="8606" y="18359"/>
                        <a:pt x="8606" y="18275"/>
                      </a:cubicBezTo>
                      <a:cubicBezTo>
                        <a:pt x="8633" y="18275"/>
                        <a:pt x="8668" y="18173"/>
                        <a:pt x="8706" y="18147"/>
                      </a:cubicBezTo>
                      <a:cubicBezTo>
                        <a:pt x="8784" y="18056"/>
                        <a:pt x="8862" y="18045"/>
                        <a:pt x="8862" y="17920"/>
                      </a:cubicBezTo>
                      <a:cubicBezTo>
                        <a:pt x="8879" y="17920"/>
                        <a:pt x="8837" y="17779"/>
                        <a:pt x="8805" y="17779"/>
                      </a:cubicBezTo>
                      <a:cubicBezTo>
                        <a:pt x="8888" y="17707"/>
                        <a:pt x="8989" y="17837"/>
                        <a:pt x="8989" y="17693"/>
                      </a:cubicBezTo>
                      <a:cubicBezTo>
                        <a:pt x="9015" y="17693"/>
                        <a:pt x="9032" y="17605"/>
                        <a:pt x="9032" y="17580"/>
                      </a:cubicBezTo>
                      <a:cubicBezTo>
                        <a:pt x="9152" y="17500"/>
                        <a:pt x="9130" y="17481"/>
                        <a:pt x="9315" y="17481"/>
                      </a:cubicBezTo>
                      <a:cubicBezTo>
                        <a:pt x="9338" y="17435"/>
                        <a:pt x="9473" y="17380"/>
                        <a:pt x="9528" y="17382"/>
                      </a:cubicBezTo>
                      <a:cubicBezTo>
                        <a:pt x="9528" y="17362"/>
                        <a:pt x="9545" y="17169"/>
                        <a:pt x="9528" y="17169"/>
                      </a:cubicBezTo>
                      <a:cubicBezTo>
                        <a:pt x="9528" y="17065"/>
                        <a:pt x="9712" y="17054"/>
                        <a:pt x="9712" y="17013"/>
                      </a:cubicBezTo>
                      <a:cubicBezTo>
                        <a:pt x="9812" y="16942"/>
                        <a:pt x="9843" y="16857"/>
                        <a:pt x="9849" y="16740"/>
                      </a:cubicBezTo>
                      <a:cubicBezTo>
                        <a:pt x="9854" y="16645"/>
                        <a:pt x="9994" y="16531"/>
                        <a:pt x="10073" y="16531"/>
                      </a:cubicBezTo>
                      <a:cubicBezTo>
                        <a:pt x="10199" y="16531"/>
                        <a:pt x="10115" y="16475"/>
                        <a:pt x="10194" y="16475"/>
                      </a:cubicBezTo>
                      <a:cubicBezTo>
                        <a:pt x="10171" y="16407"/>
                        <a:pt x="10224" y="16412"/>
                        <a:pt x="10260" y="16368"/>
                      </a:cubicBezTo>
                      <a:cubicBezTo>
                        <a:pt x="10314" y="16301"/>
                        <a:pt x="10296" y="16065"/>
                        <a:pt x="10307" y="15964"/>
                      </a:cubicBezTo>
                      <a:cubicBezTo>
                        <a:pt x="10281" y="15964"/>
                        <a:pt x="10425" y="15828"/>
                        <a:pt x="10435" y="15808"/>
                      </a:cubicBezTo>
                      <a:cubicBezTo>
                        <a:pt x="10502" y="15808"/>
                        <a:pt x="10552" y="15752"/>
                        <a:pt x="10619" y="15752"/>
                      </a:cubicBezTo>
                      <a:cubicBezTo>
                        <a:pt x="10655" y="15681"/>
                        <a:pt x="10888" y="15575"/>
                        <a:pt x="10974" y="15511"/>
                      </a:cubicBezTo>
                      <a:cubicBezTo>
                        <a:pt x="11011" y="15360"/>
                        <a:pt x="11115" y="15330"/>
                        <a:pt x="11115" y="15170"/>
                      </a:cubicBezTo>
                      <a:cubicBezTo>
                        <a:pt x="11157" y="15170"/>
                        <a:pt x="11200" y="14858"/>
                        <a:pt x="11200" y="14802"/>
                      </a:cubicBezTo>
                      <a:cubicBezTo>
                        <a:pt x="11208" y="14802"/>
                        <a:pt x="11215" y="14518"/>
                        <a:pt x="11215" y="14490"/>
                      </a:cubicBezTo>
                      <a:cubicBezTo>
                        <a:pt x="11221" y="14490"/>
                        <a:pt x="11427" y="14261"/>
                        <a:pt x="11427" y="14234"/>
                      </a:cubicBezTo>
                      <a:cubicBezTo>
                        <a:pt x="11617" y="14093"/>
                        <a:pt x="11588" y="13676"/>
                        <a:pt x="11405" y="13514"/>
                      </a:cubicBezTo>
                      <a:cubicBezTo>
                        <a:pt x="11299" y="13420"/>
                        <a:pt x="11232" y="13367"/>
                        <a:pt x="11073" y="13313"/>
                      </a:cubicBezTo>
                      <a:cubicBezTo>
                        <a:pt x="11048" y="13388"/>
                        <a:pt x="10982" y="13340"/>
                        <a:pt x="10915" y="13339"/>
                      </a:cubicBezTo>
                      <a:cubicBezTo>
                        <a:pt x="10800" y="13335"/>
                        <a:pt x="10788" y="13413"/>
                        <a:pt x="10676" y="13413"/>
                      </a:cubicBezTo>
                      <a:cubicBezTo>
                        <a:pt x="10690" y="13345"/>
                        <a:pt x="10725" y="13144"/>
                        <a:pt x="10591" y="13130"/>
                      </a:cubicBezTo>
                      <a:cubicBezTo>
                        <a:pt x="10591" y="13265"/>
                        <a:pt x="10455" y="13200"/>
                        <a:pt x="10492" y="13115"/>
                      </a:cubicBezTo>
                      <a:cubicBezTo>
                        <a:pt x="10428" y="13115"/>
                        <a:pt x="10369" y="13016"/>
                        <a:pt x="10280" y="13002"/>
                      </a:cubicBezTo>
                      <a:cubicBezTo>
                        <a:pt x="10280" y="13147"/>
                        <a:pt x="10062" y="13030"/>
                        <a:pt x="10123" y="13030"/>
                      </a:cubicBezTo>
                      <a:cubicBezTo>
                        <a:pt x="10123" y="13012"/>
                        <a:pt x="10087" y="12817"/>
                        <a:pt x="10138" y="12817"/>
                      </a:cubicBezTo>
                      <a:cubicBezTo>
                        <a:pt x="10121" y="12734"/>
                        <a:pt x="10101" y="12590"/>
                        <a:pt x="10038" y="12548"/>
                      </a:cubicBezTo>
                      <a:cubicBezTo>
                        <a:pt x="9983" y="12431"/>
                        <a:pt x="10070" y="12473"/>
                        <a:pt x="9939" y="12364"/>
                      </a:cubicBezTo>
                      <a:cubicBezTo>
                        <a:pt x="9917" y="12318"/>
                        <a:pt x="9905" y="12353"/>
                        <a:pt x="9883" y="12308"/>
                      </a:cubicBezTo>
                      <a:cubicBezTo>
                        <a:pt x="9839" y="12308"/>
                        <a:pt x="9753" y="12192"/>
                        <a:pt x="9727" y="12293"/>
                      </a:cubicBezTo>
                      <a:cubicBezTo>
                        <a:pt x="9644" y="12287"/>
                        <a:pt x="9572" y="12248"/>
                        <a:pt x="9495" y="12224"/>
                      </a:cubicBezTo>
                      <a:cubicBezTo>
                        <a:pt x="9355" y="12182"/>
                        <a:pt x="9478" y="12169"/>
                        <a:pt x="9386" y="12123"/>
                      </a:cubicBezTo>
                      <a:cubicBezTo>
                        <a:pt x="9386" y="12082"/>
                        <a:pt x="9259" y="12071"/>
                        <a:pt x="9259" y="12010"/>
                      </a:cubicBezTo>
                      <a:cubicBezTo>
                        <a:pt x="9233" y="11942"/>
                        <a:pt x="9182" y="11935"/>
                        <a:pt x="9174" y="11911"/>
                      </a:cubicBezTo>
                      <a:cubicBezTo>
                        <a:pt x="9161" y="11914"/>
                        <a:pt x="9152" y="11909"/>
                        <a:pt x="9145" y="11897"/>
                      </a:cubicBezTo>
                      <a:cubicBezTo>
                        <a:pt x="9117" y="11898"/>
                        <a:pt x="9123" y="11842"/>
                        <a:pt x="9059" y="11842"/>
                      </a:cubicBezTo>
                      <a:cubicBezTo>
                        <a:pt x="9053" y="11822"/>
                        <a:pt x="8992" y="11772"/>
                        <a:pt x="8975" y="11783"/>
                      </a:cubicBezTo>
                      <a:cubicBezTo>
                        <a:pt x="8909" y="11829"/>
                        <a:pt x="8732" y="11807"/>
                        <a:pt x="8655" y="11802"/>
                      </a:cubicBezTo>
                      <a:cubicBezTo>
                        <a:pt x="8463" y="11788"/>
                        <a:pt x="8497" y="11569"/>
                        <a:pt x="8395" y="11556"/>
                      </a:cubicBezTo>
                      <a:cubicBezTo>
                        <a:pt x="8327" y="11603"/>
                        <a:pt x="8249" y="11646"/>
                        <a:pt x="8172" y="11647"/>
                      </a:cubicBezTo>
                      <a:cubicBezTo>
                        <a:pt x="8154" y="11620"/>
                        <a:pt x="8151" y="11627"/>
                        <a:pt x="8111" y="11603"/>
                      </a:cubicBezTo>
                      <a:cubicBezTo>
                        <a:pt x="8101" y="11603"/>
                        <a:pt x="8049" y="11633"/>
                        <a:pt x="8035" y="11643"/>
                      </a:cubicBezTo>
                      <a:cubicBezTo>
                        <a:pt x="7988" y="11672"/>
                        <a:pt x="7943" y="11762"/>
                        <a:pt x="7885" y="11730"/>
                      </a:cubicBezTo>
                      <a:cubicBezTo>
                        <a:pt x="7858" y="11700"/>
                        <a:pt x="7838" y="11708"/>
                        <a:pt x="7827" y="11755"/>
                      </a:cubicBezTo>
                      <a:cubicBezTo>
                        <a:pt x="7708" y="11755"/>
                        <a:pt x="7887" y="12038"/>
                        <a:pt x="7601" y="12038"/>
                      </a:cubicBezTo>
                      <a:cubicBezTo>
                        <a:pt x="7612" y="11938"/>
                        <a:pt x="7602" y="11840"/>
                        <a:pt x="7459" y="11840"/>
                      </a:cubicBezTo>
                      <a:cubicBezTo>
                        <a:pt x="7459" y="11962"/>
                        <a:pt x="7255" y="11938"/>
                        <a:pt x="7161" y="11925"/>
                      </a:cubicBezTo>
                      <a:cubicBezTo>
                        <a:pt x="7185" y="11831"/>
                        <a:pt x="7139" y="11763"/>
                        <a:pt x="7062" y="11712"/>
                      </a:cubicBezTo>
                      <a:cubicBezTo>
                        <a:pt x="7062" y="11639"/>
                        <a:pt x="7006" y="11546"/>
                        <a:pt x="7006" y="11429"/>
                      </a:cubicBezTo>
                      <a:cubicBezTo>
                        <a:pt x="6906" y="11429"/>
                        <a:pt x="7056" y="11117"/>
                        <a:pt x="6892" y="11117"/>
                      </a:cubicBezTo>
                      <a:cubicBezTo>
                        <a:pt x="6902" y="11134"/>
                        <a:pt x="6907" y="11153"/>
                        <a:pt x="6906" y="11174"/>
                      </a:cubicBezTo>
                      <a:cubicBezTo>
                        <a:pt x="6793" y="11174"/>
                        <a:pt x="6679" y="11194"/>
                        <a:pt x="6566" y="11174"/>
                      </a:cubicBezTo>
                      <a:cubicBezTo>
                        <a:pt x="6594" y="11071"/>
                        <a:pt x="6506" y="11060"/>
                        <a:pt x="6533" y="10951"/>
                      </a:cubicBezTo>
                      <a:cubicBezTo>
                        <a:pt x="6554" y="10862"/>
                        <a:pt x="6590" y="10783"/>
                        <a:pt x="6609" y="10692"/>
                      </a:cubicBezTo>
                      <a:cubicBezTo>
                        <a:pt x="6651" y="10692"/>
                        <a:pt x="6645" y="10564"/>
                        <a:pt x="6722" y="10564"/>
                      </a:cubicBezTo>
                      <a:cubicBezTo>
                        <a:pt x="6800" y="10519"/>
                        <a:pt x="6694" y="10393"/>
                        <a:pt x="6694" y="10508"/>
                      </a:cubicBezTo>
                      <a:cubicBezTo>
                        <a:pt x="6694" y="10508"/>
                        <a:pt x="6553" y="10558"/>
                        <a:pt x="6537" y="10564"/>
                      </a:cubicBezTo>
                      <a:cubicBezTo>
                        <a:pt x="6537" y="10573"/>
                        <a:pt x="6396" y="10708"/>
                        <a:pt x="6396" y="10607"/>
                      </a:cubicBezTo>
                      <a:cubicBezTo>
                        <a:pt x="6324" y="10635"/>
                        <a:pt x="6214" y="10778"/>
                        <a:pt x="6325" y="10805"/>
                      </a:cubicBezTo>
                      <a:cubicBezTo>
                        <a:pt x="6313" y="10864"/>
                        <a:pt x="6226" y="10910"/>
                        <a:pt x="6226" y="10919"/>
                      </a:cubicBezTo>
                      <a:cubicBezTo>
                        <a:pt x="6065" y="10920"/>
                        <a:pt x="6123" y="10908"/>
                        <a:pt x="6113" y="10833"/>
                      </a:cubicBezTo>
                      <a:cubicBezTo>
                        <a:pt x="6019" y="10833"/>
                        <a:pt x="5911" y="10621"/>
                        <a:pt x="5815" y="10621"/>
                      </a:cubicBezTo>
                      <a:cubicBezTo>
                        <a:pt x="5815" y="10530"/>
                        <a:pt x="5716" y="10443"/>
                        <a:pt x="5716" y="10323"/>
                      </a:cubicBezTo>
                      <a:cubicBezTo>
                        <a:pt x="5692" y="10323"/>
                        <a:pt x="5692" y="9898"/>
                        <a:pt x="5716" y="9898"/>
                      </a:cubicBezTo>
                      <a:cubicBezTo>
                        <a:pt x="5716" y="9682"/>
                        <a:pt x="5867" y="9502"/>
                        <a:pt x="6084" y="9480"/>
                      </a:cubicBezTo>
                      <a:cubicBezTo>
                        <a:pt x="6220" y="9466"/>
                        <a:pt x="6205" y="9562"/>
                        <a:pt x="6328" y="9580"/>
                      </a:cubicBezTo>
                      <a:cubicBezTo>
                        <a:pt x="6399" y="9590"/>
                        <a:pt x="6440" y="9558"/>
                        <a:pt x="6509" y="9530"/>
                      </a:cubicBezTo>
                      <a:cubicBezTo>
                        <a:pt x="6505" y="9471"/>
                        <a:pt x="6466" y="9455"/>
                        <a:pt x="6453" y="9402"/>
                      </a:cubicBezTo>
                      <a:cubicBezTo>
                        <a:pt x="6537" y="9402"/>
                        <a:pt x="6772" y="9417"/>
                        <a:pt x="6807" y="9487"/>
                      </a:cubicBezTo>
                      <a:cubicBezTo>
                        <a:pt x="6888" y="9521"/>
                        <a:pt x="6992" y="9430"/>
                        <a:pt x="7048" y="9509"/>
                      </a:cubicBezTo>
                      <a:cubicBezTo>
                        <a:pt x="7090" y="9567"/>
                        <a:pt x="7161" y="9754"/>
                        <a:pt x="7161" y="9813"/>
                      </a:cubicBezTo>
                      <a:cubicBezTo>
                        <a:pt x="7144" y="9813"/>
                        <a:pt x="7238" y="9954"/>
                        <a:pt x="7247" y="9969"/>
                      </a:cubicBezTo>
                      <a:cubicBezTo>
                        <a:pt x="7380" y="9967"/>
                        <a:pt x="7347" y="9863"/>
                        <a:pt x="7326" y="9763"/>
                      </a:cubicBezTo>
                      <a:cubicBezTo>
                        <a:pt x="7309" y="9681"/>
                        <a:pt x="7288" y="9431"/>
                        <a:pt x="7232" y="9374"/>
                      </a:cubicBezTo>
                      <a:cubicBezTo>
                        <a:pt x="7232" y="9134"/>
                        <a:pt x="7396" y="9159"/>
                        <a:pt x="7488" y="8977"/>
                      </a:cubicBezTo>
                      <a:cubicBezTo>
                        <a:pt x="7637" y="8977"/>
                        <a:pt x="7669" y="8737"/>
                        <a:pt x="7757" y="8679"/>
                      </a:cubicBezTo>
                      <a:cubicBezTo>
                        <a:pt x="7757" y="8649"/>
                        <a:pt x="7814" y="8459"/>
                        <a:pt x="7827" y="8452"/>
                      </a:cubicBezTo>
                      <a:cubicBezTo>
                        <a:pt x="7847" y="8338"/>
                        <a:pt x="7896" y="8341"/>
                        <a:pt x="7941" y="8268"/>
                      </a:cubicBezTo>
                      <a:cubicBezTo>
                        <a:pt x="7924" y="8268"/>
                        <a:pt x="8125" y="8118"/>
                        <a:pt x="8125" y="8141"/>
                      </a:cubicBezTo>
                      <a:cubicBezTo>
                        <a:pt x="8201" y="8090"/>
                        <a:pt x="8267" y="7931"/>
                        <a:pt x="8295" y="7843"/>
                      </a:cubicBezTo>
                      <a:cubicBezTo>
                        <a:pt x="8334" y="7843"/>
                        <a:pt x="8420" y="7763"/>
                        <a:pt x="8437" y="7730"/>
                      </a:cubicBezTo>
                      <a:cubicBezTo>
                        <a:pt x="8537" y="7730"/>
                        <a:pt x="8597" y="7673"/>
                        <a:pt x="8721" y="7673"/>
                      </a:cubicBezTo>
                      <a:cubicBezTo>
                        <a:pt x="8701" y="7713"/>
                        <a:pt x="8721" y="7704"/>
                        <a:pt x="8735" y="7772"/>
                      </a:cubicBezTo>
                      <a:cubicBezTo>
                        <a:pt x="8739" y="7771"/>
                        <a:pt x="8657" y="7790"/>
                        <a:pt x="8648" y="7769"/>
                      </a:cubicBezTo>
                      <a:cubicBezTo>
                        <a:pt x="8633" y="7825"/>
                        <a:pt x="8520" y="7840"/>
                        <a:pt x="8749" y="7814"/>
                      </a:cubicBezTo>
                      <a:cubicBezTo>
                        <a:pt x="8763" y="7784"/>
                        <a:pt x="8838" y="7757"/>
                        <a:pt x="8877" y="7744"/>
                      </a:cubicBezTo>
                      <a:cubicBezTo>
                        <a:pt x="8877" y="7671"/>
                        <a:pt x="8983" y="7722"/>
                        <a:pt x="9004" y="7658"/>
                      </a:cubicBezTo>
                      <a:cubicBezTo>
                        <a:pt x="8921" y="7654"/>
                        <a:pt x="8856" y="7622"/>
                        <a:pt x="8800" y="7530"/>
                      </a:cubicBezTo>
                      <a:cubicBezTo>
                        <a:pt x="8741" y="7435"/>
                        <a:pt x="8618" y="7304"/>
                        <a:pt x="8820" y="7304"/>
                      </a:cubicBezTo>
                      <a:cubicBezTo>
                        <a:pt x="8820" y="7275"/>
                        <a:pt x="8792" y="7291"/>
                        <a:pt x="8792" y="7262"/>
                      </a:cubicBezTo>
                      <a:cubicBezTo>
                        <a:pt x="8687" y="7291"/>
                        <a:pt x="8665" y="7361"/>
                        <a:pt x="8550" y="7361"/>
                      </a:cubicBezTo>
                      <a:cubicBezTo>
                        <a:pt x="8409" y="7408"/>
                        <a:pt x="8340" y="7547"/>
                        <a:pt x="8181" y="7545"/>
                      </a:cubicBezTo>
                      <a:cubicBezTo>
                        <a:pt x="8195" y="7402"/>
                        <a:pt x="8447" y="7114"/>
                        <a:pt x="8577" y="7072"/>
                      </a:cubicBezTo>
                      <a:cubicBezTo>
                        <a:pt x="8825" y="6993"/>
                        <a:pt x="9234" y="7212"/>
                        <a:pt x="9302" y="6907"/>
                      </a:cubicBezTo>
                      <a:cubicBezTo>
                        <a:pt x="9351" y="6913"/>
                        <a:pt x="9570" y="6991"/>
                        <a:pt x="9570" y="6893"/>
                      </a:cubicBezTo>
                      <a:cubicBezTo>
                        <a:pt x="9623" y="6893"/>
                        <a:pt x="9526" y="6794"/>
                        <a:pt x="9627" y="6794"/>
                      </a:cubicBezTo>
                      <a:cubicBezTo>
                        <a:pt x="9613" y="6724"/>
                        <a:pt x="9497" y="6638"/>
                        <a:pt x="9458" y="6638"/>
                      </a:cubicBezTo>
                      <a:cubicBezTo>
                        <a:pt x="9458" y="6482"/>
                        <a:pt x="9373" y="6652"/>
                        <a:pt x="9329" y="6652"/>
                      </a:cubicBezTo>
                      <a:cubicBezTo>
                        <a:pt x="9329" y="6550"/>
                        <a:pt x="9293" y="6559"/>
                        <a:pt x="9259" y="6524"/>
                      </a:cubicBezTo>
                      <a:cubicBezTo>
                        <a:pt x="9259" y="6449"/>
                        <a:pt x="9097" y="6334"/>
                        <a:pt x="9046" y="6255"/>
                      </a:cubicBezTo>
                      <a:cubicBezTo>
                        <a:pt x="8977" y="6255"/>
                        <a:pt x="8877" y="5906"/>
                        <a:pt x="8819" y="5943"/>
                      </a:cubicBezTo>
                      <a:cubicBezTo>
                        <a:pt x="8819" y="6029"/>
                        <a:pt x="8755" y="6142"/>
                        <a:pt x="8663" y="6142"/>
                      </a:cubicBezTo>
                      <a:cubicBezTo>
                        <a:pt x="8663" y="6199"/>
                        <a:pt x="8520" y="6173"/>
                        <a:pt x="8493" y="6170"/>
                      </a:cubicBezTo>
                      <a:cubicBezTo>
                        <a:pt x="8493" y="6087"/>
                        <a:pt x="8522" y="6159"/>
                        <a:pt x="8522" y="6113"/>
                      </a:cubicBezTo>
                      <a:cubicBezTo>
                        <a:pt x="8474" y="6113"/>
                        <a:pt x="8479" y="6053"/>
                        <a:pt x="8479" y="6043"/>
                      </a:cubicBezTo>
                      <a:cubicBezTo>
                        <a:pt x="8452" y="6043"/>
                        <a:pt x="8238" y="5833"/>
                        <a:pt x="8238" y="5788"/>
                      </a:cubicBezTo>
                      <a:cubicBezTo>
                        <a:pt x="8048" y="5851"/>
                        <a:pt x="8194" y="5771"/>
                        <a:pt x="8011" y="5688"/>
                      </a:cubicBezTo>
                      <a:cubicBezTo>
                        <a:pt x="7947" y="5856"/>
                        <a:pt x="7766" y="5717"/>
                        <a:pt x="7657" y="5717"/>
                      </a:cubicBezTo>
                      <a:cubicBezTo>
                        <a:pt x="7657" y="5740"/>
                        <a:pt x="7564" y="5704"/>
                        <a:pt x="7529" y="5717"/>
                      </a:cubicBezTo>
                      <a:cubicBezTo>
                        <a:pt x="7530" y="5816"/>
                        <a:pt x="7612" y="6029"/>
                        <a:pt x="7501" y="6057"/>
                      </a:cubicBezTo>
                      <a:cubicBezTo>
                        <a:pt x="7522" y="6132"/>
                        <a:pt x="7574" y="6082"/>
                        <a:pt x="7616" y="6132"/>
                      </a:cubicBezTo>
                      <a:cubicBezTo>
                        <a:pt x="7681" y="6210"/>
                        <a:pt x="7655" y="6350"/>
                        <a:pt x="7614" y="6440"/>
                      </a:cubicBezTo>
                      <a:cubicBezTo>
                        <a:pt x="7778" y="6503"/>
                        <a:pt x="7487" y="6634"/>
                        <a:pt x="7487" y="6553"/>
                      </a:cubicBezTo>
                      <a:cubicBezTo>
                        <a:pt x="7397" y="6578"/>
                        <a:pt x="7383" y="6692"/>
                        <a:pt x="7472" y="6751"/>
                      </a:cubicBezTo>
                      <a:cubicBezTo>
                        <a:pt x="7472" y="6809"/>
                        <a:pt x="7443" y="6908"/>
                        <a:pt x="7529" y="6908"/>
                      </a:cubicBezTo>
                      <a:cubicBezTo>
                        <a:pt x="7505" y="7002"/>
                        <a:pt x="7363" y="7012"/>
                        <a:pt x="7274" y="6979"/>
                      </a:cubicBezTo>
                      <a:cubicBezTo>
                        <a:pt x="7265" y="6950"/>
                        <a:pt x="7274" y="6940"/>
                        <a:pt x="7302" y="6950"/>
                      </a:cubicBezTo>
                      <a:cubicBezTo>
                        <a:pt x="7288" y="6896"/>
                        <a:pt x="7220" y="6737"/>
                        <a:pt x="7245" y="6737"/>
                      </a:cubicBezTo>
                      <a:cubicBezTo>
                        <a:pt x="7227" y="6683"/>
                        <a:pt x="7047" y="6397"/>
                        <a:pt x="7047" y="6553"/>
                      </a:cubicBezTo>
                      <a:cubicBezTo>
                        <a:pt x="6945" y="6553"/>
                        <a:pt x="6835" y="6575"/>
                        <a:pt x="6835" y="6453"/>
                      </a:cubicBezTo>
                      <a:cubicBezTo>
                        <a:pt x="6797" y="6441"/>
                        <a:pt x="6737" y="6413"/>
                        <a:pt x="6721" y="6383"/>
                      </a:cubicBezTo>
                      <a:cubicBezTo>
                        <a:pt x="6535" y="6356"/>
                        <a:pt x="6460" y="6335"/>
                        <a:pt x="6253" y="6298"/>
                      </a:cubicBezTo>
                      <a:cubicBezTo>
                        <a:pt x="6262" y="6212"/>
                        <a:pt x="6076" y="6055"/>
                        <a:pt x="5984" y="6000"/>
                      </a:cubicBezTo>
                      <a:cubicBezTo>
                        <a:pt x="5984" y="5789"/>
                        <a:pt x="5924" y="5594"/>
                        <a:pt x="6154" y="5561"/>
                      </a:cubicBezTo>
                      <a:cubicBezTo>
                        <a:pt x="6154" y="5593"/>
                        <a:pt x="6359" y="5498"/>
                        <a:pt x="6381" y="5490"/>
                      </a:cubicBezTo>
                      <a:cubicBezTo>
                        <a:pt x="6439" y="5373"/>
                        <a:pt x="6554" y="5554"/>
                        <a:pt x="6603" y="5380"/>
                      </a:cubicBezTo>
                      <a:cubicBezTo>
                        <a:pt x="6633" y="5275"/>
                        <a:pt x="6758" y="5210"/>
                        <a:pt x="6863" y="5249"/>
                      </a:cubicBezTo>
                      <a:cubicBezTo>
                        <a:pt x="6845" y="5381"/>
                        <a:pt x="6807" y="5518"/>
                        <a:pt x="6693" y="5518"/>
                      </a:cubicBezTo>
                      <a:cubicBezTo>
                        <a:pt x="6775" y="5588"/>
                        <a:pt x="6998" y="5490"/>
                        <a:pt x="7089" y="5490"/>
                      </a:cubicBezTo>
                      <a:cubicBezTo>
                        <a:pt x="7089" y="5499"/>
                        <a:pt x="7235" y="5518"/>
                        <a:pt x="7274" y="5518"/>
                      </a:cubicBezTo>
                      <a:cubicBezTo>
                        <a:pt x="7210" y="5433"/>
                        <a:pt x="6803" y="5361"/>
                        <a:pt x="6990" y="5221"/>
                      </a:cubicBezTo>
                      <a:cubicBezTo>
                        <a:pt x="6990" y="5181"/>
                        <a:pt x="7154" y="5180"/>
                        <a:pt x="7176" y="5093"/>
                      </a:cubicBezTo>
                      <a:cubicBezTo>
                        <a:pt x="7193" y="5025"/>
                        <a:pt x="7212" y="4832"/>
                        <a:pt x="7175" y="4819"/>
                      </a:cubicBezTo>
                      <a:cubicBezTo>
                        <a:pt x="7120" y="4800"/>
                        <a:pt x="7064" y="4827"/>
                        <a:pt x="6976" y="4810"/>
                      </a:cubicBezTo>
                      <a:cubicBezTo>
                        <a:pt x="6976" y="4780"/>
                        <a:pt x="6975" y="4753"/>
                        <a:pt x="6947" y="4753"/>
                      </a:cubicBezTo>
                      <a:cubicBezTo>
                        <a:pt x="6947" y="4841"/>
                        <a:pt x="6868" y="4758"/>
                        <a:pt x="6806" y="4781"/>
                      </a:cubicBezTo>
                      <a:cubicBezTo>
                        <a:pt x="6806" y="4803"/>
                        <a:pt x="6859" y="4867"/>
                        <a:pt x="6820" y="4867"/>
                      </a:cubicBezTo>
                      <a:cubicBezTo>
                        <a:pt x="6820" y="4998"/>
                        <a:pt x="6805" y="5126"/>
                        <a:pt x="6636" y="5150"/>
                      </a:cubicBezTo>
                      <a:cubicBezTo>
                        <a:pt x="6634" y="5058"/>
                        <a:pt x="6587" y="4883"/>
                        <a:pt x="6494" y="4852"/>
                      </a:cubicBezTo>
                      <a:cubicBezTo>
                        <a:pt x="6494" y="5125"/>
                        <a:pt x="6233" y="4739"/>
                        <a:pt x="6182" y="4696"/>
                      </a:cubicBezTo>
                      <a:cubicBezTo>
                        <a:pt x="6162" y="4615"/>
                        <a:pt x="6104" y="4580"/>
                        <a:pt x="6040" y="4555"/>
                      </a:cubicBezTo>
                      <a:cubicBezTo>
                        <a:pt x="5997" y="4665"/>
                        <a:pt x="5921" y="4566"/>
                        <a:pt x="5855" y="4681"/>
                      </a:cubicBezTo>
                      <a:cubicBezTo>
                        <a:pt x="5801" y="4775"/>
                        <a:pt x="5861" y="4763"/>
                        <a:pt x="5799" y="4866"/>
                      </a:cubicBezTo>
                      <a:cubicBezTo>
                        <a:pt x="5719" y="4866"/>
                        <a:pt x="5523" y="4812"/>
                        <a:pt x="5516" y="4895"/>
                      </a:cubicBezTo>
                      <a:cubicBezTo>
                        <a:pt x="5600" y="4897"/>
                        <a:pt x="5635" y="4916"/>
                        <a:pt x="5615" y="4994"/>
                      </a:cubicBezTo>
                      <a:cubicBezTo>
                        <a:pt x="5753" y="4994"/>
                        <a:pt x="5558" y="5081"/>
                        <a:pt x="5558" y="5093"/>
                      </a:cubicBezTo>
                      <a:cubicBezTo>
                        <a:pt x="5479" y="5093"/>
                        <a:pt x="5425" y="5125"/>
                        <a:pt x="5332" y="5110"/>
                      </a:cubicBezTo>
                      <a:cubicBezTo>
                        <a:pt x="5217" y="5092"/>
                        <a:pt x="5097" y="5071"/>
                        <a:pt x="4988" y="5035"/>
                      </a:cubicBezTo>
                      <a:cubicBezTo>
                        <a:pt x="4894" y="5003"/>
                        <a:pt x="4911" y="4952"/>
                        <a:pt x="4878" y="4952"/>
                      </a:cubicBezTo>
                      <a:cubicBezTo>
                        <a:pt x="4752" y="4742"/>
                        <a:pt x="5063" y="4867"/>
                        <a:pt x="5063" y="4881"/>
                      </a:cubicBezTo>
                      <a:cubicBezTo>
                        <a:pt x="5166" y="4881"/>
                        <a:pt x="5288" y="5015"/>
                        <a:pt x="5261" y="4796"/>
                      </a:cubicBezTo>
                      <a:cubicBezTo>
                        <a:pt x="5298" y="4805"/>
                        <a:pt x="5336" y="4810"/>
                        <a:pt x="5374" y="4810"/>
                      </a:cubicBezTo>
                      <a:cubicBezTo>
                        <a:pt x="5350" y="4712"/>
                        <a:pt x="5239" y="4762"/>
                        <a:pt x="5162" y="4767"/>
                      </a:cubicBezTo>
                      <a:cubicBezTo>
                        <a:pt x="5163" y="4707"/>
                        <a:pt x="5079" y="4569"/>
                        <a:pt x="5063" y="4569"/>
                      </a:cubicBezTo>
                      <a:cubicBezTo>
                        <a:pt x="5028" y="4464"/>
                        <a:pt x="5048" y="4459"/>
                        <a:pt x="5048" y="4370"/>
                      </a:cubicBezTo>
                      <a:cubicBezTo>
                        <a:pt x="5024" y="4377"/>
                        <a:pt x="4882" y="4473"/>
                        <a:pt x="4869" y="4443"/>
                      </a:cubicBezTo>
                      <a:cubicBezTo>
                        <a:pt x="6424" y="2990"/>
                        <a:pt x="8510" y="2099"/>
                        <a:pt x="10800" y="2099"/>
                      </a:cubicBezTo>
                      <a:cubicBezTo>
                        <a:pt x="13466" y="2099"/>
                        <a:pt x="15854" y="3307"/>
                        <a:pt x="17450" y="5201"/>
                      </a:cubicBezTo>
                      <a:cubicBezTo>
                        <a:pt x="17399" y="5342"/>
                        <a:pt x="17273" y="5227"/>
                        <a:pt x="17214" y="5335"/>
                      </a:cubicBezTo>
                      <a:cubicBezTo>
                        <a:pt x="17198" y="5335"/>
                        <a:pt x="17155" y="5462"/>
                        <a:pt x="17242" y="5462"/>
                      </a:cubicBezTo>
                      <a:cubicBezTo>
                        <a:pt x="17214" y="5576"/>
                        <a:pt x="17100" y="5560"/>
                        <a:pt x="17100" y="5462"/>
                      </a:cubicBezTo>
                      <a:cubicBezTo>
                        <a:pt x="17021" y="5462"/>
                        <a:pt x="16975" y="5549"/>
                        <a:pt x="16860" y="5547"/>
                      </a:cubicBezTo>
                      <a:cubicBezTo>
                        <a:pt x="16874" y="5475"/>
                        <a:pt x="16729" y="5264"/>
                        <a:pt x="16647" y="5264"/>
                      </a:cubicBezTo>
                      <a:cubicBezTo>
                        <a:pt x="16673" y="5212"/>
                        <a:pt x="16647" y="5259"/>
                        <a:pt x="16647" y="5207"/>
                      </a:cubicBezTo>
                      <a:cubicBezTo>
                        <a:pt x="16883" y="5207"/>
                        <a:pt x="17132" y="5165"/>
                        <a:pt x="17313" y="5165"/>
                      </a:cubicBezTo>
                      <a:cubicBezTo>
                        <a:pt x="17313" y="5035"/>
                        <a:pt x="16928" y="4871"/>
                        <a:pt x="16834" y="4921"/>
                      </a:cubicBezTo>
                      <a:cubicBezTo>
                        <a:pt x="16779" y="4951"/>
                        <a:pt x="16610" y="4867"/>
                        <a:pt x="16534" y="4867"/>
                      </a:cubicBezTo>
                      <a:cubicBezTo>
                        <a:pt x="16534" y="4811"/>
                        <a:pt x="16056" y="4812"/>
                        <a:pt x="15981" y="4810"/>
                      </a:cubicBezTo>
                      <a:cubicBezTo>
                        <a:pt x="15981" y="4715"/>
                        <a:pt x="15220" y="4925"/>
                        <a:pt x="15151" y="4930"/>
                      </a:cubicBezTo>
                      <a:cubicBezTo>
                        <a:pt x="14989" y="4943"/>
                        <a:pt x="14920" y="5039"/>
                        <a:pt x="14790" y="5150"/>
                      </a:cubicBezTo>
                      <a:cubicBezTo>
                        <a:pt x="14790" y="5149"/>
                        <a:pt x="14400" y="5476"/>
                        <a:pt x="14592" y="5476"/>
                      </a:cubicBezTo>
                      <a:cubicBezTo>
                        <a:pt x="14567" y="5700"/>
                        <a:pt x="13982" y="5675"/>
                        <a:pt x="13982" y="5817"/>
                      </a:cubicBezTo>
                      <a:cubicBezTo>
                        <a:pt x="13955" y="5824"/>
                        <a:pt x="13783" y="5780"/>
                        <a:pt x="13868" y="5929"/>
                      </a:cubicBezTo>
                      <a:cubicBezTo>
                        <a:pt x="13854" y="5929"/>
                        <a:pt x="14001" y="6095"/>
                        <a:pt x="14011" y="6114"/>
                      </a:cubicBezTo>
                      <a:cubicBezTo>
                        <a:pt x="14133" y="6114"/>
                        <a:pt x="14238" y="6170"/>
                        <a:pt x="14393" y="6170"/>
                      </a:cubicBezTo>
                      <a:cubicBezTo>
                        <a:pt x="14410" y="6137"/>
                        <a:pt x="14478" y="6120"/>
                        <a:pt x="14521" y="6114"/>
                      </a:cubicBezTo>
                      <a:cubicBezTo>
                        <a:pt x="14528" y="6201"/>
                        <a:pt x="14597" y="6383"/>
                        <a:pt x="14649" y="6383"/>
                      </a:cubicBezTo>
                      <a:cubicBezTo>
                        <a:pt x="14649" y="6464"/>
                        <a:pt x="14690" y="6592"/>
                        <a:pt x="14535" y="6511"/>
                      </a:cubicBezTo>
                      <a:cubicBezTo>
                        <a:pt x="14513" y="6494"/>
                        <a:pt x="14508" y="6379"/>
                        <a:pt x="14502" y="6337"/>
                      </a:cubicBezTo>
                      <a:cubicBezTo>
                        <a:pt x="14486" y="6228"/>
                        <a:pt x="14370" y="6386"/>
                        <a:pt x="14266" y="6369"/>
                      </a:cubicBezTo>
                      <a:cubicBezTo>
                        <a:pt x="14266" y="6449"/>
                        <a:pt x="14250" y="6666"/>
                        <a:pt x="14336" y="6695"/>
                      </a:cubicBezTo>
                      <a:cubicBezTo>
                        <a:pt x="14297" y="6813"/>
                        <a:pt x="14137" y="6732"/>
                        <a:pt x="14068" y="6837"/>
                      </a:cubicBezTo>
                      <a:cubicBezTo>
                        <a:pt x="14009" y="6837"/>
                        <a:pt x="13912" y="7011"/>
                        <a:pt x="13912" y="6893"/>
                      </a:cubicBezTo>
                      <a:cubicBezTo>
                        <a:pt x="13820" y="6954"/>
                        <a:pt x="13920" y="7118"/>
                        <a:pt x="13742" y="7021"/>
                      </a:cubicBezTo>
                      <a:cubicBezTo>
                        <a:pt x="13735" y="7060"/>
                        <a:pt x="13738" y="7113"/>
                        <a:pt x="13727" y="7177"/>
                      </a:cubicBezTo>
                      <a:cubicBezTo>
                        <a:pt x="13840" y="7177"/>
                        <a:pt x="13706" y="7262"/>
                        <a:pt x="13671" y="7262"/>
                      </a:cubicBezTo>
                      <a:cubicBezTo>
                        <a:pt x="13671" y="7386"/>
                        <a:pt x="13544" y="7255"/>
                        <a:pt x="13515" y="7234"/>
                      </a:cubicBezTo>
                      <a:cubicBezTo>
                        <a:pt x="13512" y="7240"/>
                        <a:pt x="13508" y="7245"/>
                        <a:pt x="13500" y="7247"/>
                      </a:cubicBezTo>
                      <a:cubicBezTo>
                        <a:pt x="13607" y="7428"/>
                        <a:pt x="13337" y="7343"/>
                        <a:pt x="13263" y="7302"/>
                      </a:cubicBezTo>
                      <a:cubicBezTo>
                        <a:pt x="13176" y="7253"/>
                        <a:pt x="13299" y="7384"/>
                        <a:pt x="13358" y="7404"/>
                      </a:cubicBezTo>
                      <a:cubicBezTo>
                        <a:pt x="13358" y="7492"/>
                        <a:pt x="13655" y="7652"/>
                        <a:pt x="13486" y="7829"/>
                      </a:cubicBezTo>
                      <a:cubicBezTo>
                        <a:pt x="13486" y="7881"/>
                        <a:pt x="13491" y="7886"/>
                        <a:pt x="13543" y="7886"/>
                      </a:cubicBezTo>
                      <a:cubicBezTo>
                        <a:pt x="13543" y="8010"/>
                        <a:pt x="13390" y="7988"/>
                        <a:pt x="13302" y="7971"/>
                      </a:cubicBezTo>
                      <a:cubicBezTo>
                        <a:pt x="13340" y="7898"/>
                        <a:pt x="13312" y="7860"/>
                        <a:pt x="13217" y="7857"/>
                      </a:cubicBezTo>
                      <a:cubicBezTo>
                        <a:pt x="13217" y="7966"/>
                        <a:pt x="12989" y="7906"/>
                        <a:pt x="12891" y="7942"/>
                      </a:cubicBezTo>
                      <a:cubicBezTo>
                        <a:pt x="12873" y="7906"/>
                        <a:pt x="12866" y="7895"/>
                        <a:pt x="12834" y="7886"/>
                      </a:cubicBezTo>
                      <a:cubicBezTo>
                        <a:pt x="12807" y="7951"/>
                        <a:pt x="12764" y="8396"/>
                        <a:pt x="12778" y="8396"/>
                      </a:cubicBezTo>
                      <a:cubicBezTo>
                        <a:pt x="12778" y="8571"/>
                        <a:pt x="12916" y="8683"/>
                        <a:pt x="13075" y="8736"/>
                      </a:cubicBezTo>
                      <a:cubicBezTo>
                        <a:pt x="13075" y="8692"/>
                        <a:pt x="13445" y="8720"/>
                        <a:pt x="13460" y="8660"/>
                      </a:cubicBezTo>
                      <a:cubicBezTo>
                        <a:pt x="13491" y="8540"/>
                        <a:pt x="13592" y="8537"/>
                        <a:pt x="13614" y="8410"/>
                      </a:cubicBezTo>
                      <a:cubicBezTo>
                        <a:pt x="13624" y="8351"/>
                        <a:pt x="13808" y="7901"/>
                        <a:pt x="13813" y="7900"/>
                      </a:cubicBezTo>
                      <a:cubicBezTo>
                        <a:pt x="13813" y="7883"/>
                        <a:pt x="14150" y="7991"/>
                        <a:pt x="14209" y="7871"/>
                      </a:cubicBezTo>
                      <a:cubicBezTo>
                        <a:pt x="14239" y="7871"/>
                        <a:pt x="14316" y="7844"/>
                        <a:pt x="14336" y="7815"/>
                      </a:cubicBezTo>
                      <a:cubicBezTo>
                        <a:pt x="14446" y="7829"/>
                        <a:pt x="14471" y="8027"/>
                        <a:pt x="14535" y="8027"/>
                      </a:cubicBezTo>
                      <a:cubicBezTo>
                        <a:pt x="14613" y="8144"/>
                        <a:pt x="14798" y="8114"/>
                        <a:pt x="14861" y="8240"/>
                      </a:cubicBezTo>
                      <a:cubicBezTo>
                        <a:pt x="14953" y="8240"/>
                        <a:pt x="14960" y="8478"/>
                        <a:pt x="14960" y="8566"/>
                      </a:cubicBezTo>
                      <a:cubicBezTo>
                        <a:pt x="15066" y="8486"/>
                        <a:pt x="15079" y="8416"/>
                        <a:pt x="15055" y="8335"/>
                      </a:cubicBezTo>
                      <a:cubicBezTo>
                        <a:pt x="15013" y="8194"/>
                        <a:pt x="15167" y="8362"/>
                        <a:pt x="15215" y="8297"/>
                      </a:cubicBezTo>
                      <a:cubicBezTo>
                        <a:pt x="15148" y="8297"/>
                        <a:pt x="15163" y="8166"/>
                        <a:pt x="15031" y="8198"/>
                      </a:cubicBezTo>
                      <a:cubicBezTo>
                        <a:pt x="15022" y="8161"/>
                        <a:pt x="15017" y="8123"/>
                        <a:pt x="15017" y="8084"/>
                      </a:cubicBezTo>
                      <a:cubicBezTo>
                        <a:pt x="14837" y="8114"/>
                        <a:pt x="14852" y="7842"/>
                        <a:pt x="14705" y="7872"/>
                      </a:cubicBezTo>
                      <a:cubicBezTo>
                        <a:pt x="14688" y="7805"/>
                        <a:pt x="14604" y="7784"/>
                        <a:pt x="14650" y="7702"/>
                      </a:cubicBezTo>
                      <a:cubicBezTo>
                        <a:pt x="14722" y="7572"/>
                        <a:pt x="14958" y="7957"/>
                        <a:pt x="15059" y="7957"/>
                      </a:cubicBezTo>
                      <a:cubicBezTo>
                        <a:pt x="15083" y="8004"/>
                        <a:pt x="15243" y="8020"/>
                        <a:pt x="15243" y="8056"/>
                      </a:cubicBezTo>
                      <a:cubicBezTo>
                        <a:pt x="15327" y="8084"/>
                        <a:pt x="15286" y="8221"/>
                        <a:pt x="15286" y="8297"/>
                      </a:cubicBezTo>
                      <a:cubicBezTo>
                        <a:pt x="15365" y="8297"/>
                        <a:pt x="15338" y="8340"/>
                        <a:pt x="15371" y="8396"/>
                      </a:cubicBezTo>
                      <a:cubicBezTo>
                        <a:pt x="15484" y="8453"/>
                        <a:pt x="15420" y="8667"/>
                        <a:pt x="15612" y="8708"/>
                      </a:cubicBezTo>
                      <a:cubicBezTo>
                        <a:pt x="15612" y="8636"/>
                        <a:pt x="15796" y="8495"/>
                        <a:pt x="15683" y="8495"/>
                      </a:cubicBezTo>
                      <a:cubicBezTo>
                        <a:pt x="15692" y="8437"/>
                        <a:pt x="15559" y="8180"/>
                        <a:pt x="15744" y="8216"/>
                      </a:cubicBezTo>
                      <a:cubicBezTo>
                        <a:pt x="15810" y="8229"/>
                        <a:pt x="15917" y="8234"/>
                        <a:pt x="15938" y="8313"/>
                      </a:cubicBezTo>
                      <a:cubicBezTo>
                        <a:pt x="15977" y="8469"/>
                        <a:pt x="15944" y="8555"/>
                        <a:pt x="16066" y="8665"/>
                      </a:cubicBezTo>
                      <a:cubicBezTo>
                        <a:pt x="16142" y="8819"/>
                        <a:pt x="16411" y="8648"/>
                        <a:pt x="16448" y="8722"/>
                      </a:cubicBezTo>
                      <a:cubicBezTo>
                        <a:pt x="16474" y="8722"/>
                        <a:pt x="16646" y="8794"/>
                        <a:pt x="16646" y="8736"/>
                      </a:cubicBezTo>
                      <a:cubicBezTo>
                        <a:pt x="16724" y="8711"/>
                        <a:pt x="16747" y="8694"/>
                        <a:pt x="16845" y="8694"/>
                      </a:cubicBezTo>
                      <a:cubicBezTo>
                        <a:pt x="16845" y="8792"/>
                        <a:pt x="16810" y="8918"/>
                        <a:pt x="16792" y="9001"/>
                      </a:cubicBezTo>
                      <a:cubicBezTo>
                        <a:pt x="16778" y="9068"/>
                        <a:pt x="16710" y="9131"/>
                        <a:pt x="16732" y="9218"/>
                      </a:cubicBezTo>
                      <a:cubicBezTo>
                        <a:pt x="16667" y="9218"/>
                        <a:pt x="16677" y="9303"/>
                        <a:pt x="16746" y="9303"/>
                      </a:cubicBezTo>
                      <a:cubicBezTo>
                        <a:pt x="16746" y="9434"/>
                        <a:pt x="16592" y="9413"/>
                        <a:pt x="16490" y="9402"/>
                      </a:cubicBezTo>
                      <a:cubicBezTo>
                        <a:pt x="16519" y="9500"/>
                        <a:pt x="16689" y="9710"/>
                        <a:pt x="16760" y="9757"/>
                      </a:cubicBezTo>
                      <a:cubicBezTo>
                        <a:pt x="16789" y="9843"/>
                        <a:pt x="16860" y="9994"/>
                        <a:pt x="16930" y="10040"/>
                      </a:cubicBezTo>
                      <a:cubicBezTo>
                        <a:pt x="16941" y="10105"/>
                        <a:pt x="17007" y="10284"/>
                        <a:pt x="17058" y="10309"/>
                      </a:cubicBezTo>
                      <a:cubicBezTo>
                        <a:pt x="17058" y="10407"/>
                        <a:pt x="17393" y="11032"/>
                        <a:pt x="17313" y="11032"/>
                      </a:cubicBezTo>
                      <a:cubicBezTo>
                        <a:pt x="17344" y="11084"/>
                        <a:pt x="17379" y="11107"/>
                        <a:pt x="17369" y="11160"/>
                      </a:cubicBezTo>
                      <a:cubicBezTo>
                        <a:pt x="17496" y="11160"/>
                        <a:pt x="17446" y="11471"/>
                        <a:pt x="17709" y="11471"/>
                      </a:cubicBezTo>
                      <a:cubicBezTo>
                        <a:pt x="17728" y="11433"/>
                        <a:pt x="17941" y="11358"/>
                        <a:pt x="17993" y="11358"/>
                      </a:cubicBezTo>
                      <a:cubicBezTo>
                        <a:pt x="18041" y="11263"/>
                        <a:pt x="18301" y="11188"/>
                        <a:pt x="18375" y="11188"/>
                      </a:cubicBezTo>
                      <a:cubicBezTo>
                        <a:pt x="18350" y="11111"/>
                        <a:pt x="18772" y="10928"/>
                        <a:pt x="18772" y="10890"/>
                      </a:cubicBezTo>
                      <a:cubicBezTo>
                        <a:pt x="18825" y="10871"/>
                        <a:pt x="18871" y="10761"/>
                        <a:pt x="18871" y="10699"/>
                      </a:cubicBezTo>
                      <a:cubicBezTo>
                        <a:pt x="18871" y="10603"/>
                        <a:pt x="18942" y="10596"/>
                        <a:pt x="18942" y="10522"/>
                      </a:cubicBezTo>
                      <a:cubicBezTo>
                        <a:pt x="19056" y="10446"/>
                        <a:pt x="19083" y="10254"/>
                        <a:pt x="18928" y="10210"/>
                      </a:cubicBezTo>
                      <a:cubicBezTo>
                        <a:pt x="18955" y="10373"/>
                        <a:pt x="18814" y="10287"/>
                        <a:pt x="18834" y="10243"/>
                      </a:cubicBezTo>
                      <a:cubicBezTo>
                        <a:pt x="18865" y="10178"/>
                        <a:pt x="18819" y="10152"/>
                        <a:pt x="18772" y="10097"/>
                      </a:cubicBezTo>
                      <a:cubicBezTo>
                        <a:pt x="18718" y="10070"/>
                        <a:pt x="18783" y="10009"/>
                        <a:pt x="18729" y="9969"/>
                      </a:cubicBezTo>
                      <a:cubicBezTo>
                        <a:pt x="18658" y="10146"/>
                        <a:pt x="18520" y="10224"/>
                        <a:pt x="18375" y="10224"/>
                      </a:cubicBezTo>
                      <a:cubicBezTo>
                        <a:pt x="18334" y="10107"/>
                        <a:pt x="18463" y="10258"/>
                        <a:pt x="18358" y="10097"/>
                      </a:cubicBezTo>
                      <a:cubicBezTo>
                        <a:pt x="18327" y="10050"/>
                        <a:pt x="18318" y="9998"/>
                        <a:pt x="18332" y="9941"/>
                      </a:cubicBezTo>
                      <a:cubicBezTo>
                        <a:pt x="18314" y="9941"/>
                        <a:pt x="18317" y="9936"/>
                        <a:pt x="18304" y="9926"/>
                      </a:cubicBezTo>
                      <a:cubicBezTo>
                        <a:pt x="18279" y="10077"/>
                        <a:pt x="18295" y="10097"/>
                        <a:pt x="18190" y="10097"/>
                      </a:cubicBezTo>
                      <a:cubicBezTo>
                        <a:pt x="18172" y="10045"/>
                        <a:pt x="18273" y="10019"/>
                        <a:pt x="18191" y="9939"/>
                      </a:cubicBezTo>
                      <a:cubicBezTo>
                        <a:pt x="18158" y="9908"/>
                        <a:pt x="18134" y="9823"/>
                        <a:pt x="18134" y="9785"/>
                      </a:cubicBezTo>
                      <a:cubicBezTo>
                        <a:pt x="18088" y="9754"/>
                        <a:pt x="17978" y="9575"/>
                        <a:pt x="18005" y="9526"/>
                      </a:cubicBezTo>
                      <a:cubicBezTo>
                        <a:pt x="18105" y="9345"/>
                        <a:pt x="18341" y="9758"/>
                        <a:pt x="18318" y="9827"/>
                      </a:cubicBezTo>
                      <a:cubicBezTo>
                        <a:pt x="18332" y="9822"/>
                        <a:pt x="18336" y="9827"/>
                        <a:pt x="18332" y="9841"/>
                      </a:cubicBezTo>
                      <a:cubicBezTo>
                        <a:pt x="18615" y="9756"/>
                        <a:pt x="18856" y="10026"/>
                        <a:pt x="19140" y="10026"/>
                      </a:cubicBezTo>
                      <a:cubicBezTo>
                        <a:pt x="19191" y="10047"/>
                        <a:pt x="19347" y="10079"/>
                        <a:pt x="19465" y="10072"/>
                      </a:cubicBezTo>
                      <a:cubicBezTo>
                        <a:pt x="19485" y="10312"/>
                        <a:pt x="19498" y="10554"/>
                        <a:pt x="19498" y="10799"/>
                      </a:cubicBezTo>
                      <a:cubicBezTo>
                        <a:pt x="19500" y="12687"/>
                        <a:pt x="18894" y="14433"/>
                        <a:pt x="17869" y="15860"/>
                      </a:cubicBezTo>
                      <a:close/>
                      <a:moveTo>
                        <a:pt x="16109" y="8099"/>
                      </a:moveTo>
                      <a:cubicBezTo>
                        <a:pt x="16087" y="7865"/>
                        <a:pt x="16229" y="7741"/>
                        <a:pt x="16321" y="7532"/>
                      </a:cubicBezTo>
                      <a:cubicBezTo>
                        <a:pt x="16482" y="7516"/>
                        <a:pt x="16539" y="7556"/>
                        <a:pt x="16534" y="7702"/>
                      </a:cubicBezTo>
                      <a:cubicBezTo>
                        <a:pt x="16648" y="7702"/>
                        <a:pt x="16556" y="7834"/>
                        <a:pt x="16708" y="7776"/>
                      </a:cubicBezTo>
                      <a:cubicBezTo>
                        <a:pt x="16745" y="7724"/>
                        <a:pt x="16796" y="7709"/>
                        <a:pt x="16860" y="7731"/>
                      </a:cubicBezTo>
                      <a:cubicBezTo>
                        <a:pt x="16959" y="7731"/>
                        <a:pt x="16986" y="7787"/>
                        <a:pt x="17059" y="7787"/>
                      </a:cubicBezTo>
                      <a:cubicBezTo>
                        <a:pt x="17129" y="7929"/>
                        <a:pt x="17351" y="7886"/>
                        <a:pt x="17342" y="8142"/>
                      </a:cubicBezTo>
                      <a:cubicBezTo>
                        <a:pt x="17504" y="8142"/>
                        <a:pt x="17200" y="8306"/>
                        <a:pt x="17200" y="8269"/>
                      </a:cubicBezTo>
                      <a:cubicBezTo>
                        <a:pt x="17019" y="8321"/>
                        <a:pt x="16979" y="8142"/>
                        <a:pt x="16902" y="8142"/>
                      </a:cubicBezTo>
                      <a:cubicBezTo>
                        <a:pt x="16902" y="8309"/>
                        <a:pt x="16808" y="8113"/>
                        <a:pt x="16789" y="8113"/>
                      </a:cubicBezTo>
                      <a:cubicBezTo>
                        <a:pt x="16789" y="8170"/>
                        <a:pt x="16242" y="8203"/>
                        <a:pt x="16151" y="8198"/>
                      </a:cubicBezTo>
                      <a:cubicBezTo>
                        <a:pt x="16164" y="8130"/>
                        <a:pt x="16176" y="8115"/>
                        <a:pt x="16109" y="8099"/>
                      </a:cubicBezTo>
                      <a:close/>
                      <a:moveTo>
                        <a:pt x="16109" y="8099"/>
                      </a:moveTo>
                    </a:path>
                  </a:pathLst>
                </a:custGeom>
                <a:solidFill>
                  <a:schemeClr val="bg1"/>
                </a:solidFill>
                <a:ln>
                  <a:noFill/>
                </a:ln>
              </p:spPr>
              <p:txBody>
                <a:bodyPr anchor="ctr"/>
                <a:lstStyle/>
                <a:p>
                  <a:pPr algn="ctr"/>
                  <a:endParaRPr/>
                </a:p>
              </p:txBody>
            </p:sp>
            <p:sp>
              <p:nvSpPr>
                <p:cNvPr id="39" name="Freeform: Shape 55"/>
                <p:cNvSpPr/>
                <p:nvPr/>
              </p:nvSpPr>
              <p:spPr bwMode="auto">
                <a:xfrm>
                  <a:off x="2901562" y="5319613"/>
                  <a:ext cx="15633" cy="4974"/>
                </a:xfrm>
                <a:custGeom>
                  <a:avLst/>
                  <a:gdLst>
                    <a:gd name="T0" fmla="*/ 0 w 20542"/>
                    <a:gd name="T1" fmla="*/ 0 h 17263"/>
                    <a:gd name="T2" fmla="*/ 0 w 20542"/>
                    <a:gd name="T3" fmla="*/ 0 h 17263"/>
                    <a:gd name="T4" fmla="*/ 0 w 20542"/>
                    <a:gd name="T5" fmla="*/ 0 h 17263"/>
                    <a:gd name="T6" fmla="*/ 0 w 20542"/>
                    <a:gd name="T7" fmla="*/ 0 h 17263"/>
                    <a:gd name="T8" fmla="*/ 0 w 20542"/>
                    <a:gd name="T9" fmla="*/ 0 h 17263"/>
                    <a:gd name="T10" fmla="*/ 0 w 20542"/>
                    <a:gd name="T11" fmla="*/ 0 h 17263"/>
                    <a:gd name="T12" fmla="*/ 0 w 20542"/>
                    <a:gd name="T13" fmla="*/ 0 h 17263"/>
                    <a:gd name="T14" fmla="*/ 0 w 20542"/>
                    <a:gd name="T15" fmla="*/ 0 h 17263"/>
                    <a:gd name="T16" fmla="*/ 0 w 20542"/>
                    <a:gd name="T17" fmla="*/ 0 h 17263"/>
                    <a:gd name="T18" fmla="*/ 0 w 20542"/>
                    <a:gd name="T19" fmla="*/ 0 h 17263"/>
                    <a:gd name="T20" fmla="*/ 0 w 20542"/>
                    <a:gd name="T21" fmla="*/ 0 h 17263"/>
                    <a:gd name="T22" fmla="*/ 0 w 20542"/>
                    <a:gd name="T23" fmla="*/ 0 h 17263"/>
                    <a:gd name="T24" fmla="*/ 0 w 20542"/>
                    <a:gd name="T25" fmla="*/ 0 h 1726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0542" h="17263">
                      <a:moveTo>
                        <a:pt x="19936" y="4186"/>
                      </a:moveTo>
                      <a:cubicBezTo>
                        <a:pt x="18293" y="6058"/>
                        <a:pt x="18766" y="9572"/>
                        <a:pt x="16483" y="7506"/>
                      </a:cubicBezTo>
                      <a:cubicBezTo>
                        <a:pt x="16483" y="-3197"/>
                        <a:pt x="15350" y="3479"/>
                        <a:pt x="11192" y="4910"/>
                      </a:cubicBezTo>
                      <a:cubicBezTo>
                        <a:pt x="10429" y="5139"/>
                        <a:pt x="5153" y="9537"/>
                        <a:pt x="5153" y="7506"/>
                      </a:cubicBezTo>
                      <a:cubicBezTo>
                        <a:pt x="5095" y="7506"/>
                        <a:pt x="5320" y="3196"/>
                        <a:pt x="5153" y="1660"/>
                      </a:cubicBezTo>
                      <a:cubicBezTo>
                        <a:pt x="4048" y="936"/>
                        <a:pt x="4819" y="1660"/>
                        <a:pt x="4819" y="0"/>
                      </a:cubicBezTo>
                      <a:cubicBezTo>
                        <a:pt x="4281" y="0"/>
                        <a:pt x="349" y="4186"/>
                        <a:pt x="349" y="4186"/>
                      </a:cubicBezTo>
                      <a:cubicBezTo>
                        <a:pt x="3714" y="4186"/>
                        <a:pt x="0" y="10915"/>
                        <a:pt x="0" y="13316"/>
                      </a:cubicBezTo>
                      <a:cubicBezTo>
                        <a:pt x="2602" y="14058"/>
                        <a:pt x="4339" y="16655"/>
                        <a:pt x="6519" y="16655"/>
                      </a:cubicBezTo>
                      <a:cubicBezTo>
                        <a:pt x="6519" y="18403"/>
                        <a:pt x="12450" y="15824"/>
                        <a:pt x="13235" y="15824"/>
                      </a:cubicBezTo>
                      <a:cubicBezTo>
                        <a:pt x="15778" y="15824"/>
                        <a:pt x="17406" y="14729"/>
                        <a:pt x="19412" y="11621"/>
                      </a:cubicBezTo>
                      <a:cubicBezTo>
                        <a:pt x="21600" y="8265"/>
                        <a:pt x="19936" y="8530"/>
                        <a:pt x="19936" y="4186"/>
                      </a:cubicBezTo>
                      <a:close/>
                      <a:moveTo>
                        <a:pt x="19936" y="4186"/>
                      </a:moveTo>
                    </a:path>
                  </a:pathLst>
                </a:custGeom>
                <a:solidFill>
                  <a:schemeClr val="bg1"/>
                </a:solidFill>
                <a:ln>
                  <a:noFill/>
                </a:ln>
              </p:spPr>
              <p:txBody>
                <a:bodyPr anchor="ctr"/>
                <a:lstStyle/>
                <a:p>
                  <a:pPr algn="ctr"/>
                  <a:endParaRPr/>
                </a:p>
              </p:txBody>
            </p:sp>
            <p:sp>
              <p:nvSpPr>
                <p:cNvPr id="40" name="Freeform: Shape 56"/>
                <p:cNvSpPr/>
                <p:nvPr/>
              </p:nvSpPr>
              <p:spPr bwMode="auto">
                <a:xfrm>
                  <a:off x="2935670" y="5336667"/>
                  <a:ext cx="12790" cy="16343"/>
                </a:xfrm>
                <a:custGeom>
                  <a:avLst/>
                  <a:gdLst>
                    <a:gd name="T0" fmla="*/ 0 w 20330"/>
                    <a:gd name="T1" fmla="*/ 0 h 21462"/>
                    <a:gd name="T2" fmla="*/ 0 w 20330"/>
                    <a:gd name="T3" fmla="*/ 0 h 21462"/>
                    <a:gd name="T4" fmla="*/ 0 w 20330"/>
                    <a:gd name="T5" fmla="*/ 0 h 21462"/>
                    <a:gd name="T6" fmla="*/ 0 w 20330"/>
                    <a:gd name="T7" fmla="*/ 0 h 21462"/>
                    <a:gd name="T8" fmla="*/ 0 w 20330"/>
                    <a:gd name="T9" fmla="*/ 0 h 21462"/>
                    <a:gd name="T10" fmla="*/ 0 w 20330"/>
                    <a:gd name="T11" fmla="*/ 0 h 21462"/>
                    <a:gd name="T12" fmla="*/ 0 w 20330"/>
                    <a:gd name="T13" fmla="*/ 0 h 21462"/>
                    <a:gd name="T14" fmla="*/ 0 w 20330"/>
                    <a:gd name="T15" fmla="*/ 0 h 21462"/>
                    <a:gd name="T16" fmla="*/ 0 w 20330"/>
                    <a:gd name="T17" fmla="*/ 0 h 21462"/>
                    <a:gd name="T18" fmla="*/ 0 w 20330"/>
                    <a:gd name="T19" fmla="*/ 0 h 21462"/>
                    <a:gd name="T20" fmla="*/ 0 w 20330"/>
                    <a:gd name="T21" fmla="*/ 0 h 21462"/>
                    <a:gd name="T22" fmla="*/ 0 w 20330"/>
                    <a:gd name="T23" fmla="*/ 0 h 21462"/>
                    <a:gd name="T24" fmla="*/ 0 w 20330"/>
                    <a:gd name="T25" fmla="*/ 0 h 21462"/>
                    <a:gd name="T26" fmla="*/ 0 w 20330"/>
                    <a:gd name="T27" fmla="*/ 0 h 21462"/>
                    <a:gd name="T28" fmla="*/ 0 w 20330"/>
                    <a:gd name="T29" fmla="*/ 0 h 21462"/>
                    <a:gd name="T30" fmla="*/ 0 w 20330"/>
                    <a:gd name="T31" fmla="*/ 0 h 21462"/>
                    <a:gd name="T32" fmla="*/ 0 w 20330"/>
                    <a:gd name="T33" fmla="*/ 0 h 214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0330" h="21462">
                      <a:moveTo>
                        <a:pt x="1685" y="9330"/>
                      </a:moveTo>
                      <a:cubicBezTo>
                        <a:pt x="5927" y="9330"/>
                        <a:pt x="6974" y="10452"/>
                        <a:pt x="7227" y="14183"/>
                      </a:cubicBezTo>
                      <a:cubicBezTo>
                        <a:pt x="12255" y="15539"/>
                        <a:pt x="3833" y="15223"/>
                        <a:pt x="3391" y="15223"/>
                      </a:cubicBezTo>
                      <a:cubicBezTo>
                        <a:pt x="3319" y="16960"/>
                        <a:pt x="268" y="20457"/>
                        <a:pt x="4176" y="19489"/>
                      </a:cubicBezTo>
                      <a:cubicBezTo>
                        <a:pt x="7019" y="18785"/>
                        <a:pt x="7633" y="18947"/>
                        <a:pt x="7651" y="21461"/>
                      </a:cubicBezTo>
                      <a:cubicBezTo>
                        <a:pt x="11424" y="21461"/>
                        <a:pt x="16723" y="21600"/>
                        <a:pt x="18745" y="18346"/>
                      </a:cubicBezTo>
                      <a:cubicBezTo>
                        <a:pt x="20776" y="18346"/>
                        <a:pt x="20938" y="16755"/>
                        <a:pt x="18745" y="16264"/>
                      </a:cubicBezTo>
                      <a:cubicBezTo>
                        <a:pt x="18745" y="18089"/>
                        <a:pt x="18853" y="18001"/>
                        <a:pt x="16605" y="18001"/>
                      </a:cubicBezTo>
                      <a:cubicBezTo>
                        <a:pt x="17427" y="14256"/>
                        <a:pt x="16840" y="11075"/>
                        <a:pt x="12769" y="11075"/>
                      </a:cubicBezTo>
                      <a:cubicBezTo>
                        <a:pt x="13428" y="9477"/>
                        <a:pt x="11731" y="8238"/>
                        <a:pt x="10079" y="7183"/>
                      </a:cubicBezTo>
                      <a:cubicBezTo>
                        <a:pt x="6965" y="5197"/>
                        <a:pt x="10152" y="4742"/>
                        <a:pt x="10639" y="2419"/>
                      </a:cubicBezTo>
                      <a:cubicBezTo>
                        <a:pt x="8337" y="2880"/>
                        <a:pt x="8274" y="4471"/>
                        <a:pt x="5097" y="4500"/>
                      </a:cubicBezTo>
                      <a:cubicBezTo>
                        <a:pt x="5097" y="3951"/>
                        <a:pt x="5783" y="2265"/>
                        <a:pt x="5214" y="2082"/>
                      </a:cubicBezTo>
                      <a:cubicBezTo>
                        <a:pt x="5972" y="2074"/>
                        <a:pt x="8987" y="0"/>
                        <a:pt x="5530" y="0"/>
                      </a:cubicBezTo>
                      <a:cubicBezTo>
                        <a:pt x="4032" y="4486"/>
                        <a:pt x="-662" y="88"/>
                        <a:pt x="78" y="4200"/>
                      </a:cubicBezTo>
                      <a:cubicBezTo>
                        <a:pt x="593" y="6970"/>
                        <a:pt x="1685" y="6780"/>
                        <a:pt x="1685" y="9330"/>
                      </a:cubicBezTo>
                      <a:close/>
                      <a:moveTo>
                        <a:pt x="1685" y="9330"/>
                      </a:moveTo>
                    </a:path>
                  </a:pathLst>
                </a:custGeom>
                <a:solidFill>
                  <a:schemeClr val="bg1"/>
                </a:solidFill>
                <a:ln>
                  <a:noFill/>
                </a:ln>
              </p:spPr>
              <p:txBody>
                <a:bodyPr anchor="ctr"/>
                <a:lstStyle/>
                <a:p>
                  <a:pPr algn="ctr"/>
                  <a:endParaRPr/>
                </a:p>
              </p:txBody>
            </p:sp>
            <p:sp>
              <p:nvSpPr>
                <p:cNvPr id="41" name="Freeform: Shape 57"/>
                <p:cNvSpPr/>
                <p:nvPr/>
              </p:nvSpPr>
              <p:spPr bwMode="auto">
                <a:xfrm>
                  <a:off x="2924300" y="5342351"/>
                  <a:ext cx="6395" cy="7816"/>
                </a:xfrm>
                <a:custGeom>
                  <a:avLst/>
                  <a:gdLst>
                    <a:gd name="T0" fmla="*/ 0 w 15938"/>
                    <a:gd name="T1" fmla="*/ 0 h 19489"/>
                    <a:gd name="T2" fmla="*/ 0 w 15938"/>
                    <a:gd name="T3" fmla="*/ 0 h 19489"/>
                    <a:gd name="T4" fmla="*/ 0 w 15938"/>
                    <a:gd name="T5" fmla="*/ 0 h 19489"/>
                    <a:gd name="T6" fmla="*/ 0 w 15938"/>
                    <a:gd name="T7" fmla="*/ 0 h 19489"/>
                    <a:gd name="T8" fmla="*/ 0 w 15938"/>
                    <a:gd name="T9" fmla="*/ 0 h 19489"/>
                    <a:gd name="T10" fmla="*/ 0 w 15938"/>
                    <a:gd name="T11" fmla="*/ 0 h 19489"/>
                    <a:gd name="T12" fmla="*/ 0 w 15938"/>
                    <a:gd name="T13" fmla="*/ 0 h 19489"/>
                    <a:gd name="T14" fmla="*/ 0 w 15938"/>
                    <a:gd name="T15" fmla="*/ 0 h 19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5938" h="19489">
                      <a:moveTo>
                        <a:pt x="1447" y="19489"/>
                      </a:moveTo>
                      <a:cubicBezTo>
                        <a:pt x="10460" y="19334"/>
                        <a:pt x="12771" y="13571"/>
                        <a:pt x="15260" y="5681"/>
                      </a:cubicBezTo>
                      <a:cubicBezTo>
                        <a:pt x="17711" y="-2111"/>
                        <a:pt x="12911" y="1905"/>
                        <a:pt x="10498" y="2201"/>
                      </a:cubicBezTo>
                      <a:cubicBezTo>
                        <a:pt x="8430" y="3342"/>
                        <a:pt x="6949" y="-1688"/>
                        <a:pt x="6043" y="608"/>
                      </a:cubicBezTo>
                      <a:cubicBezTo>
                        <a:pt x="5264" y="2567"/>
                        <a:pt x="6668" y="4864"/>
                        <a:pt x="8673" y="4864"/>
                      </a:cubicBezTo>
                      <a:cubicBezTo>
                        <a:pt x="8149" y="6540"/>
                        <a:pt x="-3889" y="8499"/>
                        <a:pt x="2047" y="10190"/>
                      </a:cubicBezTo>
                      <a:cubicBezTo>
                        <a:pt x="1320" y="14008"/>
                        <a:pt x="-1795" y="15896"/>
                        <a:pt x="1447" y="19489"/>
                      </a:cubicBezTo>
                      <a:close/>
                      <a:moveTo>
                        <a:pt x="1447" y="19489"/>
                      </a:moveTo>
                    </a:path>
                  </a:pathLst>
                </a:custGeom>
                <a:solidFill>
                  <a:schemeClr val="bg1"/>
                </a:solidFill>
                <a:ln>
                  <a:noFill/>
                </a:ln>
              </p:spPr>
              <p:txBody>
                <a:bodyPr anchor="ctr"/>
                <a:lstStyle/>
                <a:p>
                  <a:pPr algn="ctr"/>
                  <a:endParaRPr/>
                </a:p>
              </p:txBody>
            </p:sp>
            <p:sp>
              <p:nvSpPr>
                <p:cNvPr id="42" name="Freeform: Shape 58"/>
                <p:cNvSpPr/>
                <p:nvPr/>
              </p:nvSpPr>
              <p:spPr bwMode="auto">
                <a:xfrm>
                  <a:off x="2935670" y="5353721"/>
                  <a:ext cx="1421" cy="711"/>
                </a:xfrm>
                <a:custGeom>
                  <a:avLst/>
                  <a:gdLst>
                    <a:gd name="T0" fmla="*/ 0 w 21600"/>
                    <a:gd name="T1" fmla="*/ 0 h 13852"/>
                    <a:gd name="T2" fmla="*/ 0 w 21600"/>
                    <a:gd name="T3" fmla="*/ 0 h 13852"/>
                    <a:gd name="T4" fmla="*/ 0 w 21600"/>
                    <a:gd name="T5" fmla="*/ 0 h 13852"/>
                    <a:gd name="T6" fmla="*/ 0 w 21600"/>
                    <a:gd name="T7" fmla="*/ 0 h 13852"/>
                    <a:gd name="T8" fmla="*/ 0 w 21600"/>
                    <a:gd name="T9" fmla="*/ 0 h 138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13852">
                      <a:moveTo>
                        <a:pt x="0" y="4834"/>
                      </a:moveTo>
                      <a:cubicBezTo>
                        <a:pt x="3511" y="21600"/>
                        <a:pt x="21600" y="12034"/>
                        <a:pt x="21600" y="0"/>
                      </a:cubicBezTo>
                      <a:cubicBezTo>
                        <a:pt x="15647" y="0"/>
                        <a:pt x="9617" y="0"/>
                        <a:pt x="3511" y="0"/>
                      </a:cubicBezTo>
                      <a:cubicBezTo>
                        <a:pt x="4732" y="4834"/>
                        <a:pt x="3435" y="6480"/>
                        <a:pt x="0" y="4834"/>
                      </a:cubicBezTo>
                      <a:close/>
                      <a:moveTo>
                        <a:pt x="0" y="4834"/>
                      </a:moveTo>
                    </a:path>
                  </a:pathLst>
                </a:custGeom>
                <a:solidFill>
                  <a:schemeClr val="bg1"/>
                </a:solidFill>
                <a:ln>
                  <a:noFill/>
                </a:ln>
              </p:spPr>
              <p:txBody>
                <a:bodyPr anchor="ctr"/>
                <a:lstStyle/>
                <a:p>
                  <a:pPr algn="ctr"/>
                  <a:endParaRPr/>
                </a:p>
              </p:txBody>
            </p:sp>
            <p:sp>
              <p:nvSpPr>
                <p:cNvPr id="43" name="Freeform: Shape 73"/>
                <p:cNvSpPr/>
                <p:nvPr/>
              </p:nvSpPr>
              <p:spPr bwMode="auto">
                <a:xfrm>
                  <a:off x="2856085" y="5359405"/>
                  <a:ext cx="2132" cy="1421"/>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21600"/>
                      </a:moveTo>
                      <a:cubicBezTo>
                        <a:pt x="14954" y="20491"/>
                        <a:pt x="21600" y="16184"/>
                        <a:pt x="21600" y="0"/>
                      </a:cubicBezTo>
                      <a:cubicBezTo>
                        <a:pt x="7849" y="9201"/>
                        <a:pt x="3208" y="6526"/>
                        <a:pt x="0" y="21600"/>
                      </a:cubicBezTo>
                      <a:close/>
                      <a:moveTo>
                        <a:pt x="0" y="21600"/>
                      </a:moveTo>
                    </a:path>
                  </a:pathLst>
                </a:custGeom>
                <a:solidFill>
                  <a:schemeClr val="bg1"/>
                </a:solidFill>
                <a:ln>
                  <a:noFill/>
                </a:ln>
              </p:spPr>
              <p:txBody>
                <a:bodyPr anchor="ctr"/>
                <a:lstStyle/>
                <a:p>
                  <a:pPr algn="ctr"/>
                  <a:endParaRPr/>
                </a:p>
              </p:txBody>
            </p:sp>
            <p:sp>
              <p:nvSpPr>
                <p:cNvPr id="44" name="Freeform: Shape 74"/>
                <p:cNvSpPr/>
                <p:nvPr/>
              </p:nvSpPr>
              <p:spPr bwMode="auto">
                <a:xfrm>
                  <a:off x="2952724" y="5370775"/>
                  <a:ext cx="2132" cy="2842"/>
                </a:xfrm>
                <a:custGeom>
                  <a:avLst/>
                  <a:gdLst>
                    <a:gd name="T0" fmla="*/ 0 w 15151"/>
                    <a:gd name="T1" fmla="*/ 0 h 21600"/>
                    <a:gd name="T2" fmla="*/ 0 w 15151"/>
                    <a:gd name="T3" fmla="*/ 0 h 21600"/>
                    <a:gd name="T4" fmla="*/ 0 w 15151"/>
                    <a:gd name="T5" fmla="*/ 0 h 21600"/>
                    <a:gd name="T6" fmla="*/ 0 w 15151"/>
                    <a:gd name="T7" fmla="*/ 0 h 21600"/>
                    <a:gd name="T8" fmla="*/ 0 w 15151"/>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151" h="21600">
                      <a:moveTo>
                        <a:pt x="10724" y="0"/>
                      </a:moveTo>
                      <a:cubicBezTo>
                        <a:pt x="11899" y="6522"/>
                        <a:pt x="8375" y="7809"/>
                        <a:pt x="0" y="3905"/>
                      </a:cubicBezTo>
                      <a:cubicBezTo>
                        <a:pt x="3373" y="13417"/>
                        <a:pt x="1667" y="15535"/>
                        <a:pt x="7124" y="21600"/>
                      </a:cubicBezTo>
                      <a:cubicBezTo>
                        <a:pt x="9284" y="12503"/>
                        <a:pt x="21600" y="3905"/>
                        <a:pt x="10724" y="0"/>
                      </a:cubicBezTo>
                      <a:close/>
                      <a:moveTo>
                        <a:pt x="10724" y="0"/>
                      </a:moveTo>
                    </a:path>
                  </a:pathLst>
                </a:custGeom>
                <a:solidFill>
                  <a:schemeClr val="bg1"/>
                </a:solidFill>
                <a:ln>
                  <a:noFill/>
                </a:ln>
              </p:spPr>
              <p:txBody>
                <a:bodyPr anchor="ctr"/>
                <a:lstStyle/>
                <a:p>
                  <a:pPr algn="ctr"/>
                  <a:endParaRPr/>
                </a:p>
              </p:txBody>
            </p:sp>
            <p:sp>
              <p:nvSpPr>
                <p:cNvPr id="45" name="Freeform: Shape 75"/>
                <p:cNvSpPr/>
                <p:nvPr/>
              </p:nvSpPr>
              <p:spPr bwMode="auto">
                <a:xfrm>
                  <a:off x="2952724" y="5370775"/>
                  <a:ext cx="2132" cy="3553"/>
                </a:xfrm>
                <a:custGeom>
                  <a:avLst/>
                  <a:gdLst>
                    <a:gd name="T0" fmla="*/ 0 w 14680"/>
                    <a:gd name="T1" fmla="*/ 0 h 18108"/>
                    <a:gd name="T2" fmla="*/ 0 w 14680"/>
                    <a:gd name="T3" fmla="*/ 0 h 18108"/>
                    <a:gd name="T4" fmla="*/ 0 w 14680"/>
                    <a:gd name="T5" fmla="*/ 0 h 18108"/>
                    <a:gd name="T6" fmla="*/ 0 w 14680"/>
                    <a:gd name="T7" fmla="*/ 0 h 18108"/>
                    <a:gd name="T8" fmla="*/ 0 w 14680"/>
                    <a:gd name="T9" fmla="*/ 0 h 181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680" h="18108">
                      <a:moveTo>
                        <a:pt x="10298" y="0"/>
                      </a:moveTo>
                      <a:cubicBezTo>
                        <a:pt x="10298" y="7291"/>
                        <a:pt x="8417" y="10676"/>
                        <a:pt x="5725" y="2364"/>
                      </a:cubicBezTo>
                      <a:cubicBezTo>
                        <a:pt x="-3356" y="2364"/>
                        <a:pt x="1087" y="12243"/>
                        <a:pt x="1087" y="17618"/>
                      </a:cubicBezTo>
                      <a:cubicBezTo>
                        <a:pt x="18244" y="21600"/>
                        <a:pt x="16493" y="0"/>
                        <a:pt x="10298" y="0"/>
                      </a:cubicBezTo>
                      <a:close/>
                      <a:moveTo>
                        <a:pt x="10298" y="0"/>
                      </a:moveTo>
                    </a:path>
                  </a:pathLst>
                </a:custGeom>
                <a:solidFill>
                  <a:schemeClr val="bg1"/>
                </a:solidFill>
                <a:ln>
                  <a:noFill/>
                </a:ln>
              </p:spPr>
              <p:txBody>
                <a:bodyPr anchor="ctr"/>
                <a:lstStyle/>
                <a:p>
                  <a:pPr algn="ctr"/>
                  <a:endParaRPr/>
                </a:p>
              </p:txBody>
            </p:sp>
            <p:sp>
              <p:nvSpPr>
                <p:cNvPr id="46" name="Freeform: Shape 76"/>
                <p:cNvSpPr/>
                <p:nvPr/>
              </p:nvSpPr>
              <p:spPr bwMode="auto">
                <a:xfrm>
                  <a:off x="2964093" y="5382144"/>
                  <a:ext cx="4974" cy="2132"/>
                </a:xfrm>
                <a:custGeom>
                  <a:avLst/>
                  <a:gdLst>
                    <a:gd name="T0" fmla="*/ 0 w 21600"/>
                    <a:gd name="T1" fmla="*/ 0 h 9393"/>
                    <a:gd name="T2" fmla="*/ 0 w 21600"/>
                    <a:gd name="T3" fmla="*/ 0 h 9393"/>
                    <a:gd name="T4" fmla="*/ 0 w 21600"/>
                    <a:gd name="T5" fmla="*/ 0 h 9393"/>
                    <a:gd name="T6" fmla="*/ 0 w 21600"/>
                    <a:gd name="T7" fmla="*/ 0 h 9393"/>
                    <a:gd name="T8" fmla="*/ 0 w 21600"/>
                    <a:gd name="T9" fmla="*/ 0 h 939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9393">
                      <a:moveTo>
                        <a:pt x="21600" y="0"/>
                      </a:moveTo>
                      <a:cubicBezTo>
                        <a:pt x="15130" y="2920"/>
                        <a:pt x="18136" y="5863"/>
                        <a:pt x="9453" y="3062"/>
                      </a:cubicBezTo>
                      <a:cubicBezTo>
                        <a:pt x="5701" y="1875"/>
                        <a:pt x="1732" y="-3323"/>
                        <a:pt x="0" y="3371"/>
                      </a:cubicBezTo>
                      <a:cubicBezTo>
                        <a:pt x="11016" y="4439"/>
                        <a:pt x="21600" y="18277"/>
                        <a:pt x="21600" y="0"/>
                      </a:cubicBezTo>
                      <a:close/>
                      <a:moveTo>
                        <a:pt x="21600" y="0"/>
                      </a:moveTo>
                    </a:path>
                  </a:pathLst>
                </a:custGeom>
                <a:solidFill>
                  <a:schemeClr val="bg1"/>
                </a:solidFill>
                <a:ln>
                  <a:noFill/>
                </a:ln>
              </p:spPr>
              <p:txBody>
                <a:bodyPr anchor="ctr"/>
                <a:lstStyle/>
                <a:p>
                  <a:pPr algn="ctr"/>
                  <a:endParaRPr/>
                </a:p>
              </p:txBody>
            </p:sp>
            <p:sp>
              <p:nvSpPr>
                <p:cNvPr id="47" name="Freeform: Shape 77"/>
                <p:cNvSpPr/>
                <p:nvPr/>
              </p:nvSpPr>
              <p:spPr bwMode="auto">
                <a:xfrm>
                  <a:off x="2912931" y="5382144"/>
                  <a:ext cx="117957" cy="158460"/>
                </a:xfrm>
                <a:custGeom>
                  <a:avLst/>
                  <a:gdLst>
                    <a:gd name="T0" fmla="*/ 0 w 21517"/>
                    <a:gd name="T1" fmla="*/ 0 h 21336"/>
                    <a:gd name="T2" fmla="*/ 0 w 21517"/>
                    <a:gd name="T3" fmla="*/ 0 h 21336"/>
                    <a:gd name="T4" fmla="*/ 0 w 21517"/>
                    <a:gd name="T5" fmla="*/ 0 h 21336"/>
                    <a:gd name="T6" fmla="*/ 0 w 21517"/>
                    <a:gd name="T7" fmla="*/ 0 h 21336"/>
                    <a:gd name="T8" fmla="*/ 0 w 21517"/>
                    <a:gd name="T9" fmla="*/ 0 h 21336"/>
                    <a:gd name="T10" fmla="*/ 0 w 21517"/>
                    <a:gd name="T11" fmla="*/ 0 h 21336"/>
                    <a:gd name="T12" fmla="*/ 0 w 21517"/>
                    <a:gd name="T13" fmla="*/ 0 h 21336"/>
                    <a:gd name="T14" fmla="*/ 0 w 21517"/>
                    <a:gd name="T15" fmla="*/ 0 h 21336"/>
                    <a:gd name="T16" fmla="*/ 0 w 21517"/>
                    <a:gd name="T17" fmla="*/ 0 h 21336"/>
                    <a:gd name="T18" fmla="*/ 0 w 21517"/>
                    <a:gd name="T19" fmla="*/ 0 h 21336"/>
                    <a:gd name="T20" fmla="*/ 0 w 21517"/>
                    <a:gd name="T21" fmla="*/ 0 h 21336"/>
                    <a:gd name="T22" fmla="*/ 0 w 21517"/>
                    <a:gd name="T23" fmla="*/ 0 h 21336"/>
                    <a:gd name="T24" fmla="*/ 0 w 21517"/>
                    <a:gd name="T25" fmla="*/ 0 h 21336"/>
                    <a:gd name="T26" fmla="*/ 0 w 21517"/>
                    <a:gd name="T27" fmla="*/ 0 h 21336"/>
                    <a:gd name="T28" fmla="*/ 0 w 21517"/>
                    <a:gd name="T29" fmla="*/ 0 h 21336"/>
                    <a:gd name="T30" fmla="*/ 0 w 21517"/>
                    <a:gd name="T31" fmla="*/ 0 h 21336"/>
                    <a:gd name="T32" fmla="*/ 0 w 21517"/>
                    <a:gd name="T33" fmla="*/ 0 h 21336"/>
                    <a:gd name="T34" fmla="*/ 0 w 21517"/>
                    <a:gd name="T35" fmla="*/ 0 h 21336"/>
                    <a:gd name="T36" fmla="*/ 0 w 21517"/>
                    <a:gd name="T37" fmla="*/ 0 h 21336"/>
                    <a:gd name="T38" fmla="*/ 0 w 21517"/>
                    <a:gd name="T39" fmla="*/ 0 h 21336"/>
                    <a:gd name="T40" fmla="*/ 0 w 21517"/>
                    <a:gd name="T41" fmla="*/ 0 h 21336"/>
                    <a:gd name="T42" fmla="*/ 0 w 21517"/>
                    <a:gd name="T43" fmla="*/ 0 h 21336"/>
                    <a:gd name="T44" fmla="*/ 0 w 21517"/>
                    <a:gd name="T45" fmla="*/ 0 h 21336"/>
                    <a:gd name="T46" fmla="*/ 0 w 21517"/>
                    <a:gd name="T47" fmla="*/ 0 h 21336"/>
                    <a:gd name="T48" fmla="*/ 0 w 21517"/>
                    <a:gd name="T49" fmla="*/ 0 h 21336"/>
                    <a:gd name="T50" fmla="*/ 0 w 21517"/>
                    <a:gd name="T51" fmla="*/ 0 h 21336"/>
                    <a:gd name="T52" fmla="*/ 0 w 21517"/>
                    <a:gd name="T53" fmla="*/ 0 h 21336"/>
                    <a:gd name="T54" fmla="*/ 0 w 21517"/>
                    <a:gd name="T55" fmla="*/ 0 h 21336"/>
                    <a:gd name="T56" fmla="*/ 0 w 21517"/>
                    <a:gd name="T57" fmla="*/ 0 h 21336"/>
                    <a:gd name="T58" fmla="*/ 0 w 21517"/>
                    <a:gd name="T59" fmla="*/ 0 h 21336"/>
                    <a:gd name="T60" fmla="*/ 0 w 21517"/>
                    <a:gd name="T61" fmla="*/ 0 h 21336"/>
                    <a:gd name="T62" fmla="*/ 0 w 21517"/>
                    <a:gd name="T63" fmla="*/ 0 h 21336"/>
                    <a:gd name="T64" fmla="*/ 0 w 21517"/>
                    <a:gd name="T65" fmla="*/ 0 h 213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1517" h="21336">
                      <a:moveTo>
                        <a:pt x="19567" y="7931"/>
                      </a:moveTo>
                      <a:cubicBezTo>
                        <a:pt x="19048" y="7904"/>
                        <a:pt x="19448" y="7845"/>
                        <a:pt x="19422" y="7719"/>
                      </a:cubicBezTo>
                      <a:cubicBezTo>
                        <a:pt x="19025" y="7719"/>
                        <a:pt x="18300" y="6676"/>
                        <a:pt x="18300" y="6418"/>
                      </a:cubicBezTo>
                      <a:cubicBezTo>
                        <a:pt x="18154" y="6364"/>
                        <a:pt x="18030" y="5984"/>
                        <a:pt x="18056" y="5984"/>
                      </a:cubicBezTo>
                      <a:cubicBezTo>
                        <a:pt x="17943" y="5729"/>
                        <a:pt x="17483" y="5519"/>
                        <a:pt x="17666" y="5262"/>
                      </a:cubicBezTo>
                      <a:cubicBezTo>
                        <a:pt x="17237" y="5072"/>
                        <a:pt x="16781" y="4416"/>
                        <a:pt x="16643" y="4106"/>
                      </a:cubicBezTo>
                      <a:cubicBezTo>
                        <a:pt x="16386" y="3964"/>
                        <a:pt x="16203" y="3565"/>
                        <a:pt x="16203" y="3348"/>
                      </a:cubicBezTo>
                      <a:cubicBezTo>
                        <a:pt x="15909" y="3348"/>
                        <a:pt x="15513" y="2695"/>
                        <a:pt x="15570" y="2445"/>
                      </a:cubicBezTo>
                      <a:cubicBezTo>
                        <a:pt x="15293" y="2445"/>
                        <a:pt x="15220" y="2082"/>
                        <a:pt x="14935" y="2082"/>
                      </a:cubicBezTo>
                      <a:cubicBezTo>
                        <a:pt x="15075" y="1777"/>
                        <a:pt x="13120" y="1748"/>
                        <a:pt x="12791" y="1721"/>
                      </a:cubicBezTo>
                      <a:cubicBezTo>
                        <a:pt x="12847" y="1475"/>
                        <a:pt x="12591" y="1324"/>
                        <a:pt x="12302" y="1324"/>
                      </a:cubicBezTo>
                      <a:cubicBezTo>
                        <a:pt x="12302" y="1706"/>
                        <a:pt x="11199" y="1748"/>
                        <a:pt x="10824" y="1733"/>
                      </a:cubicBezTo>
                      <a:cubicBezTo>
                        <a:pt x="10554" y="1724"/>
                        <a:pt x="9962" y="1667"/>
                        <a:pt x="9962" y="1432"/>
                      </a:cubicBezTo>
                      <a:cubicBezTo>
                        <a:pt x="9775" y="1397"/>
                        <a:pt x="9512" y="1432"/>
                        <a:pt x="9230" y="1432"/>
                      </a:cubicBezTo>
                      <a:cubicBezTo>
                        <a:pt x="9295" y="1188"/>
                        <a:pt x="8622" y="87"/>
                        <a:pt x="8255" y="22"/>
                      </a:cubicBezTo>
                      <a:cubicBezTo>
                        <a:pt x="8255" y="58"/>
                        <a:pt x="8255" y="96"/>
                        <a:pt x="8255" y="132"/>
                      </a:cubicBezTo>
                      <a:cubicBezTo>
                        <a:pt x="7980" y="165"/>
                        <a:pt x="6254" y="-152"/>
                        <a:pt x="6254" y="96"/>
                      </a:cubicBezTo>
                      <a:cubicBezTo>
                        <a:pt x="6047" y="96"/>
                        <a:pt x="5172" y="326"/>
                        <a:pt x="5035" y="529"/>
                      </a:cubicBezTo>
                      <a:cubicBezTo>
                        <a:pt x="4952" y="529"/>
                        <a:pt x="4156" y="817"/>
                        <a:pt x="4156" y="601"/>
                      </a:cubicBezTo>
                      <a:cubicBezTo>
                        <a:pt x="3956" y="601"/>
                        <a:pt x="3715" y="678"/>
                        <a:pt x="3619" y="817"/>
                      </a:cubicBezTo>
                      <a:cubicBezTo>
                        <a:pt x="3402" y="817"/>
                        <a:pt x="3172" y="1103"/>
                        <a:pt x="3035" y="1215"/>
                      </a:cubicBezTo>
                      <a:cubicBezTo>
                        <a:pt x="2658" y="1182"/>
                        <a:pt x="2928" y="1003"/>
                        <a:pt x="2548" y="1396"/>
                      </a:cubicBezTo>
                      <a:cubicBezTo>
                        <a:pt x="2548" y="1525"/>
                        <a:pt x="2261" y="2081"/>
                        <a:pt x="2207" y="2081"/>
                      </a:cubicBezTo>
                      <a:cubicBezTo>
                        <a:pt x="2328" y="2171"/>
                        <a:pt x="2324" y="2220"/>
                        <a:pt x="2207" y="2335"/>
                      </a:cubicBezTo>
                      <a:cubicBezTo>
                        <a:pt x="1938" y="2494"/>
                        <a:pt x="1785" y="2817"/>
                        <a:pt x="1524" y="2913"/>
                      </a:cubicBezTo>
                      <a:cubicBezTo>
                        <a:pt x="1250" y="3250"/>
                        <a:pt x="1191" y="2890"/>
                        <a:pt x="986" y="3269"/>
                      </a:cubicBezTo>
                      <a:cubicBezTo>
                        <a:pt x="875" y="3480"/>
                        <a:pt x="721" y="3638"/>
                        <a:pt x="602" y="3808"/>
                      </a:cubicBezTo>
                      <a:cubicBezTo>
                        <a:pt x="225" y="4344"/>
                        <a:pt x="207" y="4578"/>
                        <a:pt x="207" y="5081"/>
                      </a:cubicBezTo>
                      <a:cubicBezTo>
                        <a:pt x="207" y="5260"/>
                        <a:pt x="-50" y="5426"/>
                        <a:pt x="9" y="5578"/>
                      </a:cubicBezTo>
                      <a:cubicBezTo>
                        <a:pt x="89" y="5782"/>
                        <a:pt x="253" y="6208"/>
                        <a:pt x="207" y="6345"/>
                      </a:cubicBezTo>
                      <a:cubicBezTo>
                        <a:pt x="20" y="6345"/>
                        <a:pt x="-83" y="6832"/>
                        <a:pt x="258" y="6959"/>
                      </a:cubicBezTo>
                      <a:cubicBezTo>
                        <a:pt x="258" y="7279"/>
                        <a:pt x="886" y="8246"/>
                        <a:pt x="1279" y="8440"/>
                      </a:cubicBezTo>
                      <a:cubicBezTo>
                        <a:pt x="1279" y="8705"/>
                        <a:pt x="1993" y="9271"/>
                        <a:pt x="2352" y="9271"/>
                      </a:cubicBezTo>
                      <a:cubicBezTo>
                        <a:pt x="2491" y="9476"/>
                        <a:pt x="3961" y="9781"/>
                        <a:pt x="3961" y="9524"/>
                      </a:cubicBezTo>
                      <a:cubicBezTo>
                        <a:pt x="4560" y="9524"/>
                        <a:pt x="6671" y="9237"/>
                        <a:pt x="6986" y="9705"/>
                      </a:cubicBezTo>
                      <a:cubicBezTo>
                        <a:pt x="7519" y="9705"/>
                        <a:pt x="7714" y="9638"/>
                        <a:pt x="8206" y="9813"/>
                      </a:cubicBezTo>
                      <a:cubicBezTo>
                        <a:pt x="8271" y="10083"/>
                        <a:pt x="8170" y="10898"/>
                        <a:pt x="7914" y="11114"/>
                      </a:cubicBezTo>
                      <a:cubicBezTo>
                        <a:pt x="7914" y="11477"/>
                        <a:pt x="8059" y="11859"/>
                        <a:pt x="8450" y="12053"/>
                      </a:cubicBezTo>
                      <a:cubicBezTo>
                        <a:pt x="8479" y="12141"/>
                        <a:pt x="8758" y="12486"/>
                        <a:pt x="8841" y="12486"/>
                      </a:cubicBezTo>
                      <a:cubicBezTo>
                        <a:pt x="8993" y="12942"/>
                        <a:pt x="9163" y="13337"/>
                        <a:pt x="9049" y="13983"/>
                      </a:cubicBezTo>
                      <a:cubicBezTo>
                        <a:pt x="8944" y="14571"/>
                        <a:pt x="8694" y="14920"/>
                        <a:pt x="8694" y="15448"/>
                      </a:cubicBezTo>
                      <a:cubicBezTo>
                        <a:pt x="8545" y="15448"/>
                        <a:pt x="8841" y="16459"/>
                        <a:pt x="8986" y="16459"/>
                      </a:cubicBezTo>
                      <a:cubicBezTo>
                        <a:pt x="8986" y="16919"/>
                        <a:pt x="9475" y="17333"/>
                        <a:pt x="9475" y="17832"/>
                      </a:cubicBezTo>
                      <a:cubicBezTo>
                        <a:pt x="9504" y="17832"/>
                        <a:pt x="9670" y="18303"/>
                        <a:pt x="9670" y="18446"/>
                      </a:cubicBezTo>
                      <a:cubicBezTo>
                        <a:pt x="9519" y="18446"/>
                        <a:pt x="10450" y="19829"/>
                        <a:pt x="10450" y="19928"/>
                      </a:cubicBezTo>
                      <a:cubicBezTo>
                        <a:pt x="10616" y="19928"/>
                        <a:pt x="10640" y="20397"/>
                        <a:pt x="10790" y="20397"/>
                      </a:cubicBezTo>
                      <a:cubicBezTo>
                        <a:pt x="10816" y="20709"/>
                        <a:pt x="10985" y="20998"/>
                        <a:pt x="10985" y="21228"/>
                      </a:cubicBezTo>
                      <a:cubicBezTo>
                        <a:pt x="11180" y="21448"/>
                        <a:pt x="11986" y="21264"/>
                        <a:pt x="12301" y="21264"/>
                      </a:cubicBezTo>
                      <a:cubicBezTo>
                        <a:pt x="12301" y="21180"/>
                        <a:pt x="13771" y="20975"/>
                        <a:pt x="13958" y="20975"/>
                      </a:cubicBezTo>
                      <a:cubicBezTo>
                        <a:pt x="14057" y="20878"/>
                        <a:pt x="14690" y="20216"/>
                        <a:pt x="14690" y="20216"/>
                      </a:cubicBezTo>
                      <a:cubicBezTo>
                        <a:pt x="14690" y="19882"/>
                        <a:pt x="15601" y="19238"/>
                        <a:pt x="15959" y="19059"/>
                      </a:cubicBezTo>
                      <a:cubicBezTo>
                        <a:pt x="15959" y="19006"/>
                        <a:pt x="16404" y="18192"/>
                        <a:pt x="16349" y="18192"/>
                      </a:cubicBezTo>
                      <a:cubicBezTo>
                        <a:pt x="16349" y="17624"/>
                        <a:pt x="16544" y="17250"/>
                        <a:pt x="16544" y="16748"/>
                      </a:cubicBezTo>
                      <a:cubicBezTo>
                        <a:pt x="16688" y="16748"/>
                        <a:pt x="16830" y="16278"/>
                        <a:pt x="17128" y="16278"/>
                      </a:cubicBezTo>
                      <a:cubicBezTo>
                        <a:pt x="17212" y="16155"/>
                        <a:pt x="17450" y="16107"/>
                        <a:pt x="17616" y="16024"/>
                      </a:cubicBezTo>
                      <a:cubicBezTo>
                        <a:pt x="17616" y="15713"/>
                        <a:pt x="17957" y="15476"/>
                        <a:pt x="17957" y="15087"/>
                      </a:cubicBezTo>
                      <a:cubicBezTo>
                        <a:pt x="18179" y="15087"/>
                        <a:pt x="17812" y="13876"/>
                        <a:pt x="17812" y="13749"/>
                      </a:cubicBezTo>
                      <a:cubicBezTo>
                        <a:pt x="17382" y="13749"/>
                        <a:pt x="17713" y="12307"/>
                        <a:pt x="17713" y="12124"/>
                      </a:cubicBezTo>
                      <a:cubicBezTo>
                        <a:pt x="17437" y="12124"/>
                        <a:pt x="18620" y="11148"/>
                        <a:pt x="18598" y="11208"/>
                      </a:cubicBezTo>
                      <a:cubicBezTo>
                        <a:pt x="18681" y="10953"/>
                        <a:pt x="19316" y="10604"/>
                        <a:pt x="19526" y="10404"/>
                      </a:cubicBezTo>
                      <a:cubicBezTo>
                        <a:pt x="19713" y="10224"/>
                        <a:pt x="20347" y="9878"/>
                        <a:pt x="20347" y="9667"/>
                      </a:cubicBezTo>
                      <a:cubicBezTo>
                        <a:pt x="20620" y="9565"/>
                        <a:pt x="20654" y="9375"/>
                        <a:pt x="20882" y="9269"/>
                      </a:cubicBezTo>
                      <a:cubicBezTo>
                        <a:pt x="20882" y="9177"/>
                        <a:pt x="20727" y="8909"/>
                        <a:pt x="21077" y="8909"/>
                      </a:cubicBezTo>
                      <a:cubicBezTo>
                        <a:pt x="20989" y="8446"/>
                        <a:pt x="21517" y="8183"/>
                        <a:pt x="21517" y="7716"/>
                      </a:cubicBezTo>
                      <a:cubicBezTo>
                        <a:pt x="21101" y="7817"/>
                        <a:pt x="20526" y="7861"/>
                        <a:pt x="20102" y="7861"/>
                      </a:cubicBezTo>
                      <a:cubicBezTo>
                        <a:pt x="20104" y="7926"/>
                        <a:pt x="19637" y="7935"/>
                        <a:pt x="19567" y="7931"/>
                      </a:cubicBezTo>
                      <a:close/>
                      <a:moveTo>
                        <a:pt x="19567" y="7931"/>
                      </a:moveTo>
                    </a:path>
                  </a:pathLst>
                </a:custGeom>
                <a:solidFill>
                  <a:schemeClr val="bg1"/>
                </a:solidFill>
                <a:ln>
                  <a:noFill/>
                </a:ln>
              </p:spPr>
              <p:txBody>
                <a:bodyPr anchor="ctr"/>
                <a:lstStyle/>
                <a:p>
                  <a:pPr algn="ctr"/>
                  <a:endParaRPr/>
                </a:p>
              </p:txBody>
            </p:sp>
            <p:sp>
              <p:nvSpPr>
                <p:cNvPr id="48" name="Freeform: Shape 78"/>
                <p:cNvSpPr/>
                <p:nvPr/>
              </p:nvSpPr>
              <p:spPr bwMode="auto">
                <a:xfrm>
                  <a:off x="2816292" y="5410567"/>
                  <a:ext cx="2132" cy="1421"/>
                </a:xfrm>
                <a:custGeom>
                  <a:avLst/>
                  <a:gdLst>
                    <a:gd name="T0" fmla="*/ 0 w 16989"/>
                    <a:gd name="T1" fmla="*/ 0 h 15334"/>
                    <a:gd name="T2" fmla="*/ 0 w 16989"/>
                    <a:gd name="T3" fmla="*/ 0 h 15334"/>
                    <a:gd name="T4" fmla="*/ 0 w 16989"/>
                    <a:gd name="T5" fmla="*/ 0 h 15334"/>
                    <a:gd name="T6" fmla="*/ 0 w 16989"/>
                    <a:gd name="T7" fmla="*/ 0 h 15334"/>
                    <a:gd name="T8" fmla="*/ 0 w 16989"/>
                    <a:gd name="T9" fmla="*/ 0 h 1533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989" h="15334">
                      <a:moveTo>
                        <a:pt x="5730" y="2266"/>
                      </a:moveTo>
                      <a:cubicBezTo>
                        <a:pt x="4165" y="1591"/>
                        <a:pt x="2498" y="771"/>
                        <a:pt x="900" y="0"/>
                      </a:cubicBezTo>
                      <a:cubicBezTo>
                        <a:pt x="-4611" y="21600"/>
                        <a:pt x="16989" y="17743"/>
                        <a:pt x="16989" y="4629"/>
                      </a:cubicBezTo>
                      <a:cubicBezTo>
                        <a:pt x="12159" y="7955"/>
                        <a:pt x="7839" y="13596"/>
                        <a:pt x="5730" y="2266"/>
                      </a:cubicBezTo>
                      <a:close/>
                      <a:moveTo>
                        <a:pt x="5730" y="2266"/>
                      </a:moveTo>
                    </a:path>
                  </a:pathLst>
                </a:custGeom>
                <a:solidFill>
                  <a:schemeClr val="bg1"/>
                </a:solidFill>
                <a:ln>
                  <a:noFill/>
                </a:ln>
              </p:spPr>
              <p:txBody>
                <a:bodyPr anchor="ctr"/>
                <a:lstStyle/>
                <a:p>
                  <a:pPr algn="ctr"/>
                  <a:endParaRPr/>
                </a:p>
              </p:txBody>
            </p:sp>
            <p:sp>
              <p:nvSpPr>
                <p:cNvPr id="49" name="Freeform: Shape 79"/>
                <p:cNvSpPr/>
                <p:nvPr/>
              </p:nvSpPr>
              <p:spPr bwMode="auto">
                <a:xfrm>
                  <a:off x="2821977" y="5410567"/>
                  <a:ext cx="11369" cy="5685"/>
                </a:xfrm>
                <a:custGeom>
                  <a:avLst/>
                  <a:gdLst>
                    <a:gd name="T0" fmla="*/ 0 w 18999"/>
                    <a:gd name="T1" fmla="*/ 0 h 20934"/>
                    <a:gd name="T2" fmla="*/ 0 w 18999"/>
                    <a:gd name="T3" fmla="*/ 0 h 20934"/>
                    <a:gd name="T4" fmla="*/ 0 w 18999"/>
                    <a:gd name="T5" fmla="*/ 0 h 20934"/>
                    <a:gd name="T6" fmla="*/ 0 w 18999"/>
                    <a:gd name="T7" fmla="*/ 0 h 20934"/>
                    <a:gd name="T8" fmla="*/ 0 w 18999"/>
                    <a:gd name="T9" fmla="*/ 0 h 20934"/>
                    <a:gd name="T10" fmla="*/ 0 w 18999"/>
                    <a:gd name="T11" fmla="*/ 0 h 20934"/>
                    <a:gd name="T12" fmla="*/ 0 w 18999"/>
                    <a:gd name="T13" fmla="*/ 0 h 2093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999" h="20934">
                      <a:moveTo>
                        <a:pt x="5636" y="0"/>
                      </a:moveTo>
                      <a:cubicBezTo>
                        <a:pt x="4287" y="4948"/>
                        <a:pt x="2148" y="3040"/>
                        <a:pt x="0" y="2842"/>
                      </a:cubicBezTo>
                      <a:cubicBezTo>
                        <a:pt x="1313" y="7114"/>
                        <a:pt x="5600" y="11307"/>
                        <a:pt x="7812" y="11307"/>
                      </a:cubicBezTo>
                      <a:cubicBezTo>
                        <a:pt x="9253" y="17507"/>
                        <a:pt x="13604" y="21600"/>
                        <a:pt x="17047" y="20845"/>
                      </a:cubicBezTo>
                      <a:cubicBezTo>
                        <a:pt x="21600" y="19871"/>
                        <a:pt x="16872" y="12618"/>
                        <a:pt x="16055" y="9439"/>
                      </a:cubicBezTo>
                      <a:cubicBezTo>
                        <a:pt x="11622" y="9439"/>
                        <a:pt x="11135" y="1212"/>
                        <a:pt x="5636" y="0"/>
                      </a:cubicBezTo>
                      <a:close/>
                      <a:moveTo>
                        <a:pt x="5636" y="0"/>
                      </a:moveTo>
                    </a:path>
                  </a:pathLst>
                </a:custGeom>
                <a:solidFill>
                  <a:schemeClr val="bg1"/>
                </a:solidFill>
                <a:ln>
                  <a:noFill/>
                </a:ln>
              </p:spPr>
              <p:txBody>
                <a:bodyPr anchor="ctr"/>
                <a:lstStyle/>
                <a:p>
                  <a:pPr algn="ctr"/>
                  <a:endParaRPr/>
                </a:p>
              </p:txBody>
            </p:sp>
            <p:sp>
              <p:nvSpPr>
                <p:cNvPr id="50" name="Freeform: Shape 80"/>
                <p:cNvSpPr/>
                <p:nvPr/>
              </p:nvSpPr>
              <p:spPr bwMode="auto">
                <a:xfrm>
                  <a:off x="2833346" y="5421937"/>
                  <a:ext cx="10659" cy="2842"/>
                </a:xfrm>
                <a:custGeom>
                  <a:avLst/>
                  <a:gdLst>
                    <a:gd name="T0" fmla="*/ 0 w 21600"/>
                    <a:gd name="T1" fmla="*/ 0 h 19826"/>
                    <a:gd name="T2" fmla="*/ 0 w 21600"/>
                    <a:gd name="T3" fmla="*/ 0 h 19826"/>
                    <a:gd name="T4" fmla="*/ 0 w 21600"/>
                    <a:gd name="T5" fmla="*/ 0 h 19826"/>
                    <a:gd name="T6" fmla="*/ 0 w 21600"/>
                    <a:gd name="T7" fmla="*/ 0 h 19826"/>
                    <a:gd name="T8" fmla="*/ 0 w 21600"/>
                    <a:gd name="T9" fmla="*/ 0 h 19826"/>
                    <a:gd name="T10" fmla="*/ 0 w 21600"/>
                    <a:gd name="T11" fmla="*/ 0 h 19826"/>
                    <a:gd name="T12" fmla="*/ 0 w 21600"/>
                    <a:gd name="T13" fmla="*/ 0 h 19826"/>
                    <a:gd name="T14" fmla="*/ 0 w 21600"/>
                    <a:gd name="T15" fmla="*/ 0 h 19826"/>
                    <a:gd name="T16" fmla="*/ 0 w 21600"/>
                    <a:gd name="T17" fmla="*/ 0 h 198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00" h="19826">
                      <a:moveTo>
                        <a:pt x="15657" y="0"/>
                      </a:moveTo>
                      <a:cubicBezTo>
                        <a:pt x="14560" y="9831"/>
                        <a:pt x="15657" y="658"/>
                        <a:pt x="15657" y="8204"/>
                      </a:cubicBezTo>
                      <a:cubicBezTo>
                        <a:pt x="11646" y="8446"/>
                        <a:pt x="8331" y="1662"/>
                        <a:pt x="5406" y="1662"/>
                      </a:cubicBezTo>
                      <a:cubicBezTo>
                        <a:pt x="6331" y="6612"/>
                        <a:pt x="7554" y="10212"/>
                        <a:pt x="7554" y="14712"/>
                      </a:cubicBezTo>
                      <a:cubicBezTo>
                        <a:pt x="4789" y="18069"/>
                        <a:pt x="2686" y="14712"/>
                        <a:pt x="0" y="14712"/>
                      </a:cubicBezTo>
                      <a:cubicBezTo>
                        <a:pt x="1006" y="20735"/>
                        <a:pt x="8309" y="21600"/>
                        <a:pt x="9189" y="16442"/>
                      </a:cubicBezTo>
                      <a:cubicBezTo>
                        <a:pt x="15417" y="16442"/>
                        <a:pt x="15680" y="16027"/>
                        <a:pt x="21600" y="18000"/>
                      </a:cubicBezTo>
                      <a:cubicBezTo>
                        <a:pt x="21406" y="13015"/>
                        <a:pt x="17349" y="1315"/>
                        <a:pt x="15657" y="0"/>
                      </a:cubicBezTo>
                      <a:close/>
                      <a:moveTo>
                        <a:pt x="15657" y="0"/>
                      </a:moveTo>
                    </a:path>
                  </a:pathLst>
                </a:custGeom>
                <a:solidFill>
                  <a:schemeClr val="bg1"/>
                </a:solidFill>
                <a:ln>
                  <a:noFill/>
                </a:ln>
              </p:spPr>
              <p:txBody>
                <a:bodyPr anchor="ctr"/>
                <a:lstStyle/>
                <a:p>
                  <a:pPr algn="ctr"/>
                  <a:endParaRPr/>
                </a:p>
              </p:txBody>
            </p:sp>
            <p:sp>
              <p:nvSpPr>
                <p:cNvPr id="51" name="Freeform: Shape 81"/>
                <p:cNvSpPr/>
                <p:nvPr/>
              </p:nvSpPr>
              <p:spPr bwMode="auto">
                <a:xfrm>
                  <a:off x="2827661" y="5421937"/>
                  <a:ext cx="1421" cy="1421"/>
                </a:xfrm>
                <a:custGeom>
                  <a:avLst/>
                  <a:gdLst>
                    <a:gd name="T0" fmla="*/ 0 w 16604"/>
                    <a:gd name="T1" fmla="*/ 0 h 17442"/>
                    <a:gd name="T2" fmla="*/ 0 w 16604"/>
                    <a:gd name="T3" fmla="*/ 0 h 17442"/>
                    <a:gd name="T4" fmla="*/ 0 w 16604"/>
                    <a:gd name="T5" fmla="*/ 0 h 17442"/>
                    <a:gd name="T6" fmla="*/ 0 w 16604"/>
                    <a:gd name="T7" fmla="*/ 0 h 174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6604" h="17442">
                      <a:moveTo>
                        <a:pt x="1543" y="0"/>
                      </a:moveTo>
                      <a:cubicBezTo>
                        <a:pt x="-4492" y="21600"/>
                        <a:pt x="8577" y="17040"/>
                        <a:pt x="16563" y="17040"/>
                      </a:cubicBezTo>
                      <a:cubicBezTo>
                        <a:pt x="17108" y="7620"/>
                        <a:pt x="12116" y="1920"/>
                        <a:pt x="1543" y="0"/>
                      </a:cubicBezTo>
                      <a:close/>
                      <a:moveTo>
                        <a:pt x="1543" y="0"/>
                      </a:moveTo>
                    </a:path>
                  </a:pathLst>
                </a:custGeom>
                <a:solidFill>
                  <a:schemeClr val="bg1"/>
                </a:solidFill>
                <a:ln>
                  <a:noFill/>
                </a:ln>
              </p:spPr>
              <p:txBody>
                <a:bodyPr anchor="ctr"/>
                <a:lstStyle/>
                <a:p>
                  <a:pPr algn="ctr"/>
                  <a:endParaRPr/>
                </a:p>
              </p:txBody>
            </p:sp>
            <p:sp>
              <p:nvSpPr>
                <p:cNvPr id="52" name="Freeform: Shape 82"/>
                <p:cNvSpPr/>
                <p:nvPr/>
              </p:nvSpPr>
              <p:spPr bwMode="auto">
                <a:xfrm>
                  <a:off x="2827661" y="5421937"/>
                  <a:ext cx="1421" cy="1421"/>
                </a:xfrm>
                <a:custGeom>
                  <a:avLst/>
                  <a:gdLst>
                    <a:gd name="T0" fmla="*/ 0 w 21600"/>
                    <a:gd name="T1" fmla="*/ 0 h 12742"/>
                    <a:gd name="T2" fmla="*/ 0 w 21600"/>
                    <a:gd name="T3" fmla="*/ 0 h 12742"/>
                    <a:gd name="T4" fmla="*/ 0 w 21600"/>
                    <a:gd name="T5" fmla="*/ 0 h 12742"/>
                    <a:gd name="T6" fmla="*/ 0 w 21600"/>
                    <a:gd name="T7" fmla="*/ 0 h 127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12742">
                      <a:moveTo>
                        <a:pt x="0" y="12742"/>
                      </a:moveTo>
                      <a:cubicBezTo>
                        <a:pt x="7251" y="11994"/>
                        <a:pt x="14425" y="11339"/>
                        <a:pt x="21600" y="10545"/>
                      </a:cubicBezTo>
                      <a:cubicBezTo>
                        <a:pt x="17860" y="-8858"/>
                        <a:pt x="2137" y="2550"/>
                        <a:pt x="0" y="12742"/>
                      </a:cubicBezTo>
                      <a:close/>
                      <a:moveTo>
                        <a:pt x="0" y="12742"/>
                      </a:moveTo>
                    </a:path>
                  </a:pathLst>
                </a:custGeom>
                <a:solidFill>
                  <a:schemeClr val="bg1"/>
                </a:solidFill>
                <a:ln>
                  <a:noFill/>
                </a:ln>
              </p:spPr>
              <p:txBody>
                <a:bodyPr anchor="ctr"/>
                <a:lstStyle/>
                <a:p>
                  <a:pPr algn="ctr"/>
                  <a:endParaRPr/>
                </a:p>
              </p:txBody>
            </p:sp>
            <p:sp>
              <p:nvSpPr>
                <p:cNvPr id="53" name="Freeform: Shape 83"/>
                <p:cNvSpPr/>
                <p:nvPr/>
              </p:nvSpPr>
              <p:spPr bwMode="auto">
                <a:xfrm>
                  <a:off x="2850400" y="5421937"/>
                  <a:ext cx="1421" cy="711"/>
                </a:xfrm>
                <a:custGeom>
                  <a:avLst/>
                  <a:gdLst>
                    <a:gd name="T0" fmla="*/ 0 w 17161"/>
                    <a:gd name="T1" fmla="*/ 0 h 13638"/>
                    <a:gd name="T2" fmla="*/ 0 w 17161"/>
                    <a:gd name="T3" fmla="*/ 0 h 13638"/>
                    <a:gd name="T4" fmla="*/ 0 w 17161"/>
                    <a:gd name="T5" fmla="*/ 0 h 13638"/>
                    <a:gd name="T6" fmla="*/ 0 w 17161"/>
                    <a:gd name="T7" fmla="*/ 0 h 136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161" h="13638">
                      <a:moveTo>
                        <a:pt x="1582" y="0"/>
                      </a:moveTo>
                      <a:cubicBezTo>
                        <a:pt x="-4374" y="21600"/>
                        <a:pt x="7735" y="11073"/>
                        <a:pt x="17161" y="11073"/>
                      </a:cubicBezTo>
                      <a:cubicBezTo>
                        <a:pt x="17226" y="3353"/>
                        <a:pt x="8782" y="0"/>
                        <a:pt x="1582" y="0"/>
                      </a:cubicBezTo>
                      <a:close/>
                      <a:moveTo>
                        <a:pt x="1582" y="0"/>
                      </a:moveTo>
                    </a:path>
                  </a:pathLst>
                </a:custGeom>
                <a:solidFill>
                  <a:schemeClr val="bg1"/>
                </a:solidFill>
                <a:ln>
                  <a:noFill/>
                </a:ln>
              </p:spPr>
              <p:txBody>
                <a:bodyPr anchor="ctr"/>
                <a:lstStyle/>
                <a:p>
                  <a:pPr algn="ctr"/>
                  <a:endParaRPr/>
                </a:p>
              </p:txBody>
            </p:sp>
            <p:sp>
              <p:nvSpPr>
                <p:cNvPr id="54" name="Freeform: Shape 84"/>
                <p:cNvSpPr/>
                <p:nvPr/>
              </p:nvSpPr>
              <p:spPr bwMode="auto">
                <a:xfrm>
                  <a:off x="2844715" y="5421937"/>
                  <a:ext cx="711" cy="71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0" y="0"/>
                      </a:moveTo>
                      <a:cubicBezTo>
                        <a:pt x="0" y="7500"/>
                        <a:pt x="0" y="14250"/>
                        <a:pt x="0" y="21600"/>
                      </a:cubicBezTo>
                      <a:cubicBezTo>
                        <a:pt x="8975" y="18750"/>
                        <a:pt x="12777" y="14250"/>
                        <a:pt x="21600" y="14250"/>
                      </a:cubicBezTo>
                      <a:cubicBezTo>
                        <a:pt x="21600" y="5100"/>
                        <a:pt x="9279" y="0"/>
                        <a:pt x="0" y="0"/>
                      </a:cubicBezTo>
                      <a:close/>
                      <a:moveTo>
                        <a:pt x="0" y="0"/>
                      </a:moveTo>
                    </a:path>
                  </a:pathLst>
                </a:custGeom>
                <a:solidFill>
                  <a:schemeClr val="bg1"/>
                </a:solidFill>
                <a:ln>
                  <a:noFill/>
                </a:ln>
              </p:spPr>
              <p:txBody>
                <a:bodyPr anchor="ctr"/>
                <a:lstStyle/>
                <a:p>
                  <a:pPr algn="ctr"/>
                  <a:endParaRPr/>
                </a:p>
              </p:txBody>
            </p:sp>
            <p:sp>
              <p:nvSpPr>
                <p:cNvPr id="55" name="Freeform: Shape 85"/>
                <p:cNvSpPr/>
                <p:nvPr/>
              </p:nvSpPr>
              <p:spPr bwMode="auto">
                <a:xfrm>
                  <a:off x="2839031" y="5433306"/>
                  <a:ext cx="711" cy="71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0" y="21600"/>
                      </a:moveTo>
                      <a:cubicBezTo>
                        <a:pt x="17923" y="21600"/>
                        <a:pt x="17234" y="20571"/>
                        <a:pt x="21600" y="5371"/>
                      </a:cubicBezTo>
                      <a:cubicBezTo>
                        <a:pt x="16200" y="3429"/>
                        <a:pt x="10915" y="1714"/>
                        <a:pt x="5285" y="0"/>
                      </a:cubicBezTo>
                      <a:cubicBezTo>
                        <a:pt x="3447" y="7200"/>
                        <a:pt x="1838" y="14400"/>
                        <a:pt x="0" y="21600"/>
                      </a:cubicBezTo>
                      <a:close/>
                      <a:moveTo>
                        <a:pt x="0" y="21600"/>
                      </a:moveTo>
                    </a:path>
                  </a:pathLst>
                </a:custGeom>
                <a:solidFill>
                  <a:schemeClr val="bg1"/>
                </a:solidFill>
                <a:ln>
                  <a:noFill/>
                </a:ln>
              </p:spPr>
              <p:txBody>
                <a:bodyPr anchor="ctr"/>
                <a:lstStyle/>
                <a:p>
                  <a:pPr algn="ctr"/>
                  <a:endParaRPr/>
                </a:p>
              </p:txBody>
            </p:sp>
            <p:sp>
              <p:nvSpPr>
                <p:cNvPr id="56" name="Freeform: Shape 86"/>
                <p:cNvSpPr/>
                <p:nvPr/>
              </p:nvSpPr>
              <p:spPr bwMode="auto">
                <a:xfrm>
                  <a:off x="3026624" y="5490152"/>
                  <a:ext cx="711" cy="1421"/>
                </a:xfrm>
                <a:custGeom>
                  <a:avLst/>
                  <a:gdLst>
                    <a:gd name="T0" fmla="*/ 0 w 16557"/>
                    <a:gd name="T1" fmla="*/ 0 h 18344"/>
                    <a:gd name="T2" fmla="*/ 0 w 16557"/>
                    <a:gd name="T3" fmla="*/ 0 h 18344"/>
                    <a:gd name="T4" fmla="*/ 0 w 16557"/>
                    <a:gd name="T5" fmla="*/ 0 h 18344"/>
                    <a:gd name="T6" fmla="*/ 0 w 16557"/>
                    <a:gd name="T7" fmla="*/ 0 h 183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6557" h="18344">
                      <a:moveTo>
                        <a:pt x="0" y="16234"/>
                      </a:moveTo>
                      <a:cubicBezTo>
                        <a:pt x="21600" y="21600"/>
                        <a:pt x="17408" y="16922"/>
                        <a:pt x="13033" y="0"/>
                      </a:cubicBezTo>
                      <a:cubicBezTo>
                        <a:pt x="2734" y="5916"/>
                        <a:pt x="0" y="4471"/>
                        <a:pt x="0" y="16234"/>
                      </a:cubicBezTo>
                      <a:close/>
                      <a:moveTo>
                        <a:pt x="0" y="16234"/>
                      </a:moveTo>
                    </a:path>
                  </a:pathLst>
                </a:custGeom>
                <a:solidFill>
                  <a:schemeClr val="bg1"/>
                </a:solidFill>
                <a:ln>
                  <a:noFill/>
                </a:ln>
              </p:spPr>
              <p:txBody>
                <a:bodyPr anchor="ctr"/>
                <a:lstStyle/>
                <a:p>
                  <a:pPr algn="ctr"/>
                  <a:endParaRPr/>
                </a:p>
              </p:txBody>
            </p:sp>
          </p:grpSp>
        </p:grpSp>
      </p:grpSp>
      <p:sp>
        <p:nvSpPr>
          <p:cNvPr id="60" name="išľíďè"/>
          <p:cNvSpPr/>
          <p:nvPr/>
        </p:nvSpPr>
        <p:spPr bwMode="auto">
          <a:xfrm>
            <a:off x="1210945" y="2356485"/>
            <a:ext cx="4142105" cy="557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在社会历史发展过程中，人民群众起着决定性的作用。</a:t>
            </a:r>
          </a:p>
        </p:txBody>
      </p:sp>
      <p:sp>
        <p:nvSpPr>
          <p:cNvPr id="61" name="iSlíďè"/>
          <p:cNvSpPr txBox="1"/>
          <p:nvPr/>
        </p:nvSpPr>
        <p:spPr bwMode="auto">
          <a:xfrm>
            <a:off x="1746885" y="1229360"/>
            <a:ext cx="4968240" cy="3511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人民群众是社会历史的主体，是历史的创造者。</a:t>
            </a:r>
          </a:p>
        </p:txBody>
      </p:sp>
      <p:sp>
        <p:nvSpPr>
          <p:cNvPr id="62" name="išľíďè"/>
          <p:cNvSpPr/>
          <p:nvPr/>
        </p:nvSpPr>
        <p:spPr bwMode="auto">
          <a:xfrm>
            <a:off x="353060" y="4574540"/>
            <a:ext cx="2068195" cy="9772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人民群众是社会精神财富的创造者。</a:t>
            </a:r>
          </a:p>
        </p:txBody>
      </p:sp>
      <p:sp>
        <p:nvSpPr>
          <p:cNvPr id="63" name="iSlíďè"/>
          <p:cNvSpPr txBox="1"/>
          <p:nvPr/>
        </p:nvSpPr>
        <p:spPr bwMode="auto">
          <a:xfrm>
            <a:off x="518795" y="3642995"/>
            <a:ext cx="3566795" cy="5918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人民群众是社会物质财富的创造者。</a:t>
            </a:r>
          </a:p>
        </p:txBody>
      </p:sp>
      <p:sp>
        <p:nvSpPr>
          <p:cNvPr id="64" name="išľíďè"/>
          <p:cNvSpPr/>
          <p:nvPr/>
        </p:nvSpPr>
        <p:spPr bwMode="auto">
          <a:xfrm>
            <a:off x="5128895" y="4138930"/>
            <a:ext cx="4892040" cy="557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人民群众创造历史的活动要受到一定社会历史条件的制约。</a:t>
            </a:r>
          </a:p>
        </p:txBody>
      </p:sp>
      <p:sp>
        <p:nvSpPr>
          <p:cNvPr id="65" name="iSlíďè"/>
          <p:cNvSpPr txBox="1"/>
          <p:nvPr/>
        </p:nvSpPr>
        <p:spPr bwMode="auto">
          <a:xfrm>
            <a:off x="3620970" y="5636047"/>
            <a:ext cx="2195830"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人民群众是社会变革的决定力量。</a:t>
            </a:r>
          </a:p>
        </p:txBody>
      </p:sp>
      <p:sp>
        <p:nvSpPr>
          <p:cNvPr id="66" name="išľíďè"/>
          <p:cNvSpPr/>
          <p:nvPr/>
        </p:nvSpPr>
        <p:spPr bwMode="auto">
          <a:xfrm>
            <a:off x="8092440" y="1891030"/>
            <a:ext cx="3185795" cy="557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中国特色社会主义是中国人民开创和推进的伟大事业。</a:t>
            </a:r>
          </a:p>
        </p:txBody>
      </p:sp>
      <p:sp>
        <p:nvSpPr>
          <p:cNvPr id="67" name="iSlíďè"/>
          <p:cNvSpPr txBox="1"/>
          <p:nvPr/>
        </p:nvSpPr>
        <p:spPr bwMode="auto">
          <a:xfrm>
            <a:off x="6511925" y="2989580"/>
            <a:ext cx="4648200" cy="8782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fontScale="97500"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b="1" i="0" u="none" strike="noStrike" kern="1200" cap="none" spc="0" normalizeH="0" baseline="0" noProof="0" dirty="0">
                <a:ln>
                  <a:noFill/>
                </a:ln>
                <a:solidFill>
                  <a:schemeClr val="bg2">
                    <a:lumMod val="10000"/>
                  </a:schemeClr>
                </a:solidFill>
                <a:effectLst/>
                <a:uLnTx/>
                <a:uFillTx/>
              </a:rPr>
              <a:t>我国的社会主义制度为人民群众创造历史的活动提</a:t>
            </a:r>
          </a:p>
          <a:p>
            <a:pPr marL="0" marR="0" lvl="0" indent="0" algn="l" defTabSz="913765" rtl="0" eaLnBrk="1" fontAlgn="auto" latinLnBrk="0" hangingPunct="1">
              <a:spcBef>
                <a:spcPct val="0"/>
              </a:spcBef>
              <a:spcAft>
                <a:spcPts val="0"/>
              </a:spcAft>
              <a:buClrTx/>
              <a:buSzTx/>
              <a:buFontTx/>
              <a:buNone/>
              <a:defRPr/>
            </a:pPr>
            <a:r>
              <a:rPr kumimoji="0" lang="zh-CN" altLang="en-US" b="1" i="0" u="none" strike="noStrike" kern="1200" cap="none" spc="0" normalizeH="0" baseline="0" noProof="0" dirty="0">
                <a:ln>
                  <a:noFill/>
                </a:ln>
                <a:solidFill>
                  <a:schemeClr val="bg2">
                    <a:lumMod val="10000"/>
                  </a:schemeClr>
                </a:solidFill>
                <a:effectLst/>
                <a:uLnTx/>
                <a:uFillTx/>
              </a:rPr>
              <a:t>供了极为有利的经济、政治和精神文化等方面的条</a:t>
            </a:r>
          </a:p>
          <a:p>
            <a:pPr marL="0" marR="0" lvl="0" indent="0" algn="l" defTabSz="913765" rtl="0" eaLnBrk="1" fontAlgn="auto" latinLnBrk="0" hangingPunct="1">
              <a:spcBef>
                <a:spcPct val="0"/>
              </a:spcBef>
              <a:spcAft>
                <a:spcPts val="0"/>
              </a:spcAft>
              <a:buClrTx/>
              <a:buSzTx/>
              <a:buFontTx/>
              <a:buNone/>
              <a:defRPr/>
            </a:pPr>
            <a:r>
              <a:rPr kumimoji="0" lang="zh-CN" altLang="en-US" b="1" i="0" u="none" strike="noStrike" kern="1200" cap="none" spc="0" normalizeH="0" baseline="0" noProof="0" dirty="0">
                <a:ln>
                  <a:noFill/>
                </a:ln>
                <a:solidFill>
                  <a:schemeClr val="bg2">
                    <a:lumMod val="10000"/>
                  </a:schemeClr>
                </a:solidFill>
                <a:effectLst/>
                <a:uLnTx/>
                <a:uFillTx/>
              </a:rPr>
              <a:t>件，但也存在有待完善和改进的方面。</a:t>
            </a:r>
          </a:p>
        </p:txBody>
      </p:sp>
      <p:sp>
        <p:nvSpPr>
          <p:cNvPr id="3" name="文本框 2"/>
          <p:cNvSpPr txBox="1"/>
          <p:nvPr/>
        </p:nvSpPr>
        <p:spPr>
          <a:xfrm>
            <a:off x="2649220" y="550545"/>
            <a:ext cx="6893560" cy="460375"/>
          </a:xfrm>
          <a:prstGeom prst="rect">
            <a:avLst/>
          </a:prstGeom>
          <a:noFill/>
        </p:spPr>
        <p:txBody>
          <a:bodyPr wrap="square" rtlCol="0">
            <a:spAutoFit/>
          </a:bodyPr>
          <a:lstStyle/>
          <a:p>
            <a:r>
              <a:rPr lang="zh-CN" altLang="en-US" sz="2400" b="1">
                <a:latin typeface="+mn-ea"/>
              </a:rPr>
              <a:t>（二）人民群众在创造历史过程中的决定作用</a:t>
            </a:r>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3" presetClass="entr" presetSubtype="16"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childTnLst>
                                </p:cTn>
                              </p:par>
                            </p:childTnLst>
                          </p:cTn>
                        </p:par>
                        <p:par>
                          <p:cTn id="15" fill="hold">
                            <p:stCondLst>
                              <p:cond delay="1000"/>
                            </p:stCondLst>
                            <p:childTnLst>
                              <p:par>
                                <p:cTn id="16" presetID="23" presetClass="entr" presetSubtype="16" fill="hold" nodeType="afterEffect">
                                  <p:stCondLst>
                                    <p:cond delay="0"/>
                                  </p:stCondLst>
                                  <p:childTnLst>
                                    <p:set>
                                      <p:cBhvr>
                                        <p:cTn id="17" dur="1" fill="hold">
                                          <p:stCondLst>
                                            <p:cond delay="0"/>
                                          </p:stCondLst>
                                        </p:cTn>
                                        <p:tgtEl>
                                          <p:spTgt spid="57"/>
                                        </p:tgtEl>
                                        <p:attrNameLst>
                                          <p:attrName>style.visibility</p:attrName>
                                        </p:attrNameLst>
                                      </p:cBhvr>
                                      <p:to>
                                        <p:strVal val="visible"/>
                                      </p:to>
                                    </p:set>
                                    <p:anim calcmode="lin" valueType="num">
                                      <p:cBhvr>
                                        <p:cTn id="18" dur="500" fill="hold"/>
                                        <p:tgtEl>
                                          <p:spTgt spid="57"/>
                                        </p:tgtEl>
                                        <p:attrNameLst>
                                          <p:attrName>ppt_w</p:attrName>
                                        </p:attrNameLst>
                                      </p:cBhvr>
                                      <p:tavLst>
                                        <p:tav tm="0">
                                          <p:val>
                                            <p:fltVal val="0"/>
                                          </p:val>
                                        </p:tav>
                                        <p:tav tm="100000">
                                          <p:val>
                                            <p:strVal val="#ppt_w"/>
                                          </p:val>
                                        </p:tav>
                                      </p:tavLst>
                                    </p:anim>
                                    <p:anim calcmode="lin" valueType="num">
                                      <p:cBhvr>
                                        <p:cTn id="19" dur="500" fill="hold"/>
                                        <p:tgtEl>
                                          <p:spTgt spid="57"/>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presetID="23" presetClass="entr" presetSubtype="16" fill="hold" nodeType="afterEffect">
                                  <p:stCondLst>
                                    <p:cond delay="0"/>
                                  </p:stCondLst>
                                  <p:childTnLst>
                                    <p:set>
                                      <p:cBhvr>
                                        <p:cTn id="22" dur="1" fill="hold">
                                          <p:stCondLst>
                                            <p:cond delay="0"/>
                                          </p:stCondLst>
                                        </p:cTn>
                                        <p:tgtEl>
                                          <p:spTgt spid="58"/>
                                        </p:tgtEl>
                                        <p:attrNameLst>
                                          <p:attrName>style.visibility</p:attrName>
                                        </p:attrNameLst>
                                      </p:cBhvr>
                                      <p:to>
                                        <p:strVal val="visible"/>
                                      </p:to>
                                    </p:set>
                                    <p:anim calcmode="lin" valueType="num">
                                      <p:cBhvr>
                                        <p:cTn id="23" dur="500" fill="hold"/>
                                        <p:tgtEl>
                                          <p:spTgt spid="58"/>
                                        </p:tgtEl>
                                        <p:attrNameLst>
                                          <p:attrName>ppt_w</p:attrName>
                                        </p:attrNameLst>
                                      </p:cBhvr>
                                      <p:tavLst>
                                        <p:tav tm="0">
                                          <p:val>
                                            <p:fltVal val="0"/>
                                          </p:val>
                                        </p:tav>
                                        <p:tav tm="100000">
                                          <p:val>
                                            <p:strVal val="#ppt_w"/>
                                          </p:val>
                                        </p:tav>
                                      </p:tavLst>
                                    </p:anim>
                                    <p:anim calcmode="lin" valueType="num">
                                      <p:cBhvr>
                                        <p:cTn id="24" dur="500" fill="hold"/>
                                        <p:tgtEl>
                                          <p:spTgt spid="58"/>
                                        </p:tgtEl>
                                        <p:attrNameLst>
                                          <p:attrName>ppt_h</p:attrName>
                                        </p:attrNameLst>
                                      </p:cBhvr>
                                      <p:tavLst>
                                        <p:tav tm="0">
                                          <p:val>
                                            <p:fltVal val="0"/>
                                          </p:val>
                                        </p:tav>
                                        <p:tav tm="100000">
                                          <p:val>
                                            <p:strVal val="#ppt_h"/>
                                          </p:val>
                                        </p:tav>
                                      </p:tavLst>
                                    </p:anim>
                                  </p:childTnLst>
                                </p:cTn>
                              </p:par>
                            </p:childTnLst>
                          </p:cTn>
                        </p:par>
                        <p:par>
                          <p:cTn id="25" fill="hold">
                            <p:stCondLst>
                              <p:cond delay="2000"/>
                            </p:stCondLst>
                            <p:childTnLst>
                              <p:par>
                                <p:cTn id="26" presetID="23" presetClass="entr" presetSubtype="16"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61"/>
                                        </p:tgtEl>
                                        <p:attrNameLst>
                                          <p:attrName>style.visibility</p:attrName>
                                        </p:attrNameLst>
                                      </p:cBhvr>
                                      <p:to>
                                        <p:strVal val="visible"/>
                                      </p:to>
                                    </p:set>
                                    <p:animEffect transition="in" filter="wipe(down)">
                                      <p:cBhvr>
                                        <p:cTn id="34" dur="500"/>
                                        <p:tgtEl>
                                          <p:spTgt spid="61"/>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60"/>
                                        </p:tgtEl>
                                        <p:attrNameLst>
                                          <p:attrName>style.visibility</p:attrName>
                                        </p:attrNameLst>
                                      </p:cBhvr>
                                      <p:to>
                                        <p:strVal val="visible"/>
                                      </p:to>
                                    </p:set>
                                    <p:animEffect transition="in" filter="wipe(down)">
                                      <p:cBhvr>
                                        <p:cTn id="39" dur="500"/>
                                        <p:tgtEl>
                                          <p:spTgt spid="60"/>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63"/>
                                        </p:tgtEl>
                                        <p:attrNameLst>
                                          <p:attrName>style.visibility</p:attrName>
                                        </p:attrNameLst>
                                      </p:cBhvr>
                                      <p:to>
                                        <p:strVal val="visible"/>
                                      </p:to>
                                    </p:set>
                                    <p:animEffect transition="in" filter="wipe(down)">
                                      <p:cBhvr>
                                        <p:cTn id="44" dur="500"/>
                                        <p:tgtEl>
                                          <p:spTgt spid="63"/>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62"/>
                                        </p:tgtEl>
                                        <p:attrNameLst>
                                          <p:attrName>style.visibility</p:attrName>
                                        </p:attrNameLst>
                                      </p:cBhvr>
                                      <p:to>
                                        <p:strVal val="visible"/>
                                      </p:to>
                                    </p:set>
                                    <p:animEffect transition="in" filter="wipe(down)">
                                      <p:cBhvr>
                                        <p:cTn id="49" dur="500"/>
                                        <p:tgtEl>
                                          <p:spTgt spid="62"/>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65"/>
                                        </p:tgtEl>
                                        <p:attrNameLst>
                                          <p:attrName>style.visibility</p:attrName>
                                        </p:attrNameLst>
                                      </p:cBhvr>
                                      <p:to>
                                        <p:strVal val="visible"/>
                                      </p:to>
                                    </p:set>
                                    <p:animEffect transition="in" filter="wipe(down)">
                                      <p:cBhvr>
                                        <p:cTn id="54" dur="500"/>
                                        <p:tgtEl>
                                          <p:spTgt spid="65"/>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grpId="0" nodeType="clickEffect">
                                  <p:stCondLst>
                                    <p:cond delay="0"/>
                                  </p:stCondLst>
                                  <p:childTnLst>
                                    <p:set>
                                      <p:cBhvr>
                                        <p:cTn id="58" dur="1" fill="hold">
                                          <p:stCondLst>
                                            <p:cond delay="0"/>
                                          </p:stCondLst>
                                        </p:cTn>
                                        <p:tgtEl>
                                          <p:spTgt spid="64"/>
                                        </p:tgtEl>
                                        <p:attrNameLst>
                                          <p:attrName>style.visibility</p:attrName>
                                        </p:attrNameLst>
                                      </p:cBhvr>
                                      <p:to>
                                        <p:strVal val="visible"/>
                                      </p:to>
                                    </p:set>
                                    <p:animEffect transition="in" filter="wipe(down)">
                                      <p:cBhvr>
                                        <p:cTn id="59" dur="500"/>
                                        <p:tgtEl>
                                          <p:spTgt spid="64"/>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4" fill="hold" grpId="0" nodeType="clickEffect">
                                  <p:stCondLst>
                                    <p:cond delay="0"/>
                                  </p:stCondLst>
                                  <p:childTnLst>
                                    <p:set>
                                      <p:cBhvr>
                                        <p:cTn id="63" dur="1" fill="hold">
                                          <p:stCondLst>
                                            <p:cond delay="0"/>
                                          </p:stCondLst>
                                        </p:cTn>
                                        <p:tgtEl>
                                          <p:spTgt spid="67"/>
                                        </p:tgtEl>
                                        <p:attrNameLst>
                                          <p:attrName>style.visibility</p:attrName>
                                        </p:attrNameLst>
                                      </p:cBhvr>
                                      <p:to>
                                        <p:strVal val="visible"/>
                                      </p:to>
                                    </p:set>
                                    <p:animEffect transition="in" filter="wipe(down)">
                                      <p:cBhvr>
                                        <p:cTn id="64" dur="500"/>
                                        <p:tgtEl>
                                          <p:spTgt spid="67"/>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4" fill="hold" grpId="0" nodeType="clickEffect">
                                  <p:stCondLst>
                                    <p:cond delay="0"/>
                                  </p:stCondLst>
                                  <p:childTnLst>
                                    <p:set>
                                      <p:cBhvr>
                                        <p:cTn id="68" dur="1" fill="hold">
                                          <p:stCondLst>
                                            <p:cond delay="0"/>
                                          </p:stCondLst>
                                        </p:cTn>
                                        <p:tgtEl>
                                          <p:spTgt spid="66"/>
                                        </p:tgtEl>
                                        <p:attrNameLst>
                                          <p:attrName>style.visibility</p:attrName>
                                        </p:attrNameLst>
                                      </p:cBhvr>
                                      <p:to>
                                        <p:strVal val="visible"/>
                                      </p:to>
                                    </p:set>
                                    <p:animEffect transition="in" filter="wipe(down)">
                                      <p:cBhvr>
                                        <p:cTn id="69"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1" grpId="0"/>
      <p:bldP spid="62" grpId="0"/>
      <p:bldP spid="63" grpId="0"/>
      <p:bldP spid="64" grpId="0"/>
      <p:bldP spid="65" grpId="0"/>
      <p:bldP spid="66" grpId="0"/>
      <p:bldP spid="67" grpId="0"/>
      <p:bldP spid="3" grpId="0"/>
      <p:bldP spid="3"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p:cNvGrpSpPr/>
          <p:nvPr/>
        </p:nvGrpSpPr>
        <p:grpSpPr>
          <a:xfrm>
            <a:off x="1354535" y="1730452"/>
            <a:ext cx="3559875" cy="3848398"/>
            <a:chOff x="4316062" y="1899009"/>
            <a:chExt cx="3559875" cy="3848398"/>
          </a:xfrm>
        </p:grpSpPr>
        <p:sp>
          <p:nvSpPr>
            <p:cNvPr id="18" name="Freeform: Shape 4"/>
            <p:cNvSpPr/>
            <p:nvPr/>
          </p:nvSpPr>
          <p:spPr bwMode="auto">
            <a:xfrm>
              <a:off x="5137082" y="1899009"/>
              <a:ext cx="1474442" cy="1071357"/>
            </a:xfrm>
            <a:custGeom>
              <a:avLst/>
              <a:gdLst>
                <a:gd name="T0" fmla="*/ 190 w 293"/>
                <a:gd name="T1" fmla="*/ 0 h 213"/>
                <a:gd name="T2" fmla="*/ 293 w 293"/>
                <a:gd name="T3" fmla="*/ 82 h 213"/>
                <a:gd name="T4" fmla="*/ 101 w 293"/>
                <a:gd name="T5" fmla="*/ 213 h 213"/>
                <a:gd name="T6" fmla="*/ 0 w 293"/>
                <a:gd name="T7" fmla="*/ 121 h 213"/>
                <a:gd name="T8" fmla="*/ 190 w 293"/>
                <a:gd name="T9" fmla="*/ 0 h 213"/>
              </a:gdLst>
              <a:ahLst/>
              <a:cxnLst>
                <a:cxn ang="0">
                  <a:pos x="T0" y="T1"/>
                </a:cxn>
                <a:cxn ang="0">
                  <a:pos x="T2" y="T3"/>
                </a:cxn>
                <a:cxn ang="0">
                  <a:pos x="T4" y="T5"/>
                </a:cxn>
                <a:cxn ang="0">
                  <a:pos x="T6" y="T7"/>
                </a:cxn>
                <a:cxn ang="0">
                  <a:pos x="T8" y="T9"/>
                </a:cxn>
              </a:cxnLst>
              <a:rect l="0" t="0" r="r" b="b"/>
              <a:pathLst>
                <a:path w="293" h="213">
                  <a:moveTo>
                    <a:pt x="190" y="0"/>
                  </a:moveTo>
                  <a:cubicBezTo>
                    <a:pt x="293" y="82"/>
                    <a:pt x="293" y="82"/>
                    <a:pt x="293" y="82"/>
                  </a:cubicBezTo>
                  <a:cubicBezTo>
                    <a:pt x="101" y="213"/>
                    <a:pt x="101" y="213"/>
                    <a:pt x="101" y="213"/>
                  </a:cubicBezTo>
                  <a:cubicBezTo>
                    <a:pt x="0" y="121"/>
                    <a:pt x="0" y="121"/>
                    <a:pt x="0" y="121"/>
                  </a:cubicBezTo>
                  <a:cubicBezTo>
                    <a:pt x="2" y="119"/>
                    <a:pt x="189" y="1"/>
                    <a:pt x="190" y="0"/>
                  </a:cubicBezTo>
                  <a:close/>
                </a:path>
              </a:pathLst>
            </a:custGeom>
            <a:solidFill>
              <a:schemeClr val="accent1">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9" name="Freeform: Shape 5"/>
            <p:cNvSpPr/>
            <p:nvPr/>
          </p:nvSpPr>
          <p:spPr bwMode="auto">
            <a:xfrm>
              <a:off x="5646242" y="2312701"/>
              <a:ext cx="965282" cy="697973"/>
            </a:xfrm>
            <a:custGeom>
              <a:avLst/>
              <a:gdLst>
                <a:gd name="T0" fmla="*/ 182 w 192"/>
                <a:gd name="T1" fmla="*/ 14 h 139"/>
                <a:gd name="T2" fmla="*/ 191 w 192"/>
                <a:gd name="T3" fmla="*/ 8 h 139"/>
                <a:gd name="T4" fmla="*/ 192 w 192"/>
                <a:gd name="T5" fmla="*/ 0 h 139"/>
                <a:gd name="T6" fmla="*/ 0 w 192"/>
                <a:gd name="T7" fmla="*/ 131 h 139"/>
                <a:gd name="T8" fmla="*/ 0 w 192"/>
                <a:gd name="T9" fmla="*/ 138 h 139"/>
                <a:gd name="T10" fmla="*/ 67 w 192"/>
                <a:gd name="T11" fmla="*/ 93 h 139"/>
                <a:gd name="T12" fmla="*/ 67 w 192"/>
                <a:gd name="T13" fmla="*/ 93 h 139"/>
                <a:gd name="T14" fmla="*/ 182 w 192"/>
                <a:gd name="T15" fmla="*/ 14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39">
                  <a:moveTo>
                    <a:pt x="182" y="14"/>
                  </a:moveTo>
                  <a:cubicBezTo>
                    <a:pt x="191" y="8"/>
                    <a:pt x="191" y="8"/>
                    <a:pt x="191" y="8"/>
                  </a:cubicBezTo>
                  <a:cubicBezTo>
                    <a:pt x="192" y="0"/>
                    <a:pt x="192" y="0"/>
                    <a:pt x="192" y="0"/>
                  </a:cubicBezTo>
                  <a:cubicBezTo>
                    <a:pt x="0" y="131"/>
                    <a:pt x="0" y="131"/>
                    <a:pt x="0" y="131"/>
                  </a:cubicBezTo>
                  <a:cubicBezTo>
                    <a:pt x="0" y="138"/>
                    <a:pt x="0" y="138"/>
                    <a:pt x="0" y="138"/>
                  </a:cubicBezTo>
                  <a:cubicBezTo>
                    <a:pt x="1" y="139"/>
                    <a:pt x="67" y="93"/>
                    <a:pt x="67" y="93"/>
                  </a:cubicBezTo>
                  <a:cubicBezTo>
                    <a:pt x="67" y="93"/>
                    <a:pt x="67" y="93"/>
                    <a:pt x="67" y="93"/>
                  </a:cubicBezTo>
                  <a:lnTo>
                    <a:pt x="182" y="14"/>
                  </a:lnTo>
                  <a:close/>
                </a:path>
              </a:pathLst>
            </a:custGeom>
            <a:solidFill>
              <a:schemeClr val="accent4">
                <a:lumMod val="40000"/>
                <a:lumOff val="6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0" name="Freeform: Shape 6"/>
            <p:cNvSpPr/>
            <p:nvPr/>
          </p:nvSpPr>
          <p:spPr bwMode="auto">
            <a:xfrm>
              <a:off x="5983560" y="2382711"/>
              <a:ext cx="784955" cy="572805"/>
            </a:xfrm>
            <a:custGeom>
              <a:avLst/>
              <a:gdLst>
                <a:gd name="T0" fmla="*/ 115 w 156"/>
                <a:gd name="T1" fmla="*/ 0 h 114"/>
                <a:gd name="T2" fmla="*/ 156 w 156"/>
                <a:gd name="T3" fmla="*/ 33 h 114"/>
                <a:gd name="T4" fmla="*/ 42 w 156"/>
                <a:gd name="T5" fmla="*/ 114 h 114"/>
                <a:gd name="T6" fmla="*/ 0 w 156"/>
                <a:gd name="T7" fmla="*/ 79 h 114"/>
                <a:gd name="T8" fmla="*/ 115 w 156"/>
                <a:gd name="T9" fmla="*/ 0 h 114"/>
              </a:gdLst>
              <a:ahLst/>
              <a:cxnLst>
                <a:cxn ang="0">
                  <a:pos x="T0" y="T1"/>
                </a:cxn>
                <a:cxn ang="0">
                  <a:pos x="T2" y="T3"/>
                </a:cxn>
                <a:cxn ang="0">
                  <a:pos x="T4" y="T5"/>
                </a:cxn>
                <a:cxn ang="0">
                  <a:pos x="T6" y="T7"/>
                </a:cxn>
                <a:cxn ang="0">
                  <a:pos x="T8" y="T9"/>
                </a:cxn>
              </a:cxnLst>
              <a:rect l="0" t="0" r="r" b="b"/>
              <a:pathLst>
                <a:path w="156" h="114">
                  <a:moveTo>
                    <a:pt x="115" y="0"/>
                  </a:moveTo>
                  <a:cubicBezTo>
                    <a:pt x="156" y="33"/>
                    <a:pt x="156" y="33"/>
                    <a:pt x="156" y="33"/>
                  </a:cubicBezTo>
                  <a:cubicBezTo>
                    <a:pt x="135" y="48"/>
                    <a:pt x="44" y="113"/>
                    <a:pt x="42" y="114"/>
                  </a:cubicBezTo>
                  <a:cubicBezTo>
                    <a:pt x="0" y="79"/>
                    <a:pt x="0" y="79"/>
                    <a:pt x="0" y="79"/>
                  </a:cubicBezTo>
                  <a:lnTo>
                    <a:pt x="115" y="0"/>
                  </a:lnTo>
                  <a:close/>
                </a:path>
              </a:pathLst>
            </a:custGeom>
            <a:solidFill>
              <a:schemeClr val="accent1">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1" name="Freeform: Shape 7"/>
            <p:cNvSpPr/>
            <p:nvPr/>
          </p:nvSpPr>
          <p:spPr bwMode="auto">
            <a:xfrm>
              <a:off x="6189345" y="2548187"/>
              <a:ext cx="579169" cy="447636"/>
            </a:xfrm>
            <a:custGeom>
              <a:avLst/>
              <a:gdLst>
                <a:gd name="T0" fmla="*/ 115 w 115"/>
                <a:gd name="T1" fmla="*/ 0 h 89"/>
                <a:gd name="T2" fmla="*/ 115 w 115"/>
                <a:gd name="T3" fmla="*/ 8 h 89"/>
                <a:gd name="T4" fmla="*/ 106 w 115"/>
                <a:gd name="T5" fmla="*/ 14 h 89"/>
                <a:gd name="T6" fmla="*/ 0 w 115"/>
                <a:gd name="T7" fmla="*/ 89 h 89"/>
                <a:gd name="T8" fmla="*/ 1 w 115"/>
                <a:gd name="T9" fmla="*/ 81 h 89"/>
                <a:gd name="T10" fmla="*/ 115 w 115"/>
                <a:gd name="T11" fmla="*/ 0 h 89"/>
              </a:gdLst>
              <a:ahLst/>
              <a:cxnLst>
                <a:cxn ang="0">
                  <a:pos x="T0" y="T1"/>
                </a:cxn>
                <a:cxn ang="0">
                  <a:pos x="T2" y="T3"/>
                </a:cxn>
                <a:cxn ang="0">
                  <a:pos x="T4" y="T5"/>
                </a:cxn>
                <a:cxn ang="0">
                  <a:pos x="T6" y="T7"/>
                </a:cxn>
                <a:cxn ang="0">
                  <a:pos x="T8" y="T9"/>
                </a:cxn>
                <a:cxn ang="0">
                  <a:pos x="T10" y="T11"/>
                </a:cxn>
              </a:cxnLst>
              <a:rect l="0" t="0" r="r" b="b"/>
              <a:pathLst>
                <a:path w="115" h="89">
                  <a:moveTo>
                    <a:pt x="115" y="0"/>
                  </a:moveTo>
                  <a:cubicBezTo>
                    <a:pt x="115" y="8"/>
                    <a:pt x="115" y="8"/>
                    <a:pt x="115" y="8"/>
                  </a:cubicBezTo>
                  <a:cubicBezTo>
                    <a:pt x="106" y="14"/>
                    <a:pt x="106" y="14"/>
                    <a:pt x="106" y="14"/>
                  </a:cubicBezTo>
                  <a:cubicBezTo>
                    <a:pt x="105" y="14"/>
                    <a:pt x="1" y="88"/>
                    <a:pt x="0" y="89"/>
                  </a:cubicBezTo>
                  <a:cubicBezTo>
                    <a:pt x="1" y="81"/>
                    <a:pt x="1" y="81"/>
                    <a:pt x="1" y="81"/>
                  </a:cubicBezTo>
                  <a:cubicBezTo>
                    <a:pt x="3" y="80"/>
                    <a:pt x="93" y="16"/>
                    <a:pt x="115" y="0"/>
                  </a:cubicBezTo>
                  <a:close/>
                </a:path>
              </a:pathLst>
            </a:custGeom>
            <a:solidFill>
              <a:schemeClr val="accent4">
                <a:lumMod val="40000"/>
                <a:lumOff val="6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2" name="Freeform: Shape 8"/>
            <p:cNvSpPr/>
            <p:nvPr/>
          </p:nvSpPr>
          <p:spPr bwMode="auto">
            <a:xfrm>
              <a:off x="5137082" y="2507879"/>
              <a:ext cx="509160" cy="498552"/>
            </a:xfrm>
            <a:custGeom>
              <a:avLst/>
              <a:gdLst>
                <a:gd name="T0" fmla="*/ 2 w 101"/>
                <a:gd name="T1" fmla="*/ 7 h 99"/>
                <a:gd name="T2" fmla="*/ 0 w 101"/>
                <a:gd name="T3" fmla="*/ 0 h 99"/>
                <a:gd name="T4" fmla="*/ 101 w 101"/>
                <a:gd name="T5" fmla="*/ 92 h 99"/>
                <a:gd name="T6" fmla="*/ 101 w 101"/>
                <a:gd name="T7" fmla="*/ 99 h 99"/>
                <a:gd name="T8" fmla="*/ 2 w 101"/>
                <a:gd name="T9" fmla="*/ 7 h 99"/>
              </a:gdLst>
              <a:ahLst/>
              <a:cxnLst>
                <a:cxn ang="0">
                  <a:pos x="T0" y="T1"/>
                </a:cxn>
                <a:cxn ang="0">
                  <a:pos x="T2" y="T3"/>
                </a:cxn>
                <a:cxn ang="0">
                  <a:pos x="T4" y="T5"/>
                </a:cxn>
                <a:cxn ang="0">
                  <a:pos x="T6" y="T7"/>
                </a:cxn>
                <a:cxn ang="0">
                  <a:pos x="T8" y="T9"/>
                </a:cxn>
              </a:cxnLst>
              <a:rect l="0" t="0" r="r" b="b"/>
              <a:pathLst>
                <a:path w="101" h="99">
                  <a:moveTo>
                    <a:pt x="2" y="7"/>
                  </a:moveTo>
                  <a:cubicBezTo>
                    <a:pt x="0" y="0"/>
                    <a:pt x="0" y="0"/>
                    <a:pt x="0" y="0"/>
                  </a:cubicBezTo>
                  <a:cubicBezTo>
                    <a:pt x="101" y="92"/>
                    <a:pt x="101" y="92"/>
                    <a:pt x="101" y="92"/>
                  </a:cubicBezTo>
                  <a:cubicBezTo>
                    <a:pt x="101" y="99"/>
                    <a:pt x="101" y="99"/>
                    <a:pt x="101" y="99"/>
                  </a:cubicBezTo>
                  <a:cubicBezTo>
                    <a:pt x="30" y="33"/>
                    <a:pt x="60" y="61"/>
                    <a:pt x="2" y="7"/>
                  </a:cubicBezTo>
                  <a:close/>
                </a:path>
              </a:pathLst>
            </a:custGeom>
            <a:solidFill>
              <a:schemeClr val="accent4">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3" name="Freeform: Shape 9"/>
            <p:cNvSpPr/>
            <p:nvPr/>
          </p:nvSpPr>
          <p:spPr bwMode="auto">
            <a:xfrm>
              <a:off x="5983560" y="2779431"/>
              <a:ext cx="210028" cy="216393"/>
            </a:xfrm>
            <a:custGeom>
              <a:avLst/>
              <a:gdLst>
                <a:gd name="T0" fmla="*/ 0 w 42"/>
                <a:gd name="T1" fmla="*/ 0 h 43"/>
                <a:gd name="T2" fmla="*/ 0 w 42"/>
                <a:gd name="T3" fmla="*/ 0 h 43"/>
                <a:gd name="T4" fmla="*/ 1 w 42"/>
                <a:gd name="T5" fmla="*/ 6 h 43"/>
                <a:gd name="T6" fmla="*/ 40 w 42"/>
                <a:gd name="T7" fmla="*/ 42 h 43"/>
                <a:gd name="T8" fmla="*/ 41 w 42"/>
                <a:gd name="T9" fmla="*/ 42 h 43"/>
                <a:gd name="T10" fmla="*/ 41 w 42"/>
                <a:gd name="T11" fmla="*/ 43 h 43"/>
                <a:gd name="T12" fmla="*/ 42 w 42"/>
                <a:gd name="T13" fmla="*/ 35 h 43"/>
                <a:gd name="T14" fmla="*/ 0 w 42"/>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0" y="0"/>
                  </a:moveTo>
                  <a:cubicBezTo>
                    <a:pt x="0" y="0"/>
                    <a:pt x="0" y="0"/>
                    <a:pt x="0" y="0"/>
                  </a:cubicBezTo>
                  <a:cubicBezTo>
                    <a:pt x="1" y="6"/>
                    <a:pt x="1" y="6"/>
                    <a:pt x="1" y="6"/>
                  </a:cubicBezTo>
                  <a:cubicBezTo>
                    <a:pt x="1" y="7"/>
                    <a:pt x="39" y="41"/>
                    <a:pt x="40" y="42"/>
                  </a:cubicBezTo>
                  <a:cubicBezTo>
                    <a:pt x="41" y="42"/>
                    <a:pt x="41" y="42"/>
                    <a:pt x="41" y="42"/>
                  </a:cubicBezTo>
                  <a:cubicBezTo>
                    <a:pt x="41" y="43"/>
                    <a:pt x="41" y="43"/>
                    <a:pt x="41" y="43"/>
                  </a:cubicBezTo>
                  <a:cubicBezTo>
                    <a:pt x="42" y="35"/>
                    <a:pt x="42" y="35"/>
                    <a:pt x="42" y="35"/>
                  </a:cubicBezTo>
                  <a:lnTo>
                    <a:pt x="0" y="0"/>
                  </a:lnTo>
                  <a:close/>
                </a:path>
              </a:pathLst>
            </a:custGeom>
            <a:solidFill>
              <a:schemeClr val="accent4">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4" name="Freeform: Shape 10"/>
            <p:cNvSpPr/>
            <p:nvPr/>
          </p:nvSpPr>
          <p:spPr bwMode="auto">
            <a:xfrm>
              <a:off x="6149037" y="3017039"/>
              <a:ext cx="212150" cy="216393"/>
            </a:xfrm>
            <a:custGeom>
              <a:avLst/>
              <a:gdLst>
                <a:gd name="T0" fmla="*/ 100 w 100"/>
                <a:gd name="T1" fmla="*/ 87 h 102"/>
                <a:gd name="T2" fmla="*/ 0 w 100"/>
                <a:gd name="T3" fmla="*/ 0 h 102"/>
                <a:gd name="T4" fmla="*/ 2 w 100"/>
                <a:gd name="T5" fmla="*/ 16 h 102"/>
                <a:gd name="T6" fmla="*/ 95 w 100"/>
                <a:gd name="T7" fmla="*/ 99 h 102"/>
                <a:gd name="T8" fmla="*/ 100 w 100"/>
                <a:gd name="T9" fmla="*/ 102 h 102"/>
                <a:gd name="T10" fmla="*/ 100 w 100"/>
                <a:gd name="T11" fmla="*/ 87 h 102"/>
              </a:gdLst>
              <a:ahLst/>
              <a:cxnLst>
                <a:cxn ang="0">
                  <a:pos x="T0" y="T1"/>
                </a:cxn>
                <a:cxn ang="0">
                  <a:pos x="T2" y="T3"/>
                </a:cxn>
                <a:cxn ang="0">
                  <a:pos x="T4" y="T5"/>
                </a:cxn>
                <a:cxn ang="0">
                  <a:pos x="T6" y="T7"/>
                </a:cxn>
                <a:cxn ang="0">
                  <a:pos x="T8" y="T9"/>
                </a:cxn>
                <a:cxn ang="0">
                  <a:pos x="T10" y="T11"/>
                </a:cxn>
              </a:cxnLst>
              <a:rect l="0" t="0" r="r" b="b"/>
              <a:pathLst>
                <a:path w="100" h="102">
                  <a:moveTo>
                    <a:pt x="100" y="87"/>
                  </a:moveTo>
                  <a:lnTo>
                    <a:pt x="0" y="0"/>
                  </a:lnTo>
                  <a:lnTo>
                    <a:pt x="2" y="16"/>
                  </a:lnTo>
                  <a:lnTo>
                    <a:pt x="95" y="99"/>
                  </a:lnTo>
                  <a:lnTo>
                    <a:pt x="100" y="102"/>
                  </a:lnTo>
                  <a:lnTo>
                    <a:pt x="100" y="87"/>
                  </a:lnTo>
                  <a:close/>
                </a:path>
              </a:pathLst>
            </a:custGeom>
            <a:solidFill>
              <a:schemeClr val="accent4">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5" name="Freeform: Shape 11"/>
            <p:cNvSpPr/>
            <p:nvPr/>
          </p:nvSpPr>
          <p:spPr bwMode="auto">
            <a:xfrm>
              <a:off x="6149037" y="2618197"/>
              <a:ext cx="780712" cy="615235"/>
            </a:xfrm>
            <a:custGeom>
              <a:avLst/>
              <a:gdLst>
                <a:gd name="T0" fmla="*/ 114 w 155"/>
                <a:gd name="T1" fmla="*/ 0 h 122"/>
                <a:gd name="T2" fmla="*/ 155 w 155"/>
                <a:gd name="T3" fmla="*/ 33 h 122"/>
                <a:gd name="T4" fmla="*/ 42 w 155"/>
                <a:gd name="T5" fmla="*/ 116 h 122"/>
                <a:gd name="T6" fmla="*/ 0 w 155"/>
                <a:gd name="T7" fmla="*/ 79 h 122"/>
                <a:gd name="T8" fmla="*/ 7 w 155"/>
                <a:gd name="T9" fmla="*/ 74 h 122"/>
                <a:gd name="T10" fmla="*/ 8 w 155"/>
                <a:gd name="T11" fmla="*/ 74 h 122"/>
                <a:gd name="T12" fmla="*/ 8 w 155"/>
                <a:gd name="T13" fmla="*/ 75 h 122"/>
                <a:gd name="T14" fmla="*/ 114 w 155"/>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 h="122">
                  <a:moveTo>
                    <a:pt x="114" y="0"/>
                  </a:moveTo>
                  <a:cubicBezTo>
                    <a:pt x="155" y="33"/>
                    <a:pt x="155" y="33"/>
                    <a:pt x="155" y="33"/>
                  </a:cubicBezTo>
                  <a:cubicBezTo>
                    <a:pt x="34" y="122"/>
                    <a:pt x="50" y="110"/>
                    <a:pt x="42" y="116"/>
                  </a:cubicBezTo>
                  <a:cubicBezTo>
                    <a:pt x="0" y="79"/>
                    <a:pt x="0" y="79"/>
                    <a:pt x="0" y="79"/>
                  </a:cubicBezTo>
                  <a:cubicBezTo>
                    <a:pt x="7" y="74"/>
                    <a:pt x="7" y="74"/>
                    <a:pt x="7" y="74"/>
                  </a:cubicBezTo>
                  <a:cubicBezTo>
                    <a:pt x="8" y="74"/>
                    <a:pt x="8" y="74"/>
                    <a:pt x="8" y="74"/>
                  </a:cubicBezTo>
                  <a:cubicBezTo>
                    <a:pt x="8" y="75"/>
                    <a:pt x="8" y="75"/>
                    <a:pt x="8" y="75"/>
                  </a:cubicBezTo>
                  <a:cubicBezTo>
                    <a:pt x="9" y="74"/>
                    <a:pt x="113" y="0"/>
                    <a:pt x="114" y="0"/>
                  </a:cubicBezTo>
                  <a:close/>
                </a:path>
              </a:pathLst>
            </a:custGeom>
            <a:solidFill>
              <a:schemeClr val="accent1">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6" name="Freeform: Shape 12"/>
            <p:cNvSpPr/>
            <p:nvPr/>
          </p:nvSpPr>
          <p:spPr bwMode="auto">
            <a:xfrm>
              <a:off x="6325121" y="2783674"/>
              <a:ext cx="604627" cy="449758"/>
            </a:xfrm>
            <a:custGeom>
              <a:avLst/>
              <a:gdLst>
                <a:gd name="T0" fmla="*/ 119 w 120"/>
                <a:gd name="T1" fmla="*/ 7 h 89"/>
                <a:gd name="T2" fmla="*/ 111 w 120"/>
                <a:gd name="T3" fmla="*/ 13 h 89"/>
                <a:gd name="T4" fmla="*/ 7 w 120"/>
                <a:gd name="T5" fmla="*/ 89 h 89"/>
                <a:gd name="T6" fmla="*/ 7 w 120"/>
                <a:gd name="T7" fmla="*/ 83 h 89"/>
                <a:gd name="T8" fmla="*/ 120 w 120"/>
                <a:gd name="T9" fmla="*/ 0 h 89"/>
                <a:gd name="T10" fmla="*/ 119 w 120"/>
                <a:gd name="T11" fmla="*/ 7 h 89"/>
              </a:gdLst>
              <a:ahLst/>
              <a:cxnLst>
                <a:cxn ang="0">
                  <a:pos x="T0" y="T1"/>
                </a:cxn>
                <a:cxn ang="0">
                  <a:pos x="T2" y="T3"/>
                </a:cxn>
                <a:cxn ang="0">
                  <a:pos x="T4" y="T5"/>
                </a:cxn>
                <a:cxn ang="0">
                  <a:pos x="T6" y="T7"/>
                </a:cxn>
                <a:cxn ang="0">
                  <a:pos x="T8" y="T9"/>
                </a:cxn>
                <a:cxn ang="0">
                  <a:pos x="T10" y="T11"/>
                </a:cxn>
              </a:cxnLst>
              <a:rect l="0" t="0" r="r" b="b"/>
              <a:pathLst>
                <a:path w="120" h="89">
                  <a:moveTo>
                    <a:pt x="119" y="7"/>
                  </a:moveTo>
                  <a:cubicBezTo>
                    <a:pt x="111" y="13"/>
                    <a:pt x="111" y="13"/>
                    <a:pt x="111" y="13"/>
                  </a:cubicBezTo>
                  <a:cubicBezTo>
                    <a:pt x="110" y="14"/>
                    <a:pt x="8" y="89"/>
                    <a:pt x="7" y="89"/>
                  </a:cubicBezTo>
                  <a:cubicBezTo>
                    <a:pt x="7" y="83"/>
                    <a:pt x="7" y="83"/>
                    <a:pt x="7" y="83"/>
                  </a:cubicBezTo>
                  <a:cubicBezTo>
                    <a:pt x="14" y="78"/>
                    <a:pt x="0" y="88"/>
                    <a:pt x="120" y="0"/>
                  </a:cubicBezTo>
                  <a:lnTo>
                    <a:pt x="119" y="7"/>
                  </a:lnTo>
                  <a:close/>
                </a:path>
              </a:pathLst>
            </a:custGeom>
            <a:solidFill>
              <a:schemeClr val="accent4">
                <a:lumMod val="40000"/>
                <a:lumOff val="6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7" name="Freeform: Shape 13"/>
            <p:cNvSpPr/>
            <p:nvPr/>
          </p:nvSpPr>
          <p:spPr bwMode="auto">
            <a:xfrm>
              <a:off x="6314514" y="3252525"/>
              <a:ext cx="212150" cy="220636"/>
            </a:xfrm>
            <a:custGeom>
              <a:avLst/>
              <a:gdLst>
                <a:gd name="T0" fmla="*/ 0 w 42"/>
                <a:gd name="T1" fmla="*/ 7 h 44"/>
                <a:gd name="T2" fmla="*/ 0 w 42"/>
                <a:gd name="T3" fmla="*/ 0 h 44"/>
                <a:gd name="T4" fmla="*/ 42 w 42"/>
                <a:gd name="T5" fmla="*/ 38 h 44"/>
                <a:gd name="T6" fmla="*/ 41 w 42"/>
                <a:gd name="T7" fmla="*/ 44 h 44"/>
                <a:gd name="T8" fmla="*/ 0 w 42"/>
                <a:gd name="T9" fmla="*/ 7 h 44"/>
              </a:gdLst>
              <a:ahLst/>
              <a:cxnLst>
                <a:cxn ang="0">
                  <a:pos x="T0" y="T1"/>
                </a:cxn>
                <a:cxn ang="0">
                  <a:pos x="T2" y="T3"/>
                </a:cxn>
                <a:cxn ang="0">
                  <a:pos x="T4" y="T5"/>
                </a:cxn>
                <a:cxn ang="0">
                  <a:pos x="T6" y="T7"/>
                </a:cxn>
                <a:cxn ang="0">
                  <a:pos x="T8" y="T9"/>
                </a:cxn>
              </a:cxnLst>
              <a:rect l="0" t="0" r="r" b="b"/>
              <a:pathLst>
                <a:path w="42" h="44">
                  <a:moveTo>
                    <a:pt x="0" y="7"/>
                  </a:moveTo>
                  <a:cubicBezTo>
                    <a:pt x="0" y="0"/>
                    <a:pt x="0" y="0"/>
                    <a:pt x="0" y="0"/>
                  </a:cubicBezTo>
                  <a:cubicBezTo>
                    <a:pt x="42" y="38"/>
                    <a:pt x="42" y="38"/>
                    <a:pt x="42" y="38"/>
                  </a:cubicBezTo>
                  <a:cubicBezTo>
                    <a:pt x="41" y="44"/>
                    <a:pt x="41" y="44"/>
                    <a:pt x="41" y="44"/>
                  </a:cubicBezTo>
                  <a:cubicBezTo>
                    <a:pt x="11" y="17"/>
                    <a:pt x="38" y="41"/>
                    <a:pt x="0" y="7"/>
                  </a:cubicBezTo>
                </a:path>
              </a:pathLst>
            </a:custGeom>
            <a:solidFill>
              <a:schemeClr val="accent4">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8" name="Freeform: Shape 14"/>
            <p:cNvSpPr/>
            <p:nvPr/>
          </p:nvSpPr>
          <p:spPr bwMode="auto">
            <a:xfrm>
              <a:off x="6314514" y="2849440"/>
              <a:ext cx="770104" cy="594020"/>
            </a:xfrm>
            <a:custGeom>
              <a:avLst/>
              <a:gdLst>
                <a:gd name="T0" fmla="*/ 153 w 153"/>
                <a:gd name="T1" fmla="*/ 33 h 118"/>
                <a:gd name="T2" fmla="*/ 113 w 153"/>
                <a:gd name="T3" fmla="*/ 0 h 118"/>
                <a:gd name="T4" fmla="*/ 9 w 153"/>
                <a:gd name="T5" fmla="*/ 76 h 118"/>
                <a:gd name="T6" fmla="*/ 7 w 153"/>
                <a:gd name="T7" fmla="*/ 75 h 118"/>
                <a:gd name="T8" fmla="*/ 0 w 153"/>
                <a:gd name="T9" fmla="*/ 80 h 118"/>
                <a:gd name="T10" fmla="*/ 42 w 153"/>
                <a:gd name="T11" fmla="*/ 118 h 118"/>
                <a:gd name="T12" fmla="*/ 153 w 153"/>
                <a:gd name="T13" fmla="*/ 33 h 118"/>
              </a:gdLst>
              <a:ahLst/>
              <a:cxnLst>
                <a:cxn ang="0">
                  <a:pos x="T0" y="T1"/>
                </a:cxn>
                <a:cxn ang="0">
                  <a:pos x="T2" y="T3"/>
                </a:cxn>
                <a:cxn ang="0">
                  <a:pos x="T4" y="T5"/>
                </a:cxn>
                <a:cxn ang="0">
                  <a:pos x="T6" y="T7"/>
                </a:cxn>
                <a:cxn ang="0">
                  <a:pos x="T8" y="T9"/>
                </a:cxn>
                <a:cxn ang="0">
                  <a:pos x="T10" y="T11"/>
                </a:cxn>
                <a:cxn ang="0">
                  <a:pos x="T12" y="T13"/>
                </a:cxn>
              </a:cxnLst>
              <a:rect l="0" t="0" r="r" b="b"/>
              <a:pathLst>
                <a:path w="153" h="118">
                  <a:moveTo>
                    <a:pt x="153" y="33"/>
                  </a:moveTo>
                  <a:cubicBezTo>
                    <a:pt x="113" y="0"/>
                    <a:pt x="113" y="0"/>
                    <a:pt x="113" y="0"/>
                  </a:cubicBezTo>
                  <a:cubicBezTo>
                    <a:pt x="112" y="1"/>
                    <a:pt x="10" y="76"/>
                    <a:pt x="9" y="76"/>
                  </a:cubicBezTo>
                  <a:cubicBezTo>
                    <a:pt x="7" y="75"/>
                    <a:pt x="7" y="75"/>
                    <a:pt x="7" y="75"/>
                  </a:cubicBezTo>
                  <a:cubicBezTo>
                    <a:pt x="0" y="80"/>
                    <a:pt x="0" y="80"/>
                    <a:pt x="0" y="80"/>
                  </a:cubicBezTo>
                  <a:cubicBezTo>
                    <a:pt x="42" y="118"/>
                    <a:pt x="42" y="118"/>
                    <a:pt x="42" y="118"/>
                  </a:cubicBezTo>
                  <a:cubicBezTo>
                    <a:pt x="153" y="33"/>
                    <a:pt x="153" y="33"/>
                    <a:pt x="153" y="33"/>
                  </a:cubicBezTo>
                </a:path>
              </a:pathLst>
            </a:custGeom>
            <a:solidFill>
              <a:schemeClr val="accent1">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9" name="Freeform: Shape 15"/>
            <p:cNvSpPr/>
            <p:nvPr/>
          </p:nvSpPr>
          <p:spPr bwMode="auto">
            <a:xfrm>
              <a:off x="6522421" y="3017039"/>
              <a:ext cx="562197" cy="456122"/>
            </a:xfrm>
            <a:custGeom>
              <a:avLst/>
              <a:gdLst>
                <a:gd name="T0" fmla="*/ 111 w 112"/>
                <a:gd name="T1" fmla="*/ 7 h 91"/>
                <a:gd name="T2" fmla="*/ 112 w 112"/>
                <a:gd name="T3" fmla="*/ 0 h 91"/>
                <a:gd name="T4" fmla="*/ 1 w 112"/>
                <a:gd name="T5" fmla="*/ 85 h 91"/>
                <a:gd name="T6" fmla="*/ 0 w 112"/>
                <a:gd name="T7" fmla="*/ 91 h 91"/>
                <a:gd name="T8" fmla="*/ 104 w 112"/>
                <a:gd name="T9" fmla="*/ 12 h 91"/>
                <a:gd name="T10" fmla="*/ 111 w 112"/>
                <a:gd name="T11" fmla="*/ 7 h 91"/>
              </a:gdLst>
              <a:ahLst/>
              <a:cxnLst>
                <a:cxn ang="0">
                  <a:pos x="T0" y="T1"/>
                </a:cxn>
                <a:cxn ang="0">
                  <a:pos x="T2" y="T3"/>
                </a:cxn>
                <a:cxn ang="0">
                  <a:pos x="T4" y="T5"/>
                </a:cxn>
                <a:cxn ang="0">
                  <a:pos x="T6" y="T7"/>
                </a:cxn>
                <a:cxn ang="0">
                  <a:pos x="T8" y="T9"/>
                </a:cxn>
                <a:cxn ang="0">
                  <a:pos x="T10" y="T11"/>
                </a:cxn>
              </a:cxnLst>
              <a:rect l="0" t="0" r="r" b="b"/>
              <a:pathLst>
                <a:path w="112" h="91">
                  <a:moveTo>
                    <a:pt x="111" y="7"/>
                  </a:moveTo>
                  <a:cubicBezTo>
                    <a:pt x="112" y="0"/>
                    <a:pt x="112" y="0"/>
                    <a:pt x="112" y="0"/>
                  </a:cubicBezTo>
                  <a:cubicBezTo>
                    <a:pt x="1" y="85"/>
                    <a:pt x="1" y="85"/>
                    <a:pt x="1" y="85"/>
                  </a:cubicBezTo>
                  <a:cubicBezTo>
                    <a:pt x="0" y="91"/>
                    <a:pt x="0" y="91"/>
                    <a:pt x="0" y="91"/>
                  </a:cubicBezTo>
                  <a:cubicBezTo>
                    <a:pt x="104" y="12"/>
                    <a:pt x="104" y="12"/>
                    <a:pt x="104" y="12"/>
                  </a:cubicBezTo>
                  <a:cubicBezTo>
                    <a:pt x="111" y="7"/>
                    <a:pt x="109" y="9"/>
                    <a:pt x="111" y="7"/>
                  </a:cubicBezTo>
                </a:path>
              </a:pathLst>
            </a:custGeom>
            <a:solidFill>
              <a:schemeClr val="accent4">
                <a:lumMod val="40000"/>
                <a:lumOff val="6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0" name="Freeform: Shape 16"/>
            <p:cNvSpPr/>
            <p:nvPr/>
          </p:nvSpPr>
          <p:spPr bwMode="auto">
            <a:xfrm>
              <a:off x="6409981" y="3076441"/>
              <a:ext cx="1465956" cy="1166824"/>
            </a:xfrm>
            <a:custGeom>
              <a:avLst/>
              <a:gdLst>
                <a:gd name="T0" fmla="*/ 5 w 291"/>
                <a:gd name="T1" fmla="*/ 64 h 232"/>
                <a:gd name="T2" fmla="*/ 5 w 291"/>
                <a:gd name="T3" fmla="*/ 64 h 232"/>
                <a:gd name="T4" fmla="*/ 0 w 291"/>
                <a:gd name="T5" fmla="*/ 67 h 232"/>
                <a:gd name="T6" fmla="*/ 182 w 291"/>
                <a:gd name="T7" fmla="*/ 232 h 232"/>
                <a:gd name="T8" fmla="*/ 291 w 291"/>
                <a:gd name="T9" fmla="*/ 138 h 232"/>
                <a:gd name="T10" fmla="*/ 126 w 291"/>
                <a:gd name="T11" fmla="*/ 0 h 232"/>
                <a:gd name="T12" fmla="*/ 22 w 291"/>
                <a:gd name="T13" fmla="*/ 79 h 232"/>
                <a:gd name="T14" fmla="*/ 5 w 291"/>
                <a:gd name="T15" fmla="*/ 64 h 2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32">
                  <a:moveTo>
                    <a:pt x="5" y="64"/>
                  </a:moveTo>
                  <a:cubicBezTo>
                    <a:pt x="5" y="64"/>
                    <a:pt x="5" y="64"/>
                    <a:pt x="5" y="64"/>
                  </a:cubicBezTo>
                  <a:cubicBezTo>
                    <a:pt x="0" y="67"/>
                    <a:pt x="0" y="67"/>
                    <a:pt x="0" y="67"/>
                  </a:cubicBezTo>
                  <a:cubicBezTo>
                    <a:pt x="182" y="232"/>
                    <a:pt x="182" y="232"/>
                    <a:pt x="182" y="232"/>
                  </a:cubicBezTo>
                  <a:cubicBezTo>
                    <a:pt x="185" y="229"/>
                    <a:pt x="288" y="140"/>
                    <a:pt x="291" y="138"/>
                  </a:cubicBezTo>
                  <a:cubicBezTo>
                    <a:pt x="290" y="137"/>
                    <a:pt x="127" y="1"/>
                    <a:pt x="126" y="0"/>
                  </a:cubicBezTo>
                  <a:cubicBezTo>
                    <a:pt x="22" y="79"/>
                    <a:pt x="22" y="79"/>
                    <a:pt x="22" y="79"/>
                  </a:cubicBezTo>
                  <a:cubicBezTo>
                    <a:pt x="5" y="64"/>
                    <a:pt x="5" y="64"/>
                    <a:pt x="5" y="64"/>
                  </a:cubicBezTo>
                </a:path>
              </a:pathLst>
            </a:custGeom>
            <a:solidFill>
              <a:srgbClr val="33B3D1"/>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1" name="Freeform: Shape 17"/>
            <p:cNvSpPr/>
            <p:nvPr/>
          </p:nvSpPr>
          <p:spPr bwMode="auto">
            <a:xfrm>
              <a:off x="6409981" y="3076441"/>
              <a:ext cx="1465956" cy="1166824"/>
            </a:xfrm>
            <a:custGeom>
              <a:avLst/>
              <a:gdLst>
                <a:gd name="T0" fmla="*/ 126 w 291"/>
                <a:gd name="T1" fmla="*/ 0 h 232"/>
                <a:gd name="T2" fmla="*/ 22 w 291"/>
                <a:gd name="T3" fmla="*/ 79 h 232"/>
                <a:gd name="T4" fmla="*/ 5 w 291"/>
                <a:gd name="T5" fmla="*/ 64 h 232"/>
                <a:gd name="T6" fmla="*/ 5 w 291"/>
                <a:gd name="T7" fmla="*/ 64 h 232"/>
                <a:gd name="T8" fmla="*/ 5 w 291"/>
                <a:gd name="T9" fmla="*/ 64 h 232"/>
                <a:gd name="T10" fmla="*/ 0 w 291"/>
                <a:gd name="T11" fmla="*/ 67 h 232"/>
                <a:gd name="T12" fmla="*/ 182 w 291"/>
                <a:gd name="T13" fmla="*/ 232 h 232"/>
                <a:gd name="T14" fmla="*/ 291 w 291"/>
                <a:gd name="T15" fmla="*/ 138 h 232"/>
                <a:gd name="T16" fmla="*/ 126 w 291"/>
                <a:gd name="T17" fmla="*/ 0 h 232"/>
                <a:gd name="T18" fmla="*/ 126 w 291"/>
                <a:gd name="T19"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32">
                  <a:moveTo>
                    <a:pt x="126" y="0"/>
                  </a:moveTo>
                  <a:cubicBezTo>
                    <a:pt x="22" y="79"/>
                    <a:pt x="22" y="79"/>
                    <a:pt x="22" y="79"/>
                  </a:cubicBezTo>
                  <a:cubicBezTo>
                    <a:pt x="5" y="64"/>
                    <a:pt x="5" y="64"/>
                    <a:pt x="5" y="64"/>
                  </a:cubicBezTo>
                  <a:cubicBezTo>
                    <a:pt x="5" y="64"/>
                    <a:pt x="5" y="64"/>
                    <a:pt x="5" y="64"/>
                  </a:cubicBezTo>
                  <a:cubicBezTo>
                    <a:pt x="5" y="64"/>
                    <a:pt x="5" y="64"/>
                    <a:pt x="5" y="64"/>
                  </a:cubicBezTo>
                  <a:cubicBezTo>
                    <a:pt x="0" y="67"/>
                    <a:pt x="0" y="67"/>
                    <a:pt x="0" y="67"/>
                  </a:cubicBezTo>
                  <a:cubicBezTo>
                    <a:pt x="182" y="232"/>
                    <a:pt x="182" y="232"/>
                    <a:pt x="182" y="232"/>
                  </a:cubicBezTo>
                  <a:cubicBezTo>
                    <a:pt x="185" y="229"/>
                    <a:pt x="288" y="140"/>
                    <a:pt x="291" y="138"/>
                  </a:cubicBezTo>
                  <a:cubicBezTo>
                    <a:pt x="290" y="137"/>
                    <a:pt x="127" y="1"/>
                    <a:pt x="126" y="0"/>
                  </a:cubicBezTo>
                  <a:cubicBezTo>
                    <a:pt x="126" y="0"/>
                    <a:pt x="126" y="0"/>
                    <a:pt x="126" y="0"/>
                  </a:cubicBezTo>
                </a:path>
              </a:pathLst>
            </a:custGeom>
            <a:gradFill flip="none" rotWithShape="1">
              <a:gsLst>
                <a:gs pos="0">
                  <a:schemeClr val="accent3">
                    <a:lumMod val="75000"/>
                  </a:schemeClr>
                </a:gs>
                <a:gs pos="57000">
                  <a:schemeClr val="accent3"/>
                </a:gs>
                <a:gs pos="83000">
                  <a:schemeClr val="accent3"/>
                </a:gs>
                <a:gs pos="100000">
                  <a:schemeClr val="accent3"/>
                </a:gs>
              </a:gsLst>
              <a:lin ang="81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2" name="Freeform: Shape 18"/>
            <p:cNvSpPr/>
            <p:nvPr/>
          </p:nvSpPr>
          <p:spPr bwMode="auto">
            <a:xfrm>
              <a:off x="5272858" y="3594086"/>
              <a:ext cx="524010" cy="549468"/>
            </a:xfrm>
            <a:custGeom>
              <a:avLst/>
              <a:gdLst>
                <a:gd name="T0" fmla="*/ 0 w 247"/>
                <a:gd name="T1" fmla="*/ 43 h 259"/>
                <a:gd name="T2" fmla="*/ 57 w 247"/>
                <a:gd name="T3" fmla="*/ 0 h 259"/>
                <a:gd name="T4" fmla="*/ 247 w 247"/>
                <a:gd name="T5" fmla="*/ 190 h 259"/>
                <a:gd name="T6" fmla="*/ 154 w 247"/>
                <a:gd name="T7" fmla="*/ 259 h 259"/>
                <a:gd name="T8" fmla="*/ 145 w 247"/>
                <a:gd name="T9" fmla="*/ 247 h 259"/>
                <a:gd name="T10" fmla="*/ 171 w 247"/>
                <a:gd name="T11" fmla="*/ 228 h 259"/>
                <a:gd name="T12" fmla="*/ 169 w 247"/>
                <a:gd name="T13" fmla="*/ 216 h 259"/>
                <a:gd name="T14" fmla="*/ 0 w 247"/>
                <a:gd name="T15" fmla="*/ 43 h 2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7" h="259">
                  <a:moveTo>
                    <a:pt x="0" y="43"/>
                  </a:moveTo>
                  <a:lnTo>
                    <a:pt x="57" y="0"/>
                  </a:lnTo>
                  <a:lnTo>
                    <a:pt x="247" y="190"/>
                  </a:lnTo>
                  <a:lnTo>
                    <a:pt x="154" y="259"/>
                  </a:lnTo>
                  <a:lnTo>
                    <a:pt x="145" y="247"/>
                  </a:lnTo>
                  <a:lnTo>
                    <a:pt x="171" y="228"/>
                  </a:lnTo>
                  <a:lnTo>
                    <a:pt x="169" y="216"/>
                  </a:lnTo>
                  <a:lnTo>
                    <a:pt x="0" y="43"/>
                  </a:lnTo>
                  <a:close/>
                </a:path>
              </a:pathLst>
            </a:custGeom>
            <a:gradFill flip="none" rotWithShape="1">
              <a:gsLst>
                <a:gs pos="0">
                  <a:schemeClr val="accent1">
                    <a:lumMod val="75000"/>
                  </a:schemeClr>
                </a:gs>
                <a:gs pos="57000">
                  <a:schemeClr val="accent1"/>
                </a:gs>
                <a:gs pos="83000">
                  <a:schemeClr val="accent1"/>
                </a:gs>
                <a:gs pos="100000">
                  <a:schemeClr val="accent1"/>
                </a:gs>
              </a:gsLst>
              <a:lin ang="189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3" name="Freeform: Shape 19"/>
            <p:cNvSpPr/>
            <p:nvPr/>
          </p:nvSpPr>
          <p:spPr bwMode="auto">
            <a:xfrm>
              <a:off x="5096774" y="3640759"/>
              <a:ext cx="534618" cy="562197"/>
            </a:xfrm>
            <a:custGeom>
              <a:avLst/>
              <a:gdLst>
                <a:gd name="T0" fmla="*/ 106 w 106"/>
                <a:gd name="T1" fmla="*/ 82 h 112"/>
                <a:gd name="T2" fmla="*/ 68 w 106"/>
                <a:gd name="T3" fmla="*/ 112 h 112"/>
                <a:gd name="T4" fmla="*/ 67 w 106"/>
                <a:gd name="T5" fmla="*/ 112 h 112"/>
                <a:gd name="T6" fmla="*/ 62 w 106"/>
                <a:gd name="T7" fmla="*/ 108 h 112"/>
                <a:gd name="T8" fmla="*/ 73 w 106"/>
                <a:gd name="T9" fmla="*/ 99 h 112"/>
                <a:gd name="T10" fmla="*/ 72 w 106"/>
                <a:gd name="T11" fmla="*/ 95 h 112"/>
                <a:gd name="T12" fmla="*/ 0 w 106"/>
                <a:gd name="T13" fmla="*/ 19 h 112"/>
                <a:gd name="T14" fmla="*/ 26 w 106"/>
                <a:gd name="T15" fmla="*/ 0 h 112"/>
                <a:gd name="T16" fmla="*/ 35 w 106"/>
                <a:gd name="T17" fmla="*/ 9 h 112"/>
                <a:gd name="T18" fmla="*/ 106 w 106"/>
                <a:gd name="T19" fmla="*/ 8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12">
                  <a:moveTo>
                    <a:pt x="106" y="82"/>
                  </a:moveTo>
                  <a:cubicBezTo>
                    <a:pt x="68" y="112"/>
                    <a:pt x="68" y="112"/>
                    <a:pt x="68" y="112"/>
                  </a:cubicBezTo>
                  <a:cubicBezTo>
                    <a:pt x="67" y="112"/>
                    <a:pt x="67" y="112"/>
                    <a:pt x="67" y="112"/>
                  </a:cubicBezTo>
                  <a:cubicBezTo>
                    <a:pt x="62" y="108"/>
                    <a:pt x="62" y="108"/>
                    <a:pt x="62" y="108"/>
                  </a:cubicBezTo>
                  <a:cubicBezTo>
                    <a:pt x="73" y="99"/>
                    <a:pt x="73" y="99"/>
                    <a:pt x="73" y="99"/>
                  </a:cubicBezTo>
                  <a:cubicBezTo>
                    <a:pt x="73" y="97"/>
                    <a:pt x="72" y="94"/>
                    <a:pt x="72" y="95"/>
                  </a:cubicBezTo>
                  <a:cubicBezTo>
                    <a:pt x="65" y="87"/>
                    <a:pt x="7" y="27"/>
                    <a:pt x="0" y="19"/>
                  </a:cubicBezTo>
                  <a:cubicBezTo>
                    <a:pt x="26" y="0"/>
                    <a:pt x="26" y="0"/>
                    <a:pt x="26" y="0"/>
                  </a:cubicBezTo>
                  <a:cubicBezTo>
                    <a:pt x="35" y="9"/>
                    <a:pt x="35" y="9"/>
                    <a:pt x="35" y="9"/>
                  </a:cubicBezTo>
                  <a:cubicBezTo>
                    <a:pt x="106" y="82"/>
                    <a:pt x="106" y="82"/>
                    <a:pt x="106" y="82"/>
                  </a:cubicBezTo>
                </a:path>
              </a:pathLst>
            </a:custGeom>
            <a:gradFill flip="none" rotWithShape="1">
              <a:gsLst>
                <a:gs pos="0">
                  <a:schemeClr val="accent1">
                    <a:lumMod val="75000"/>
                  </a:schemeClr>
                </a:gs>
                <a:gs pos="57000">
                  <a:schemeClr val="accent1"/>
                </a:gs>
                <a:gs pos="83000">
                  <a:schemeClr val="accent1"/>
                </a:gs>
                <a:gs pos="100000">
                  <a:schemeClr val="accent1"/>
                </a:gs>
              </a:gsLst>
              <a:lin ang="189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4" name="Freeform: Shape 20"/>
            <p:cNvSpPr/>
            <p:nvPr/>
          </p:nvSpPr>
          <p:spPr bwMode="auto">
            <a:xfrm>
              <a:off x="6409981" y="3413759"/>
              <a:ext cx="916487" cy="854964"/>
            </a:xfrm>
            <a:custGeom>
              <a:avLst/>
              <a:gdLst>
                <a:gd name="T0" fmla="*/ 167 w 432"/>
                <a:gd name="T1" fmla="*/ 166 h 403"/>
                <a:gd name="T2" fmla="*/ 0 w 432"/>
                <a:gd name="T3" fmla="*/ 16 h 403"/>
                <a:gd name="T4" fmla="*/ 0 w 432"/>
                <a:gd name="T5" fmla="*/ 0 h 403"/>
                <a:gd name="T6" fmla="*/ 432 w 432"/>
                <a:gd name="T7" fmla="*/ 391 h 403"/>
                <a:gd name="T8" fmla="*/ 428 w 432"/>
                <a:gd name="T9" fmla="*/ 401 h 403"/>
                <a:gd name="T10" fmla="*/ 428 w 432"/>
                <a:gd name="T11" fmla="*/ 403 h 403"/>
                <a:gd name="T12" fmla="*/ 167 w 432"/>
                <a:gd name="T13" fmla="*/ 166 h 403"/>
              </a:gdLst>
              <a:ahLst/>
              <a:cxnLst>
                <a:cxn ang="0">
                  <a:pos x="T0" y="T1"/>
                </a:cxn>
                <a:cxn ang="0">
                  <a:pos x="T2" y="T3"/>
                </a:cxn>
                <a:cxn ang="0">
                  <a:pos x="T4" y="T5"/>
                </a:cxn>
                <a:cxn ang="0">
                  <a:pos x="T6" y="T7"/>
                </a:cxn>
                <a:cxn ang="0">
                  <a:pos x="T8" y="T9"/>
                </a:cxn>
                <a:cxn ang="0">
                  <a:pos x="T10" y="T11"/>
                </a:cxn>
                <a:cxn ang="0">
                  <a:pos x="T12" y="T13"/>
                </a:cxn>
              </a:cxnLst>
              <a:rect l="0" t="0" r="r" b="b"/>
              <a:pathLst>
                <a:path w="432" h="403">
                  <a:moveTo>
                    <a:pt x="167" y="166"/>
                  </a:moveTo>
                  <a:lnTo>
                    <a:pt x="0" y="16"/>
                  </a:lnTo>
                  <a:lnTo>
                    <a:pt x="0" y="0"/>
                  </a:lnTo>
                  <a:lnTo>
                    <a:pt x="432" y="391"/>
                  </a:lnTo>
                  <a:lnTo>
                    <a:pt x="428" y="401"/>
                  </a:lnTo>
                  <a:lnTo>
                    <a:pt x="428" y="403"/>
                  </a:lnTo>
                  <a:lnTo>
                    <a:pt x="167" y="166"/>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5" name="Freeform: Shape 21"/>
            <p:cNvSpPr/>
            <p:nvPr/>
          </p:nvSpPr>
          <p:spPr bwMode="auto">
            <a:xfrm>
              <a:off x="4916446" y="3689554"/>
              <a:ext cx="543104" cy="528253"/>
            </a:xfrm>
            <a:custGeom>
              <a:avLst/>
              <a:gdLst>
                <a:gd name="T0" fmla="*/ 0 w 108"/>
                <a:gd name="T1" fmla="*/ 20 h 105"/>
                <a:gd name="T2" fmla="*/ 27 w 108"/>
                <a:gd name="T3" fmla="*/ 0 h 105"/>
                <a:gd name="T4" fmla="*/ 108 w 108"/>
                <a:gd name="T5" fmla="*/ 85 h 105"/>
                <a:gd name="T6" fmla="*/ 80 w 108"/>
                <a:gd name="T7" fmla="*/ 105 h 105"/>
                <a:gd name="T8" fmla="*/ 0 w 108"/>
                <a:gd name="T9" fmla="*/ 20 h 105"/>
              </a:gdLst>
              <a:ahLst/>
              <a:cxnLst>
                <a:cxn ang="0">
                  <a:pos x="T0" y="T1"/>
                </a:cxn>
                <a:cxn ang="0">
                  <a:pos x="T2" y="T3"/>
                </a:cxn>
                <a:cxn ang="0">
                  <a:pos x="T4" y="T5"/>
                </a:cxn>
                <a:cxn ang="0">
                  <a:pos x="T6" y="T7"/>
                </a:cxn>
                <a:cxn ang="0">
                  <a:pos x="T8" y="T9"/>
                </a:cxn>
              </a:cxnLst>
              <a:rect l="0" t="0" r="r" b="b"/>
              <a:pathLst>
                <a:path w="108" h="105">
                  <a:moveTo>
                    <a:pt x="0" y="20"/>
                  </a:moveTo>
                  <a:cubicBezTo>
                    <a:pt x="27" y="0"/>
                    <a:pt x="27" y="0"/>
                    <a:pt x="27" y="0"/>
                  </a:cubicBezTo>
                  <a:cubicBezTo>
                    <a:pt x="42" y="15"/>
                    <a:pt x="105" y="81"/>
                    <a:pt x="108" y="85"/>
                  </a:cubicBezTo>
                  <a:cubicBezTo>
                    <a:pt x="80" y="105"/>
                    <a:pt x="80" y="105"/>
                    <a:pt x="80" y="105"/>
                  </a:cubicBezTo>
                  <a:cubicBezTo>
                    <a:pt x="0" y="20"/>
                    <a:pt x="0" y="20"/>
                    <a:pt x="0" y="20"/>
                  </a:cubicBezTo>
                </a:path>
              </a:pathLst>
            </a:custGeom>
            <a:gradFill flip="none" rotWithShape="1">
              <a:gsLst>
                <a:gs pos="0">
                  <a:schemeClr val="accent1">
                    <a:lumMod val="75000"/>
                  </a:schemeClr>
                </a:gs>
                <a:gs pos="57000">
                  <a:schemeClr val="accent1"/>
                </a:gs>
                <a:gs pos="83000">
                  <a:schemeClr val="accent1"/>
                </a:gs>
                <a:gs pos="100000">
                  <a:schemeClr val="accent1"/>
                </a:gs>
              </a:gsLst>
              <a:lin ang="189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6" name="Freeform: Shape 22"/>
            <p:cNvSpPr/>
            <p:nvPr/>
          </p:nvSpPr>
          <p:spPr bwMode="auto">
            <a:xfrm>
              <a:off x="6552122" y="3765928"/>
              <a:ext cx="795562" cy="704337"/>
            </a:xfrm>
            <a:custGeom>
              <a:avLst/>
              <a:gdLst>
                <a:gd name="T0" fmla="*/ 0 w 158"/>
                <a:gd name="T1" fmla="*/ 33 h 140"/>
                <a:gd name="T2" fmla="*/ 42 w 158"/>
                <a:gd name="T3" fmla="*/ 0 h 140"/>
                <a:gd name="T4" fmla="*/ 152 w 158"/>
                <a:gd name="T5" fmla="*/ 100 h 140"/>
                <a:gd name="T6" fmla="*/ 154 w 158"/>
                <a:gd name="T7" fmla="*/ 98 h 140"/>
                <a:gd name="T8" fmla="*/ 158 w 158"/>
                <a:gd name="T9" fmla="*/ 101 h 140"/>
                <a:gd name="T10" fmla="*/ 114 w 158"/>
                <a:gd name="T11" fmla="*/ 140 h 140"/>
                <a:gd name="T12" fmla="*/ 0 w 158"/>
                <a:gd name="T13" fmla="*/ 33 h 140"/>
              </a:gdLst>
              <a:ahLst/>
              <a:cxnLst>
                <a:cxn ang="0">
                  <a:pos x="T0" y="T1"/>
                </a:cxn>
                <a:cxn ang="0">
                  <a:pos x="T2" y="T3"/>
                </a:cxn>
                <a:cxn ang="0">
                  <a:pos x="T4" y="T5"/>
                </a:cxn>
                <a:cxn ang="0">
                  <a:pos x="T6" y="T7"/>
                </a:cxn>
                <a:cxn ang="0">
                  <a:pos x="T8" y="T9"/>
                </a:cxn>
                <a:cxn ang="0">
                  <a:pos x="T10" y="T11"/>
                </a:cxn>
                <a:cxn ang="0">
                  <a:pos x="T12" y="T13"/>
                </a:cxn>
              </a:cxnLst>
              <a:rect l="0" t="0" r="r" b="b"/>
              <a:pathLst>
                <a:path w="158" h="140">
                  <a:moveTo>
                    <a:pt x="0" y="33"/>
                  </a:moveTo>
                  <a:cubicBezTo>
                    <a:pt x="42" y="0"/>
                    <a:pt x="42" y="0"/>
                    <a:pt x="42" y="0"/>
                  </a:cubicBezTo>
                  <a:cubicBezTo>
                    <a:pt x="152" y="100"/>
                    <a:pt x="152" y="100"/>
                    <a:pt x="152" y="100"/>
                  </a:cubicBezTo>
                  <a:cubicBezTo>
                    <a:pt x="154" y="98"/>
                    <a:pt x="154" y="98"/>
                    <a:pt x="154" y="98"/>
                  </a:cubicBezTo>
                  <a:cubicBezTo>
                    <a:pt x="158" y="101"/>
                    <a:pt x="158" y="101"/>
                    <a:pt x="158" y="101"/>
                  </a:cubicBezTo>
                  <a:cubicBezTo>
                    <a:pt x="120" y="134"/>
                    <a:pt x="116" y="138"/>
                    <a:pt x="114" y="140"/>
                  </a:cubicBezTo>
                  <a:lnTo>
                    <a:pt x="0" y="33"/>
                  </a:lnTo>
                  <a:close/>
                </a:path>
              </a:pathLst>
            </a:custGeom>
            <a:gradFill flip="none" rotWithShape="1">
              <a:gsLst>
                <a:gs pos="0">
                  <a:schemeClr val="accent3">
                    <a:lumMod val="75000"/>
                  </a:schemeClr>
                </a:gs>
                <a:gs pos="57000">
                  <a:schemeClr val="accent3"/>
                </a:gs>
                <a:gs pos="83000">
                  <a:schemeClr val="accent3"/>
                </a:gs>
                <a:gs pos="100000">
                  <a:schemeClr val="accent3"/>
                </a:gs>
              </a:gsLst>
              <a:lin ang="81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7" name="Freeform: Shape 23"/>
            <p:cNvSpPr/>
            <p:nvPr/>
          </p:nvSpPr>
          <p:spPr bwMode="auto">
            <a:xfrm>
              <a:off x="6547879" y="3931404"/>
              <a:ext cx="577048" cy="564319"/>
            </a:xfrm>
            <a:custGeom>
              <a:avLst/>
              <a:gdLst>
                <a:gd name="T0" fmla="*/ 11 w 272"/>
                <a:gd name="T1" fmla="*/ 24 h 266"/>
                <a:gd name="T2" fmla="*/ 0 w 272"/>
                <a:gd name="T3" fmla="*/ 14 h 266"/>
                <a:gd name="T4" fmla="*/ 2 w 272"/>
                <a:gd name="T5" fmla="*/ 0 h 266"/>
                <a:gd name="T6" fmla="*/ 272 w 272"/>
                <a:gd name="T7" fmla="*/ 254 h 266"/>
                <a:gd name="T8" fmla="*/ 268 w 272"/>
                <a:gd name="T9" fmla="*/ 266 h 266"/>
                <a:gd name="T10" fmla="*/ 11 w 272"/>
                <a:gd name="T11" fmla="*/ 24 h 266"/>
              </a:gdLst>
              <a:ahLst/>
              <a:cxnLst>
                <a:cxn ang="0">
                  <a:pos x="T0" y="T1"/>
                </a:cxn>
                <a:cxn ang="0">
                  <a:pos x="T2" y="T3"/>
                </a:cxn>
                <a:cxn ang="0">
                  <a:pos x="T4" y="T5"/>
                </a:cxn>
                <a:cxn ang="0">
                  <a:pos x="T6" y="T7"/>
                </a:cxn>
                <a:cxn ang="0">
                  <a:pos x="T8" y="T9"/>
                </a:cxn>
                <a:cxn ang="0">
                  <a:pos x="T10" y="T11"/>
                </a:cxn>
              </a:cxnLst>
              <a:rect l="0" t="0" r="r" b="b"/>
              <a:pathLst>
                <a:path w="272" h="266">
                  <a:moveTo>
                    <a:pt x="11" y="24"/>
                  </a:moveTo>
                  <a:lnTo>
                    <a:pt x="0" y="14"/>
                  </a:lnTo>
                  <a:lnTo>
                    <a:pt x="2" y="0"/>
                  </a:lnTo>
                  <a:lnTo>
                    <a:pt x="272" y="254"/>
                  </a:lnTo>
                  <a:lnTo>
                    <a:pt x="268" y="266"/>
                  </a:lnTo>
                  <a:lnTo>
                    <a:pt x="11" y="24"/>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8" name="Freeform: Shape 24"/>
            <p:cNvSpPr/>
            <p:nvPr/>
          </p:nvSpPr>
          <p:spPr bwMode="auto">
            <a:xfrm>
              <a:off x="5419241" y="4052330"/>
              <a:ext cx="216393" cy="171841"/>
            </a:xfrm>
            <a:custGeom>
              <a:avLst/>
              <a:gdLst>
                <a:gd name="T0" fmla="*/ 43 w 43"/>
                <a:gd name="T1" fmla="*/ 5 h 34"/>
                <a:gd name="T2" fmla="*/ 42 w 43"/>
                <a:gd name="T3" fmla="*/ 0 h 34"/>
                <a:gd name="T4" fmla="*/ 3 w 43"/>
                <a:gd name="T5" fmla="*/ 30 h 34"/>
                <a:gd name="T6" fmla="*/ 3 w 43"/>
                <a:gd name="T7" fmla="*/ 34 h 34"/>
                <a:gd name="T8" fmla="*/ 43 w 43"/>
                <a:gd name="T9" fmla="*/ 5 h 34"/>
              </a:gdLst>
              <a:ahLst/>
              <a:cxnLst>
                <a:cxn ang="0">
                  <a:pos x="T0" y="T1"/>
                </a:cxn>
                <a:cxn ang="0">
                  <a:pos x="T2" y="T3"/>
                </a:cxn>
                <a:cxn ang="0">
                  <a:pos x="T4" y="T5"/>
                </a:cxn>
                <a:cxn ang="0">
                  <a:pos x="T6" y="T7"/>
                </a:cxn>
                <a:cxn ang="0">
                  <a:pos x="T8" y="T9"/>
                </a:cxn>
              </a:cxnLst>
              <a:rect l="0" t="0" r="r" b="b"/>
              <a:pathLst>
                <a:path w="43" h="34">
                  <a:moveTo>
                    <a:pt x="43" y="5"/>
                  </a:moveTo>
                  <a:cubicBezTo>
                    <a:pt x="42" y="0"/>
                    <a:pt x="42" y="0"/>
                    <a:pt x="42" y="0"/>
                  </a:cubicBezTo>
                  <a:cubicBezTo>
                    <a:pt x="0" y="32"/>
                    <a:pt x="4" y="29"/>
                    <a:pt x="3" y="30"/>
                  </a:cubicBezTo>
                  <a:cubicBezTo>
                    <a:pt x="3" y="34"/>
                    <a:pt x="3" y="34"/>
                    <a:pt x="3" y="34"/>
                  </a:cubicBezTo>
                  <a:cubicBezTo>
                    <a:pt x="4" y="34"/>
                    <a:pt x="42" y="5"/>
                    <a:pt x="43" y="5"/>
                  </a:cubicBez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9" name="Freeform: Shape 25"/>
            <p:cNvSpPr/>
            <p:nvPr/>
          </p:nvSpPr>
          <p:spPr bwMode="auto">
            <a:xfrm>
              <a:off x="5599569" y="3997171"/>
              <a:ext cx="197299" cy="165477"/>
            </a:xfrm>
            <a:custGeom>
              <a:avLst/>
              <a:gdLst>
                <a:gd name="T0" fmla="*/ 0 w 93"/>
                <a:gd name="T1" fmla="*/ 69 h 78"/>
                <a:gd name="T2" fmla="*/ 93 w 93"/>
                <a:gd name="T3" fmla="*/ 0 h 78"/>
                <a:gd name="T4" fmla="*/ 93 w 93"/>
                <a:gd name="T5" fmla="*/ 9 h 78"/>
                <a:gd name="T6" fmla="*/ 3 w 93"/>
                <a:gd name="T7" fmla="*/ 78 h 78"/>
                <a:gd name="T8" fmla="*/ 0 w 93"/>
                <a:gd name="T9" fmla="*/ 69 h 78"/>
              </a:gdLst>
              <a:ahLst/>
              <a:cxnLst>
                <a:cxn ang="0">
                  <a:pos x="T0" y="T1"/>
                </a:cxn>
                <a:cxn ang="0">
                  <a:pos x="T2" y="T3"/>
                </a:cxn>
                <a:cxn ang="0">
                  <a:pos x="T4" y="T5"/>
                </a:cxn>
                <a:cxn ang="0">
                  <a:pos x="T6" y="T7"/>
                </a:cxn>
                <a:cxn ang="0">
                  <a:pos x="T8" y="T9"/>
                </a:cxn>
              </a:cxnLst>
              <a:rect l="0" t="0" r="r" b="b"/>
              <a:pathLst>
                <a:path w="93" h="78">
                  <a:moveTo>
                    <a:pt x="0" y="69"/>
                  </a:moveTo>
                  <a:lnTo>
                    <a:pt x="93" y="0"/>
                  </a:lnTo>
                  <a:lnTo>
                    <a:pt x="93" y="9"/>
                  </a:lnTo>
                  <a:lnTo>
                    <a:pt x="3" y="78"/>
                  </a:lnTo>
                  <a:lnTo>
                    <a:pt x="0" y="69"/>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0" name="Freeform: Shape 26"/>
            <p:cNvSpPr/>
            <p:nvPr/>
          </p:nvSpPr>
          <p:spPr bwMode="auto">
            <a:xfrm>
              <a:off x="5569868" y="4118096"/>
              <a:ext cx="36065" cy="44551"/>
            </a:xfrm>
            <a:custGeom>
              <a:avLst/>
              <a:gdLst>
                <a:gd name="T0" fmla="*/ 5 w 17"/>
                <a:gd name="T1" fmla="*/ 0 h 21"/>
                <a:gd name="T2" fmla="*/ 0 w 17"/>
                <a:gd name="T3" fmla="*/ 5 h 21"/>
                <a:gd name="T4" fmla="*/ 17 w 17"/>
                <a:gd name="T5" fmla="*/ 21 h 21"/>
                <a:gd name="T6" fmla="*/ 14 w 17"/>
                <a:gd name="T7" fmla="*/ 12 h 21"/>
                <a:gd name="T8" fmla="*/ 5 w 17"/>
                <a:gd name="T9" fmla="*/ 0 h 21"/>
              </a:gdLst>
              <a:ahLst/>
              <a:cxnLst>
                <a:cxn ang="0">
                  <a:pos x="T0" y="T1"/>
                </a:cxn>
                <a:cxn ang="0">
                  <a:pos x="T2" y="T3"/>
                </a:cxn>
                <a:cxn ang="0">
                  <a:pos x="T4" y="T5"/>
                </a:cxn>
                <a:cxn ang="0">
                  <a:pos x="T6" y="T7"/>
                </a:cxn>
                <a:cxn ang="0">
                  <a:pos x="T8" y="T9"/>
                </a:cxn>
              </a:cxnLst>
              <a:rect l="0" t="0" r="r" b="b"/>
              <a:pathLst>
                <a:path w="17" h="21">
                  <a:moveTo>
                    <a:pt x="5" y="0"/>
                  </a:moveTo>
                  <a:lnTo>
                    <a:pt x="0" y="5"/>
                  </a:lnTo>
                  <a:lnTo>
                    <a:pt x="17" y="21"/>
                  </a:lnTo>
                  <a:lnTo>
                    <a:pt x="14" y="12"/>
                  </a:lnTo>
                  <a:lnTo>
                    <a:pt x="5" y="0"/>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1" name="Freeform: Shape 27"/>
            <p:cNvSpPr/>
            <p:nvPr/>
          </p:nvSpPr>
          <p:spPr bwMode="auto">
            <a:xfrm>
              <a:off x="4316062" y="3740470"/>
              <a:ext cx="1143488" cy="1162581"/>
            </a:xfrm>
            <a:custGeom>
              <a:avLst/>
              <a:gdLst>
                <a:gd name="T0" fmla="*/ 110 w 227"/>
                <a:gd name="T1" fmla="*/ 0 h 231"/>
                <a:gd name="T2" fmla="*/ 227 w 227"/>
                <a:gd name="T3" fmla="*/ 125 h 231"/>
                <a:gd name="T4" fmla="*/ 118 w 227"/>
                <a:gd name="T5" fmla="*/ 209 h 231"/>
                <a:gd name="T6" fmla="*/ 118 w 227"/>
                <a:gd name="T7" fmla="*/ 209 h 231"/>
                <a:gd name="T8" fmla="*/ 118 w 227"/>
                <a:gd name="T9" fmla="*/ 209 h 231"/>
                <a:gd name="T10" fmla="*/ 120 w 227"/>
                <a:gd name="T11" fmla="*/ 213 h 231"/>
                <a:gd name="T12" fmla="*/ 134 w 227"/>
                <a:gd name="T13" fmla="*/ 229 h 231"/>
                <a:gd name="T14" fmla="*/ 131 w 227"/>
                <a:gd name="T15" fmla="*/ 231 h 231"/>
                <a:gd name="T16" fmla="*/ 0 w 227"/>
                <a:gd name="T17" fmla="*/ 78 h 231"/>
                <a:gd name="T18" fmla="*/ 110 w 227"/>
                <a:gd name="T19" fmla="*/ 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231">
                  <a:moveTo>
                    <a:pt x="110" y="0"/>
                  </a:moveTo>
                  <a:cubicBezTo>
                    <a:pt x="126" y="18"/>
                    <a:pt x="225" y="122"/>
                    <a:pt x="227" y="125"/>
                  </a:cubicBezTo>
                  <a:cubicBezTo>
                    <a:pt x="114" y="212"/>
                    <a:pt x="132" y="199"/>
                    <a:pt x="118" y="209"/>
                  </a:cubicBezTo>
                  <a:cubicBezTo>
                    <a:pt x="118" y="209"/>
                    <a:pt x="118" y="209"/>
                    <a:pt x="118" y="209"/>
                  </a:cubicBezTo>
                  <a:cubicBezTo>
                    <a:pt x="118" y="209"/>
                    <a:pt x="118" y="209"/>
                    <a:pt x="118" y="209"/>
                  </a:cubicBezTo>
                  <a:cubicBezTo>
                    <a:pt x="120" y="213"/>
                    <a:pt x="120" y="213"/>
                    <a:pt x="120" y="213"/>
                  </a:cubicBezTo>
                  <a:cubicBezTo>
                    <a:pt x="134" y="229"/>
                    <a:pt x="134" y="229"/>
                    <a:pt x="134" y="229"/>
                  </a:cubicBezTo>
                  <a:cubicBezTo>
                    <a:pt x="131" y="231"/>
                    <a:pt x="131" y="231"/>
                    <a:pt x="131" y="231"/>
                  </a:cubicBezTo>
                  <a:cubicBezTo>
                    <a:pt x="0" y="78"/>
                    <a:pt x="0" y="78"/>
                    <a:pt x="0" y="78"/>
                  </a:cubicBezTo>
                  <a:cubicBezTo>
                    <a:pt x="110" y="0"/>
                    <a:pt x="110" y="0"/>
                    <a:pt x="110" y="0"/>
                  </a:cubicBezTo>
                </a:path>
              </a:pathLst>
            </a:custGeom>
            <a:gradFill flip="none" rotWithShape="1">
              <a:gsLst>
                <a:gs pos="0">
                  <a:schemeClr val="accent1">
                    <a:lumMod val="75000"/>
                  </a:schemeClr>
                </a:gs>
                <a:gs pos="57000">
                  <a:schemeClr val="accent1"/>
                </a:gs>
                <a:gs pos="83000">
                  <a:schemeClr val="accent1"/>
                </a:gs>
                <a:gs pos="100000">
                  <a:schemeClr val="accent1"/>
                </a:gs>
              </a:gsLst>
              <a:lin ang="189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2" name="Freeform: Shape 28"/>
            <p:cNvSpPr/>
            <p:nvPr/>
          </p:nvSpPr>
          <p:spPr bwMode="auto">
            <a:xfrm>
              <a:off x="6365430" y="3982320"/>
              <a:ext cx="784955" cy="708580"/>
            </a:xfrm>
            <a:custGeom>
              <a:avLst/>
              <a:gdLst>
                <a:gd name="T0" fmla="*/ 0 w 156"/>
                <a:gd name="T1" fmla="*/ 34 h 141"/>
                <a:gd name="T2" fmla="*/ 41 w 156"/>
                <a:gd name="T3" fmla="*/ 0 h 141"/>
                <a:gd name="T4" fmla="*/ 149 w 156"/>
                <a:gd name="T5" fmla="*/ 102 h 141"/>
                <a:gd name="T6" fmla="*/ 152 w 156"/>
                <a:gd name="T7" fmla="*/ 99 h 141"/>
                <a:gd name="T8" fmla="*/ 156 w 156"/>
                <a:gd name="T9" fmla="*/ 102 h 141"/>
                <a:gd name="T10" fmla="*/ 111 w 156"/>
                <a:gd name="T11" fmla="*/ 141 h 141"/>
                <a:gd name="T12" fmla="*/ 0 w 156"/>
                <a:gd name="T13" fmla="*/ 34 h 141"/>
              </a:gdLst>
              <a:ahLst/>
              <a:cxnLst>
                <a:cxn ang="0">
                  <a:pos x="T0" y="T1"/>
                </a:cxn>
                <a:cxn ang="0">
                  <a:pos x="T2" y="T3"/>
                </a:cxn>
                <a:cxn ang="0">
                  <a:pos x="T4" y="T5"/>
                </a:cxn>
                <a:cxn ang="0">
                  <a:pos x="T6" y="T7"/>
                </a:cxn>
                <a:cxn ang="0">
                  <a:pos x="T8" y="T9"/>
                </a:cxn>
                <a:cxn ang="0">
                  <a:pos x="T10" y="T11"/>
                </a:cxn>
                <a:cxn ang="0">
                  <a:pos x="T12" y="T13"/>
                </a:cxn>
              </a:cxnLst>
              <a:rect l="0" t="0" r="r" b="b"/>
              <a:pathLst>
                <a:path w="156" h="141">
                  <a:moveTo>
                    <a:pt x="0" y="34"/>
                  </a:moveTo>
                  <a:cubicBezTo>
                    <a:pt x="41" y="0"/>
                    <a:pt x="41" y="0"/>
                    <a:pt x="41" y="0"/>
                  </a:cubicBezTo>
                  <a:cubicBezTo>
                    <a:pt x="149" y="102"/>
                    <a:pt x="149" y="102"/>
                    <a:pt x="149" y="102"/>
                  </a:cubicBezTo>
                  <a:cubicBezTo>
                    <a:pt x="152" y="99"/>
                    <a:pt x="152" y="99"/>
                    <a:pt x="152" y="99"/>
                  </a:cubicBezTo>
                  <a:cubicBezTo>
                    <a:pt x="156" y="102"/>
                    <a:pt x="156" y="102"/>
                    <a:pt x="156" y="102"/>
                  </a:cubicBezTo>
                  <a:cubicBezTo>
                    <a:pt x="156" y="102"/>
                    <a:pt x="117" y="137"/>
                    <a:pt x="111" y="141"/>
                  </a:cubicBezTo>
                  <a:lnTo>
                    <a:pt x="0" y="34"/>
                  </a:lnTo>
                  <a:close/>
                </a:path>
              </a:pathLst>
            </a:custGeom>
            <a:gradFill flip="none" rotWithShape="1">
              <a:gsLst>
                <a:gs pos="0">
                  <a:schemeClr val="accent3">
                    <a:lumMod val="75000"/>
                  </a:schemeClr>
                </a:gs>
                <a:gs pos="57000">
                  <a:schemeClr val="accent3"/>
                </a:gs>
                <a:gs pos="83000">
                  <a:schemeClr val="accent3"/>
                </a:gs>
                <a:gs pos="100000">
                  <a:schemeClr val="accent3"/>
                </a:gs>
              </a:gsLst>
              <a:lin ang="81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3" name="Freeform: Shape 29"/>
            <p:cNvSpPr/>
            <p:nvPr/>
          </p:nvSpPr>
          <p:spPr bwMode="auto">
            <a:xfrm>
              <a:off x="5319531" y="4118096"/>
              <a:ext cx="144262" cy="120925"/>
            </a:xfrm>
            <a:custGeom>
              <a:avLst/>
              <a:gdLst>
                <a:gd name="T0" fmla="*/ 29 w 29"/>
                <a:gd name="T1" fmla="*/ 4 h 24"/>
                <a:gd name="T2" fmla="*/ 28 w 29"/>
                <a:gd name="T3" fmla="*/ 0 h 24"/>
                <a:gd name="T4" fmla="*/ 0 w 29"/>
                <a:gd name="T5" fmla="*/ 20 h 24"/>
                <a:gd name="T6" fmla="*/ 3 w 29"/>
                <a:gd name="T7" fmla="*/ 24 h 24"/>
                <a:gd name="T8" fmla="*/ 29 w 29"/>
                <a:gd name="T9" fmla="*/ 4 h 24"/>
              </a:gdLst>
              <a:ahLst/>
              <a:cxnLst>
                <a:cxn ang="0">
                  <a:pos x="T0" y="T1"/>
                </a:cxn>
                <a:cxn ang="0">
                  <a:pos x="T2" y="T3"/>
                </a:cxn>
                <a:cxn ang="0">
                  <a:pos x="T4" y="T5"/>
                </a:cxn>
                <a:cxn ang="0">
                  <a:pos x="T6" y="T7"/>
                </a:cxn>
                <a:cxn ang="0">
                  <a:pos x="T8" y="T9"/>
                </a:cxn>
              </a:cxnLst>
              <a:rect l="0" t="0" r="r" b="b"/>
              <a:pathLst>
                <a:path w="29" h="24">
                  <a:moveTo>
                    <a:pt x="29" y="4"/>
                  </a:moveTo>
                  <a:cubicBezTo>
                    <a:pt x="29" y="3"/>
                    <a:pt x="29" y="4"/>
                    <a:pt x="28" y="0"/>
                  </a:cubicBezTo>
                  <a:cubicBezTo>
                    <a:pt x="0" y="20"/>
                    <a:pt x="0" y="20"/>
                    <a:pt x="0" y="20"/>
                  </a:cubicBezTo>
                  <a:cubicBezTo>
                    <a:pt x="3" y="24"/>
                    <a:pt x="3" y="24"/>
                    <a:pt x="3" y="24"/>
                  </a:cubicBezTo>
                  <a:cubicBezTo>
                    <a:pt x="29" y="4"/>
                    <a:pt x="29" y="4"/>
                    <a:pt x="29" y="4"/>
                  </a:cubicBezTo>
                </a:path>
              </a:pathLst>
            </a:custGeom>
            <a:solidFill>
              <a:srgbClr val="33B3D1"/>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4" name="Freeform: Shape 30"/>
            <p:cNvSpPr/>
            <p:nvPr/>
          </p:nvSpPr>
          <p:spPr bwMode="auto">
            <a:xfrm>
              <a:off x="5319531" y="4118096"/>
              <a:ext cx="144262" cy="120925"/>
            </a:xfrm>
            <a:custGeom>
              <a:avLst/>
              <a:gdLst>
                <a:gd name="T0" fmla="*/ 28 w 29"/>
                <a:gd name="T1" fmla="*/ 0 h 24"/>
                <a:gd name="T2" fmla="*/ 28 w 29"/>
                <a:gd name="T3" fmla="*/ 0 h 24"/>
                <a:gd name="T4" fmla="*/ 0 w 29"/>
                <a:gd name="T5" fmla="*/ 20 h 24"/>
                <a:gd name="T6" fmla="*/ 3 w 29"/>
                <a:gd name="T7" fmla="*/ 24 h 24"/>
                <a:gd name="T8" fmla="*/ 29 w 29"/>
                <a:gd name="T9" fmla="*/ 4 h 24"/>
                <a:gd name="T10" fmla="*/ 29 w 29"/>
                <a:gd name="T11" fmla="*/ 3 h 24"/>
                <a:gd name="T12" fmla="*/ 29 w 29"/>
                <a:gd name="T13" fmla="*/ 2 h 24"/>
                <a:gd name="T14" fmla="*/ 28 w 29"/>
                <a:gd name="T15" fmla="*/ 0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4">
                  <a:moveTo>
                    <a:pt x="28" y="0"/>
                  </a:moveTo>
                  <a:cubicBezTo>
                    <a:pt x="28" y="0"/>
                    <a:pt x="28" y="0"/>
                    <a:pt x="28" y="0"/>
                  </a:cubicBezTo>
                  <a:cubicBezTo>
                    <a:pt x="0" y="20"/>
                    <a:pt x="0" y="20"/>
                    <a:pt x="0" y="20"/>
                  </a:cubicBezTo>
                  <a:cubicBezTo>
                    <a:pt x="3" y="24"/>
                    <a:pt x="3" y="24"/>
                    <a:pt x="3" y="24"/>
                  </a:cubicBezTo>
                  <a:cubicBezTo>
                    <a:pt x="29" y="4"/>
                    <a:pt x="29" y="4"/>
                    <a:pt x="29" y="4"/>
                  </a:cubicBezTo>
                  <a:cubicBezTo>
                    <a:pt x="29" y="4"/>
                    <a:pt x="29" y="4"/>
                    <a:pt x="29" y="3"/>
                  </a:cubicBezTo>
                  <a:cubicBezTo>
                    <a:pt x="29" y="3"/>
                    <a:pt x="29" y="3"/>
                    <a:pt x="29" y="2"/>
                  </a:cubicBezTo>
                  <a:cubicBezTo>
                    <a:pt x="29" y="1"/>
                    <a:pt x="29" y="1"/>
                    <a:pt x="28" y="0"/>
                  </a:cubicBezTo>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5" name="Freeform: Shape 31"/>
            <p:cNvSpPr/>
            <p:nvPr/>
          </p:nvSpPr>
          <p:spPr bwMode="auto">
            <a:xfrm>
              <a:off x="5400148" y="4183863"/>
              <a:ext cx="33944" cy="40308"/>
            </a:xfrm>
            <a:custGeom>
              <a:avLst/>
              <a:gdLst>
                <a:gd name="T0" fmla="*/ 4 w 16"/>
                <a:gd name="T1" fmla="*/ 0 h 19"/>
                <a:gd name="T2" fmla="*/ 0 w 16"/>
                <a:gd name="T3" fmla="*/ 2 h 19"/>
                <a:gd name="T4" fmla="*/ 16 w 16"/>
                <a:gd name="T5" fmla="*/ 19 h 19"/>
                <a:gd name="T6" fmla="*/ 16 w 16"/>
                <a:gd name="T7" fmla="*/ 9 h 19"/>
                <a:gd name="T8" fmla="*/ 4 w 16"/>
                <a:gd name="T9" fmla="*/ 0 h 19"/>
              </a:gdLst>
              <a:ahLst/>
              <a:cxnLst>
                <a:cxn ang="0">
                  <a:pos x="T0" y="T1"/>
                </a:cxn>
                <a:cxn ang="0">
                  <a:pos x="T2" y="T3"/>
                </a:cxn>
                <a:cxn ang="0">
                  <a:pos x="T4" y="T5"/>
                </a:cxn>
                <a:cxn ang="0">
                  <a:pos x="T6" y="T7"/>
                </a:cxn>
                <a:cxn ang="0">
                  <a:pos x="T8" y="T9"/>
                </a:cxn>
              </a:cxnLst>
              <a:rect l="0" t="0" r="r" b="b"/>
              <a:pathLst>
                <a:path w="16" h="19">
                  <a:moveTo>
                    <a:pt x="4" y="0"/>
                  </a:moveTo>
                  <a:lnTo>
                    <a:pt x="0" y="2"/>
                  </a:lnTo>
                  <a:lnTo>
                    <a:pt x="16" y="19"/>
                  </a:lnTo>
                  <a:lnTo>
                    <a:pt x="16" y="9"/>
                  </a:lnTo>
                  <a:lnTo>
                    <a:pt x="4" y="0"/>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6" name="Freeform: Shape 32"/>
            <p:cNvSpPr/>
            <p:nvPr/>
          </p:nvSpPr>
          <p:spPr bwMode="auto">
            <a:xfrm>
              <a:off x="6361187" y="4152040"/>
              <a:ext cx="564319" cy="564319"/>
            </a:xfrm>
            <a:custGeom>
              <a:avLst/>
              <a:gdLst>
                <a:gd name="T0" fmla="*/ 12 w 266"/>
                <a:gd name="T1" fmla="*/ 22 h 266"/>
                <a:gd name="T2" fmla="*/ 0 w 266"/>
                <a:gd name="T3" fmla="*/ 12 h 266"/>
                <a:gd name="T4" fmla="*/ 2 w 266"/>
                <a:gd name="T5" fmla="*/ 0 h 266"/>
                <a:gd name="T6" fmla="*/ 266 w 266"/>
                <a:gd name="T7" fmla="*/ 254 h 266"/>
                <a:gd name="T8" fmla="*/ 263 w 266"/>
                <a:gd name="T9" fmla="*/ 266 h 266"/>
                <a:gd name="T10" fmla="*/ 12 w 266"/>
                <a:gd name="T11" fmla="*/ 22 h 266"/>
              </a:gdLst>
              <a:ahLst/>
              <a:cxnLst>
                <a:cxn ang="0">
                  <a:pos x="T0" y="T1"/>
                </a:cxn>
                <a:cxn ang="0">
                  <a:pos x="T2" y="T3"/>
                </a:cxn>
                <a:cxn ang="0">
                  <a:pos x="T4" y="T5"/>
                </a:cxn>
                <a:cxn ang="0">
                  <a:pos x="T6" y="T7"/>
                </a:cxn>
                <a:cxn ang="0">
                  <a:pos x="T8" y="T9"/>
                </a:cxn>
                <a:cxn ang="0">
                  <a:pos x="T10" y="T11"/>
                </a:cxn>
              </a:cxnLst>
              <a:rect l="0" t="0" r="r" b="b"/>
              <a:pathLst>
                <a:path w="266" h="266">
                  <a:moveTo>
                    <a:pt x="12" y="22"/>
                  </a:moveTo>
                  <a:lnTo>
                    <a:pt x="0" y="12"/>
                  </a:lnTo>
                  <a:lnTo>
                    <a:pt x="2" y="0"/>
                  </a:lnTo>
                  <a:lnTo>
                    <a:pt x="266" y="254"/>
                  </a:lnTo>
                  <a:lnTo>
                    <a:pt x="263" y="266"/>
                  </a:lnTo>
                  <a:lnTo>
                    <a:pt x="12" y="22"/>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7" name="Freeform: Shape 33"/>
            <p:cNvSpPr/>
            <p:nvPr/>
          </p:nvSpPr>
          <p:spPr bwMode="auto">
            <a:xfrm>
              <a:off x="7317983" y="3770171"/>
              <a:ext cx="557954" cy="498552"/>
            </a:xfrm>
            <a:custGeom>
              <a:avLst/>
              <a:gdLst>
                <a:gd name="T0" fmla="*/ 2 w 111"/>
                <a:gd name="T1" fmla="*/ 94 h 99"/>
                <a:gd name="T2" fmla="*/ 111 w 111"/>
                <a:gd name="T3" fmla="*/ 0 h 99"/>
                <a:gd name="T4" fmla="*/ 108 w 111"/>
                <a:gd name="T5" fmla="*/ 6 h 99"/>
                <a:gd name="T6" fmla="*/ 2 w 111"/>
                <a:gd name="T7" fmla="*/ 97 h 99"/>
                <a:gd name="T8" fmla="*/ 0 w 111"/>
                <a:gd name="T9" fmla="*/ 99 h 99"/>
                <a:gd name="T10" fmla="*/ 0 w 111"/>
                <a:gd name="T11" fmla="*/ 98 h 99"/>
                <a:gd name="T12" fmla="*/ 2 w 111"/>
                <a:gd name="T13" fmla="*/ 94 h 99"/>
              </a:gdLst>
              <a:ahLst/>
              <a:cxnLst>
                <a:cxn ang="0">
                  <a:pos x="T0" y="T1"/>
                </a:cxn>
                <a:cxn ang="0">
                  <a:pos x="T2" y="T3"/>
                </a:cxn>
                <a:cxn ang="0">
                  <a:pos x="T4" y="T5"/>
                </a:cxn>
                <a:cxn ang="0">
                  <a:pos x="T6" y="T7"/>
                </a:cxn>
                <a:cxn ang="0">
                  <a:pos x="T8" y="T9"/>
                </a:cxn>
                <a:cxn ang="0">
                  <a:pos x="T10" y="T11"/>
                </a:cxn>
                <a:cxn ang="0">
                  <a:pos x="T12" y="T13"/>
                </a:cxn>
              </a:cxnLst>
              <a:rect l="0" t="0" r="r" b="b"/>
              <a:pathLst>
                <a:path w="111" h="99">
                  <a:moveTo>
                    <a:pt x="2" y="94"/>
                  </a:moveTo>
                  <a:cubicBezTo>
                    <a:pt x="5" y="91"/>
                    <a:pt x="108" y="2"/>
                    <a:pt x="111" y="0"/>
                  </a:cubicBezTo>
                  <a:cubicBezTo>
                    <a:pt x="110" y="1"/>
                    <a:pt x="109" y="5"/>
                    <a:pt x="108" y="6"/>
                  </a:cubicBezTo>
                  <a:cubicBezTo>
                    <a:pt x="2" y="97"/>
                    <a:pt x="2" y="97"/>
                    <a:pt x="2" y="97"/>
                  </a:cubicBezTo>
                  <a:cubicBezTo>
                    <a:pt x="0" y="99"/>
                    <a:pt x="0" y="99"/>
                    <a:pt x="0" y="99"/>
                  </a:cubicBezTo>
                  <a:cubicBezTo>
                    <a:pt x="0" y="98"/>
                    <a:pt x="0" y="98"/>
                    <a:pt x="0" y="98"/>
                  </a:cubicBezTo>
                  <a:lnTo>
                    <a:pt x="2" y="94"/>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8" name="Freeform: Shape 34"/>
            <p:cNvSpPr/>
            <p:nvPr/>
          </p:nvSpPr>
          <p:spPr bwMode="auto">
            <a:xfrm>
              <a:off x="6919141" y="4495723"/>
              <a:ext cx="231243" cy="220636"/>
            </a:xfrm>
            <a:custGeom>
              <a:avLst/>
              <a:gdLst>
                <a:gd name="T0" fmla="*/ 1 w 46"/>
                <a:gd name="T1" fmla="*/ 39 h 44"/>
                <a:gd name="T2" fmla="*/ 46 w 46"/>
                <a:gd name="T3" fmla="*/ 0 h 44"/>
                <a:gd name="T4" fmla="*/ 44 w 46"/>
                <a:gd name="T5" fmla="*/ 5 h 44"/>
                <a:gd name="T6" fmla="*/ 0 w 46"/>
                <a:gd name="T7" fmla="*/ 44 h 44"/>
                <a:gd name="T8" fmla="*/ 1 w 46"/>
                <a:gd name="T9" fmla="*/ 39 h 44"/>
              </a:gdLst>
              <a:ahLst/>
              <a:cxnLst>
                <a:cxn ang="0">
                  <a:pos x="T0" y="T1"/>
                </a:cxn>
                <a:cxn ang="0">
                  <a:pos x="T2" y="T3"/>
                </a:cxn>
                <a:cxn ang="0">
                  <a:pos x="T4" y="T5"/>
                </a:cxn>
                <a:cxn ang="0">
                  <a:pos x="T6" y="T7"/>
                </a:cxn>
                <a:cxn ang="0">
                  <a:pos x="T8" y="T9"/>
                </a:cxn>
              </a:cxnLst>
              <a:rect l="0" t="0" r="r" b="b"/>
              <a:pathLst>
                <a:path w="46" h="44">
                  <a:moveTo>
                    <a:pt x="1" y="39"/>
                  </a:moveTo>
                  <a:cubicBezTo>
                    <a:pt x="7" y="35"/>
                    <a:pt x="0" y="40"/>
                    <a:pt x="46" y="0"/>
                  </a:cubicBezTo>
                  <a:cubicBezTo>
                    <a:pt x="44" y="5"/>
                    <a:pt x="44" y="5"/>
                    <a:pt x="44" y="5"/>
                  </a:cubicBezTo>
                  <a:cubicBezTo>
                    <a:pt x="44" y="6"/>
                    <a:pt x="0" y="44"/>
                    <a:pt x="0" y="44"/>
                  </a:cubicBezTo>
                  <a:lnTo>
                    <a:pt x="1" y="39"/>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9" name="Freeform: Shape 35"/>
            <p:cNvSpPr/>
            <p:nvPr/>
          </p:nvSpPr>
          <p:spPr bwMode="auto">
            <a:xfrm>
              <a:off x="6723963" y="4716359"/>
              <a:ext cx="231243" cy="220636"/>
            </a:xfrm>
            <a:custGeom>
              <a:avLst/>
              <a:gdLst>
                <a:gd name="T0" fmla="*/ 14 w 46"/>
                <a:gd name="T1" fmla="*/ 32 h 44"/>
                <a:gd name="T2" fmla="*/ 45 w 46"/>
                <a:gd name="T3" fmla="*/ 5 h 44"/>
                <a:gd name="T4" fmla="*/ 46 w 46"/>
                <a:gd name="T5" fmla="*/ 0 h 44"/>
                <a:gd name="T6" fmla="*/ 1 w 46"/>
                <a:gd name="T7" fmla="*/ 39 h 44"/>
                <a:gd name="T8" fmla="*/ 0 w 46"/>
                <a:gd name="T9" fmla="*/ 43 h 44"/>
                <a:gd name="T10" fmla="*/ 0 w 46"/>
                <a:gd name="T11" fmla="*/ 44 h 44"/>
                <a:gd name="T12" fmla="*/ 14 w 46"/>
                <a:gd name="T13" fmla="*/ 32 h 44"/>
              </a:gdLst>
              <a:ahLst/>
              <a:cxnLst>
                <a:cxn ang="0">
                  <a:pos x="T0" y="T1"/>
                </a:cxn>
                <a:cxn ang="0">
                  <a:pos x="T2" y="T3"/>
                </a:cxn>
                <a:cxn ang="0">
                  <a:pos x="T4" y="T5"/>
                </a:cxn>
                <a:cxn ang="0">
                  <a:pos x="T6" y="T7"/>
                </a:cxn>
                <a:cxn ang="0">
                  <a:pos x="T8" y="T9"/>
                </a:cxn>
                <a:cxn ang="0">
                  <a:pos x="T10" y="T11"/>
                </a:cxn>
                <a:cxn ang="0">
                  <a:pos x="T12" y="T13"/>
                </a:cxn>
              </a:cxnLst>
              <a:rect l="0" t="0" r="r" b="b"/>
              <a:pathLst>
                <a:path w="46" h="44">
                  <a:moveTo>
                    <a:pt x="14" y="32"/>
                  </a:moveTo>
                  <a:cubicBezTo>
                    <a:pt x="45" y="5"/>
                    <a:pt x="45" y="5"/>
                    <a:pt x="45" y="5"/>
                  </a:cubicBezTo>
                  <a:cubicBezTo>
                    <a:pt x="46" y="0"/>
                    <a:pt x="46" y="0"/>
                    <a:pt x="46" y="0"/>
                  </a:cubicBezTo>
                  <a:cubicBezTo>
                    <a:pt x="46" y="0"/>
                    <a:pt x="9" y="33"/>
                    <a:pt x="1" y="39"/>
                  </a:cubicBezTo>
                  <a:cubicBezTo>
                    <a:pt x="0" y="43"/>
                    <a:pt x="0" y="43"/>
                    <a:pt x="0" y="43"/>
                  </a:cubicBezTo>
                  <a:cubicBezTo>
                    <a:pt x="0" y="44"/>
                    <a:pt x="0" y="44"/>
                    <a:pt x="0" y="44"/>
                  </a:cubicBezTo>
                  <a:cubicBezTo>
                    <a:pt x="2" y="43"/>
                    <a:pt x="12" y="33"/>
                    <a:pt x="14" y="32"/>
                  </a:cubicBez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0" name="Freeform: Shape 36"/>
            <p:cNvSpPr/>
            <p:nvPr/>
          </p:nvSpPr>
          <p:spPr bwMode="auto">
            <a:xfrm>
              <a:off x="6178738" y="4198713"/>
              <a:ext cx="776469" cy="712823"/>
            </a:xfrm>
            <a:custGeom>
              <a:avLst/>
              <a:gdLst>
                <a:gd name="T0" fmla="*/ 0 w 154"/>
                <a:gd name="T1" fmla="*/ 33 h 142"/>
                <a:gd name="T2" fmla="*/ 41 w 154"/>
                <a:gd name="T3" fmla="*/ 0 h 142"/>
                <a:gd name="T4" fmla="*/ 147 w 154"/>
                <a:gd name="T5" fmla="*/ 103 h 142"/>
                <a:gd name="T6" fmla="*/ 151 w 154"/>
                <a:gd name="T7" fmla="*/ 100 h 142"/>
                <a:gd name="T8" fmla="*/ 154 w 154"/>
                <a:gd name="T9" fmla="*/ 103 h 142"/>
                <a:gd name="T10" fmla="*/ 109 w 154"/>
                <a:gd name="T11" fmla="*/ 142 h 142"/>
                <a:gd name="T12" fmla="*/ 0 w 154"/>
                <a:gd name="T13" fmla="*/ 33 h 142"/>
              </a:gdLst>
              <a:ahLst/>
              <a:cxnLst>
                <a:cxn ang="0">
                  <a:pos x="T0" y="T1"/>
                </a:cxn>
                <a:cxn ang="0">
                  <a:pos x="T2" y="T3"/>
                </a:cxn>
                <a:cxn ang="0">
                  <a:pos x="T4" y="T5"/>
                </a:cxn>
                <a:cxn ang="0">
                  <a:pos x="T6" y="T7"/>
                </a:cxn>
                <a:cxn ang="0">
                  <a:pos x="T8" y="T9"/>
                </a:cxn>
                <a:cxn ang="0">
                  <a:pos x="T10" y="T11"/>
                </a:cxn>
                <a:cxn ang="0">
                  <a:pos x="T12" y="T13"/>
                </a:cxn>
              </a:cxnLst>
              <a:rect l="0" t="0" r="r" b="b"/>
              <a:pathLst>
                <a:path w="154" h="142">
                  <a:moveTo>
                    <a:pt x="0" y="33"/>
                  </a:moveTo>
                  <a:cubicBezTo>
                    <a:pt x="41" y="0"/>
                    <a:pt x="41" y="0"/>
                    <a:pt x="41" y="0"/>
                  </a:cubicBezTo>
                  <a:cubicBezTo>
                    <a:pt x="147" y="103"/>
                    <a:pt x="147" y="103"/>
                    <a:pt x="147" y="103"/>
                  </a:cubicBezTo>
                  <a:cubicBezTo>
                    <a:pt x="151" y="100"/>
                    <a:pt x="151" y="100"/>
                    <a:pt x="151" y="100"/>
                  </a:cubicBezTo>
                  <a:cubicBezTo>
                    <a:pt x="154" y="103"/>
                    <a:pt x="154" y="103"/>
                    <a:pt x="154" y="103"/>
                  </a:cubicBezTo>
                  <a:cubicBezTo>
                    <a:pt x="109" y="142"/>
                    <a:pt x="117" y="136"/>
                    <a:pt x="109" y="142"/>
                  </a:cubicBezTo>
                  <a:lnTo>
                    <a:pt x="0" y="33"/>
                  </a:lnTo>
                  <a:close/>
                </a:path>
              </a:pathLst>
            </a:custGeom>
            <a:gradFill flip="none" rotWithShape="1">
              <a:gsLst>
                <a:gs pos="0">
                  <a:schemeClr val="accent3">
                    <a:lumMod val="75000"/>
                  </a:schemeClr>
                </a:gs>
                <a:gs pos="57000">
                  <a:schemeClr val="accent3"/>
                </a:gs>
                <a:gs pos="83000">
                  <a:schemeClr val="accent3"/>
                </a:gs>
                <a:gs pos="100000">
                  <a:schemeClr val="accent3"/>
                </a:gs>
              </a:gsLst>
              <a:lin ang="81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1" name="Freeform: Shape 37"/>
            <p:cNvSpPr/>
            <p:nvPr/>
          </p:nvSpPr>
          <p:spPr bwMode="auto">
            <a:xfrm>
              <a:off x="4910082" y="4349340"/>
              <a:ext cx="685244" cy="642814"/>
            </a:xfrm>
            <a:custGeom>
              <a:avLst/>
              <a:gdLst>
                <a:gd name="T0" fmla="*/ 115 w 136"/>
                <a:gd name="T1" fmla="*/ 0 h 128"/>
                <a:gd name="T2" fmla="*/ 136 w 136"/>
                <a:gd name="T3" fmla="*/ 22 h 128"/>
                <a:gd name="T4" fmla="*/ 24 w 136"/>
                <a:gd name="T5" fmla="*/ 110 h 128"/>
                <a:gd name="T6" fmla="*/ 26 w 136"/>
                <a:gd name="T7" fmla="*/ 114 h 128"/>
                <a:gd name="T8" fmla="*/ 37 w 136"/>
                <a:gd name="T9" fmla="*/ 127 h 128"/>
                <a:gd name="T10" fmla="*/ 35 w 136"/>
                <a:gd name="T11" fmla="*/ 128 h 128"/>
                <a:gd name="T12" fmla="*/ 0 w 136"/>
                <a:gd name="T13" fmla="*/ 88 h 128"/>
                <a:gd name="T14" fmla="*/ 0 w 136"/>
                <a:gd name="T15" fmla="*/ 88 h 128"/>
                <a:gd name="T16" fmla="*/ 0 w 136"/>
                <a:gd name="T17" fmla="*/ 88 h 128"/>
                <a:gd name="T18" fmla="*/ 115 w 136"/>
                <a:gd name="T1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28">
                  <a:moveTo>
                    <a:pt x="115" y="0"/>
                  </a:moveTo>
                  <a:cubicBezTo>
                    <a:pt x="136" y="22"/>
                    <a:pt x="136" y="22"/>
                    <a:pt x="136" y="22"/>
                  </a:cubicBezTo>
                  <a:cubicBezTo>
                    <a:pt x="72" y="73"/>
                    <a:pt x="113" y="40"/>
                    <a:pt x="24" y="110"/>
                  </a:cubicBezTo>
                  <a:cubicBezTo>
                    <a:pt x="26" y="114"/>
                    <a:pt x="26" y="114"/>
                    <a:pt x="26" y="114"/>
                  </a:cubicBezTo>
                  <a:cubicBezTo>
                    <a:pt x="37" y="127"/>
                    <a:pt x="37" y="127"/>
                    <a:pt x="37" y="127"/>
                  </a:cubicBezTo>
                  <a:cubicBezTo>
                    <a:pt x="35" y="128"/>
                    <a:pt x="35" y="128"/>
                    <a:pt x="35" y="128"/>
                  </a:cubicBezTo>
                  <a:cubicBezTo>
                    <a:pt x="0" y="88"/>
                    <a:pt x="0" y="88"/>
                    <a:pt x="0" y="88"/>
                  </a:cubicBezTo>
                  <a:cubicBezTo>
                    <a:pt x="0" y="88"/>
                    <a:pt x="0" y="88"/>
                    <a:pt x="0" y="88"/>
                  </a:cubicBezTo>
                  <a:cubicBezTo>
                    <a:pt x="0" y="88"/>
                    <a:pt x="0" y="88"/>
                    <a:pt x="0" y="88"/>
                  </a:cubicBezTo>
                  <a:cubicBezTo>
                    <a:pt x="20" y="72"/>
                    <a:pt x="82" y="25"/>
                    <a:pt x="115" y="0"/>
                  </a:cubicBezTo>
                  <a:close/>
                </a:path>
              </a:pathLst>
            </a:custGeom>
            <a:gradFill flip="none" rotWithShape="1">
              <a:gsLst>
                <a:gs pos="0">
                  <a:schemeClr val="accent2">
                    <a:lumMod val="75000"/>
                  </a:schemeClr>
                </a:gs>
                <a:gs pos="57000">
                  <a:schemeClr val="accent2"/>
                </a:gs>
                <a:gs pos="83000">
                  <a:schemeClr val="accent2"/>
                </a:gs>
                <a:gs pos="100000">
                  <a:schemeClr val="accent2"/>
                </a:gs>
              </a:gsLst>
              <a:lin ang="162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2" name="Freeform: Shape 38"/>
            <p:cNvSpPr/>
            <p:nvPr/>
          </p:nvSpPr>
          <p:spPr bwMode="auto">
            <a:xfrm>
              <a:off x="6178738" y="4364190"/>
              <a:ext cx="549468" cy="568562"/>
            </a:xfrm>
            <a:custGeom>
              <a:avLst/>
              <a:gdLst>
                <a:gd name="T0" fmla="*/ 0 w 109"/>
                <a:gd name="T1" fmla="*/ 5 h 113"/>
                <a:gd name="T2" fmla="*/ 0 w 109"/>
                <a:gd name="T3" fmla="*/ 0 h 113"/>
                <a:gd name="T4" fmla="*/ 109 w 109"/>
                <a:gd name="T5" fmla="*/ 109 h 113"/>
                <a:gd name="T6" fmla="*/ 108 w 109"/>
                <a:gd name="T7" fmla="*/ 113 h 113"/>
                <a:gd name="T8" fmla="*/ 0 w 109"/>
                <a:gd name="T9" fmla="*/ 5 h 113"/>
              </a:gdLst>
              <a:ahLst/>
              <a:cxnLst>
                <a:cxn ang="0">
                  <a:pos x="T0" y="T1"/>
                </a:cxn>
                <a:cxn ang="0">
                  <a:pos x="T2" y="T3"/>
                </a:cxn>
                <a:cxn ang="0">
                  <a:pos x="T4" y="T5"/>
                </a:cxn>
                <a:cxn ang="0">
                  <a:pos x="T6" y="T7"/>
                </a:cxn>
                <a:cxn ang="0">
                  <a:pos x="T8" y="T9"/>
                </a:cxn>
              </a:cxnLst>
              <a:rect l="0" t="0" r="r" b="b"/>
              <a:pathLst>
                <a:path w="109" h="113">
                  <a:moveTo>
                    <a:pt x="0" y="5"/>
                  </a:moveTo>
                  <a:cubicBezTo>
                    <a:pt x="0" y="0"/>
                    <a:pt x="0" y="0"/>
                    <a:pt x="0" y="0"/>
                  </a:cubicBezTo>
                  <a:cubicBezTo>
                    <a:pt x="109" y="109"/>
                    <a:pt x="109" y="109"/>
                    <a:pt x="109" y="109"/>
                  </a:cubicBezTo>
                  <a:cubicBezTo>
                    <a:pt x="108" y="113"/>
                    <a:pt x="108" y="113"/>
                    <a:pt x="108" y="113"/>
                  </a:cubicBezTo>
                  <a:cubicBezTo>
                    <a:pt x="107" y="112"/>
                    <a:pt x="6" y="11"/>
                    <a:pt x="0" y="5"/>
                  </a:cubicBez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3" name="Freeform: Shape 39"/>
            <p:cNvSpPr/>
            <p:nvPr/>
          </p:nvSpPr>
          <p:spPr bwMode="auto">
            <a:xfrm>
              <a:off x="5031007" y="4440564"/>
              <a:ext cx="831628" cy="672515"/>
            </a:xfrm>
            <a:custGeom>
              <a:avLst/>
              <a:gdLst>
                <a:gd name="T0" fmla="*/ 0 w 165"/>
                <a:gd name="T1" fmla="*/ 92 h 134"/>
                <a:gd name="T2" fmla="*/ 37 w 165"/>
                <a:gd name="T3" fmla="*/ 134 h 134"/>
                <a:gd name="T4" fmla="*/ 39 w 165"/>
                <a:gd name="T5" fmla="*/ 132 h 134"/>
                <a:gd name="T6" fmla="*/ 27 w 165"/>
                <a:gd name="T7" fmla="*/ 119 h 134"/>
                <a:gd name="T8" fmla="*/ 26 w 165"/>
                <a:gd name="T9" fmla="*/ 115 h 134"/>
                <a:gd name="T10" fmla="*/ 140 w 165"/>
                <a:gd name="T11" fmla="*/ 24 h 134"/>
                <a:gd name="T12" fmla="*/ 118 w 165"/>
                <a:gd name="T13" fmla="*/ 0 h 134"/>
                <a:gd name="T14" fmla="*/ 0 w 165"/>
                <a:gd name="T15" fmla="*/ 92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5" h="134">
                  <a:moveTo>
                    <a:pt x="0" y="92"/>
                  </a:moveTo>
                  <a:cubicBezTo>
                    <a:pt x="37" y="134"/>
                    <a:pt x="37" y="134"/>
                    <a:pt x="37" y="134"/>
                  </a:cubicBezTo>
                  <a:cubicBezTo>
                    <a:pt x="39" y="132"/>
                    <a:pt x="39" y="132"/>
                    <a:pt x="39" y="132"/>
                  </a:cubicBezTo>
                  <a:cubicBezTo>
                    <a:pt x="27" y="119"/>
                    <a:pt x="27" y="119"/>
                    <a:pt x="27" y="119"/>
                  </a:cubicBezTo>
                  <a:cubicBezTo>
                    <a:pt x="26" y="115"/>
                    <a:pt x="26" y="115"/>
                    <a:pt x="26" y="115"/>
                  </a:cubicBezTo>
                  <a:cubicBezTo>
                    <a:pt x="165" y="4"/>
                    <a:pt x="27" y="114"/>
                    <a:pt x="140" y="24"/>
                  </a:cubicBezTo>
                  <a:cubicBezTo>
                    <a:pt x="118" y="0"/>
                    <a:pt x="118" y="0"/>
                    <a:pt x="118" y="0"/>
                  </a:cubicBezTo>
                  <a:cubicBezTo>
                    <a:pt x="84" y="26"/>
                    <a:pt x="30" y="68"/>
                    <a:pt x="0" y="92"/>
                  </a:cubicBezTo>
                  <a:close/>
                </a:path>
              </a:pathLst>
            </a:custGeom>
            <a:gradFill flip="none" rotWithShape="1">
              <a:gsLst>
                <a:gs pos="0">
                  <a:schemeClr val="accent2">
                    <a:lumMod val="75000"/>
                  </a:schemeClr>
                </a:gs>
                <a:gs pos="57000">
                  <a:schemeClr val="accent2"/>
                </a:gs>
                <a:gs pos="83000">
                  <a:schemeClr val="accent2"/>
                </a:gs>
                <a:gs pos="100000">
                  <a:schemeClr val="accent2"/>
                </a:gs>
              </a:gsLst>
              <a:lin ang="162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4" name="Freeform: Shape 40"/>
            <p:cNvSpPr/>
            <p:nvPr/>
          </p:nvSpPr>
          <p:spPr bwMode="auto">
            <a:xfrm>
              <a:off x="7116440" y="4272966"/>
              <a:ext cx="231243" cy="222757"/>
            </a:xfrm>
            <a:custGeom>
              <a:avLst/>
              <a:gdLst>
                <a:gd name="T0" fmla="*/ 2 w 46"/>
                <a:gd name="T1" fmla="*/ 39 h 44"/>
                <a:gd name="T2" fmla="*/ 46 w 46"/>
                <a:gd name="T3" fmla="*/ 0 h 44"/>
                <a:gd name="T4" fmla="*/ 44 w 46"/>
                <a:gd name="T5" fmla="*/ 6 h 44"/>
                <a:gd name="T6" fmla="*/ 0 w 46"/>
                <a:gd name="T7" fmla="*/ 44 h 44"/>
                <a:gd name="T8" fmla="*/ 2 w 46"/>
                <a:gd name="T9" fmla="*/ 39 h 44"/>
              </a:gdLst>
              <a:ahLst/>
              <a:cxnLst>
                <a:cxn ang="0">
                  <a:pos x="T0" y="T1"/>
                </a:cxn>
                <a:cxn ang="0">
                  <a:pos x="T2" y="T3"/>
                </a:cxn>
                <a:cxn ang="0">
                  <a:pos x="T4" y="T5"/>
                </a:cxn>
                <a:cxn ang="0">
                  <a:pos x="T6" y="T7"/>
                </a:cxn>
                <a:cxn ang="0">
                  <a:pos x="T8" y="T9"/>
                </a:cxn>
              </a:cxnLst>
              <a:rect l="0" t="0" r="r" b="b"/>
              <a:pathLst>
                <a:path w="46" h="44">
                  <a:moveTo>
                    <a:pt x="2" y="39"/>
                  </a:moveTo>
                  <a:cubicBezTo>
                    <a:pt x="4" y="37"/>
                    <a:pt x="8" y="33"/>
                    <a:pt x="46" y="0"/>
                  </a:cubicBezTo>
                  <a:cubicBezTo>
                    <a:pt x="44" y="6"/>
                    <a:pt x="44" y="6"/>
                    <a:pt x="44" y="6"/>
                  </a:cubicBezTo>
                  <a:cubicBezTo>
                    <a:pt x="44" y="7"/>
                    <a:pt x="1" y="44"/>
                    <a:pt x="0" y="44"/>
                  </a:cubicBezTo>
                  <a:lnTo>
                    <a:pt x="2" y="39"/>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5" name="Freeform: Shape 41"/>
            <p:cNvSpPr/>
            <p:nvPr/>
          </p:nvSpPr>
          <p:spPr bwMode="auto">
            <a:xfrm>
              <a:off x="5162540" y="4540274"/>
              <a:ext cx="729796" cy="700094"/>
            </a:xfrm>
            <a:custGeom>
              <a:avLst/>
              <a:gdLst>
                <a:gd name="T0" fmla="*/ 120 w 145"/>
                <a:gd name="T1" fmla="*/ 0 h 139"/>
                <a:gd name="T2" fmla="*/ 144 w 145"/>
                <a:gd name="T3" fmla="*/ 25 h 139"/>
                <a:gd name="T4" fmla="*/ 144 w 145"/>
                <a:gd name="T5" fmla="*/ 25 h 139"/>
                <a:gd name="T6" fmla="*/ 27 w 145"/>
                <a:gd name="T7" fmla="*/ 120 h 139"/>
                <a:gd name="T8" fmla="*/ 28 w 145"/>
                <a:gd name="T9" fmla="*/ 124 h 139"/>
                <a:gd name="T10" fmla="*/ 40 w 145"/>
                <a:gd name="T11" fmla="*/ 137 h 139"/>
                <a:gd name="T12" fmla="*/ 38 w 145"/>
                <a:gd name="T13" fmla="*/ 139 h 139"/>
                <a:gd name="T14" fmla="*/ 0 w 145"/>
                <a:gd name="T15" fmla="*/ 95 h 139"/>
                <a:gd name="T16" fmla="*/ 120 w 145"/>
                <a:gd name="T17"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139">
                  <a:moveTo>
                    <a:pt x="120" y="0"/>
                  </a:moveTo>
                  <a:cubicBezTo>
                    <a:pt x="144" y="25"/>
                    <a:pt x="144" y="25"/>
                    <a:pt x="144" y="25"/>
                  </a:cubicBezTo>
                  <a:cubicBezTo>
                    <a:pt x="144" y="25"/>
                    <a:pt x="144" y="25"/>
                    <a:pt x="144" y="25"/>
                  </a:cubicBezTo>
                  <a:cubicBezTo>
                    <a:pt x="55" y="97"/>
                    <a:pt x="145" y="24"/>
                    <a:pt x="27" y="120"/>
                  </a:cubicBezTo>
                  <a:cubicBezTo>
                    <a:pt x="28" y="124"/>
                    <a:pt x="28" y="124"/>
                    <a:pt x="28" y="124"/>
                  </a:cubicBezTo>
                  <a:cubicBezTo>
                    <a:pt x="40" y="137"/>
                    <a:pt x="40" y="137"/>
                    <a:pt x="40" y="137"/>
                  </a:cubicBezTo>
                  <a:cubicBezTo>
                    <a:pt x="38" y="139"/>
                    <a:pt x="38" y="139"/>
                    <a:pt x="38" y="139"/>
                  </a:cubicBezTo>
                  <a:cubicBezTo>
                    <a:pt x="0" y="95"/>
                    <a:pt x="0" y="95"/>
                    <a:pt x="0" y="95"/>
                  </a:cubicBezTo>
                  <a:cubicBezTo>
                    <a:pt x="22" y="77"/>
                    <a:pt x="99" y="16"/>
                    <a:pt x="120" y="0"/>
                  </a:cubicBezTo>
                  <a:close/>
                </a:path>
              </a:pathLst>
            </a:custGeom>
            <a:gradFill flip="none" rotWithShape="1">
              <a:gsLst>
                <a:gs pos="0">
                  <a:schemeClr val="accent2">
                    <a:lumMod val="75000"/>
                  </a:schemeClr>
                </a:gs>
                <a:gs pos="57000">
                  <a:schemeClr val="accent2"/>
                </a:gs>
                <a:gs pos="83000">
                  <a:schemeClr val="accent2"/>
                </a:gs>
                <a:gs pos="100000">
                  <a:schemeClr val="accent2"/>
                </a:gs>
              </a:gsLst>
              <a:lin ang="162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6" name="Freeform: Shape 42"/>
            <p:cNvSpPr/>
            <p:nvPr/>
          </p:nvSpPr>
          <p:spPr bwMode="auto">
            <a:xfrm>
              <a:off x="5298316" y="4408742"/>
              <a:ext cx="1506264" cy="1323815"/>
            </a:xfrm>
            <a:custGeom>
              <a:avLst/>
              <a:gdLst>
                <a:gd name="T0" fmla="*/ 180 w 299"/>
                <a:gd name="T1" fmla="*/ 1 h 263"/>
                <a:gd name="T2" fmla="*/ 283 w 299"/>
                <a:gd name="T3" fmla="*/ 104 h 263"/>
                <a:gd name="T4" fmla="*/ 283 w 299"/>
                <a:gd name="T5" fmla="*/ 105 h 263"/>
                <a:gd name="T6" fmla="*/ 297 w 299"/>
                <a:gd name="T7" fmla="*/ 93 h 263"/>
                <a:gd name="T8" fmla="*/ 299 w 299"/>
                <a:gd name="T9" fmla="*/ 96 h 263"/>
                <a:gd name="T10" fmla="*/ 299 w 299"/>
                <a:gd name="T11" fmla="*/ 96 h 263"/>
                <a:gd name="T12" fmla="*/ 108 w 299"/>
                <a:gd name="T13" fmla="*/ 263 h 263"/>
                <a:gd name="T14" fmla="*/ 0 w 299"/>
                <a:gd name="T15" fmla="*/ 146 h 263"/>
                <a:gd name="T16" fmla="*/ 180 w 299"/>
                <a:gd name="T17" fmla="*/ 1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263">
                  <a:moveTo>
                    <a:pt x="180" y="1"/>
                  </a:moveTo>
                  <a:cubicBezTo>
                    <a:pt x="282" y="103"/>
                    <a:pt x="283" y="104"/>
                    <a:pt x="283" y="104"/>
                  </a:cubicBezTo>
                  <a:cubicBezTo>
                    <a:pt x="283" y="105"/>
                    <a:pt x="283" y="105"/>
                    <a:pt x="283" y="105"/>
                  </a:cubicBezTo>
                  <a:cubicBezTo>
                    <a:pt x="285" y="104"/>
                    <a:pt x="295" y="94"/>
                    <a:pt x="297" y="93"/>
                  </a:cubicBezTo>
                  <a:cubicBezTo>
                    <a:pt x="299" y="96"/>
                    <a:pt x="299" y="96"/>
                    <a:pt x="299" y="96"/>
                  </a:cubicBezTo>
                  <a:cubicBezTo>
                    <a:pt x="299" y="96"/>
                    <a:pt x="299" y="96"/>
                    <a:pt x="299" y="96"/>
                  </a:cubicBezTo>
                  <a:cubicBezTo>
                    <a:pt x="277" y="116"/>
                    <a:pt x="116" y="256"/>
                    <a:pt x="108" y="263"/>
                  </a:cubicBezTo>
                  <a:cubicBezTo>
                    <a:pt x="0" y="146"/>
                    <a:pt x="0" y="146"/>
                    <a:pt x="0" y="146"/>
                  </a:cubicBezTo>
                  <a:cubicBezTo>
                    <a:pt x="93" y="70"/>
                    <a:pt x="180" y="0"/>
                    <a:pt x="180" y="1"/>
                  </a:cubicBezTo>
                  <a:close/>
                </a:path>
              </a:pathLst>
            </a:custGeom>
            <a:gradFill flip="none" rotWithShape="1">
              <a:gsLst>
                <a:gs pos="0">
                  <a:schemeClr val="accent2">
                    <a:lumMod val="75000"/>
                  </a:schemeClr>
                </a:gs>
                <a:gs pos="57000">
                  <a:schemeClr val="accent2"/>
                </a:gs>
                <a:gs pos="83000">
                  <a:schemeClr val="accent2"/>
                </a:gs>
                <a:gs pos="100000">
                  <a:schemeClr val="accent2"/>
                </a:gs>
              </a:gsLst>
              <a:lin ang="162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7" name="Freeform: Shape 43"/>
            <p:cNvSpPr/>
            <p:nvPr/>
          </p:nvSpPr>
          <p:spPr bwMode="auto">
            <a:xfrm>
              <a:off x="4910082" y="4792733"/>
              <a:ext cx="182449" cy="220636"/>
            </a:xfrm>
            <a:custGeom>
              <a:avLst/>
              <a:gdLst>
                <a:gd name="T0" fmla="*/ 2 w 36"/>
                <a:gd name="T1" fmla="*/ 4 h 44"/>
                <a:gd name="T2" fmla="*/ 0 w 36"/>
                <a:gd name="T3" fmla="*/ 0 h 44"/>
                <a:gd name="T4" fmla="*/ 35 w 36"/>
                <a:gd name="T5" fmla="*/ 40 h 44"/>
                <a:gd name="T6" fmla="*/ 36 w 36"/>
                <a:gd name="T7" fmla="*/ 44 h 44"/>
                <a:gd name="T8" fmla="*/ 2 w 36"/>
                <a:gd name="T9" fmla="*/ 4 h 44"/>
              </a:gdLst>
              <a:ahLst/>
              <a:cxnLst>
                <a:cxn ang="0">
                  <a:pos x="T0" y="T1"/>
                </a:cxn>
                <a:cxn ang="0">
                  <a:pos x="T2" y="T3"/>
                </a:cxn>
                <a:cxn ang="0">
                  <a:pos x="T4" y="T5"/>
                </a:cxn>
                <a:cxn ang="0">
                  <a:pos x="T6" y="T7"/>
                </a:cxn>
                <a:cxn ang="0">
                  <a:pos x="T8" y="T9"/>
                </a:cxn>
              </a:cxnLst>
              <a:rect l="0" t="0" r="r" b="b"/>
              <a:pathLst>
                <a:path w="36" h="44">
                  <a:moveTo>
                    <a:pt x="2" y="4"/>
                  </a:moveTo>
                  <a:cubicBezTo>
                    <a:pt x="0" y="0"/>
                    <a:pt x="0" y="0"/>
                    <a:pt x="0" y="0"/>
                  </a:cubicBezTo>
                  <a:cubicBezTo>
                    <a:pt x="35" y="40"/>
                    <a:pt x="35" y="40"/>
                    <a:pt x="35" y="40"/>
                  </a:cubicBezTo>
                  <a:cubicBezTo>
                    <a:pt x="36" y="44"/>
                    <a:pt x="36" y="44"/>
                    <a:pt x="36" y="44"/>
                  </a:cubicBezTo>
                  <a:cubicBezTo>
                    <a:pt x="20" y="25"/>
                    <a:pt x="14" y="18"/>
                    <a:pt x="2" y="4"/>
                  </a:cubicBez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8" name="Freeform: Shape 44"/>
            <p:cNvSpPr/>
            <p:nvPr/>
          </p:nvSpPr>
          <p:spPr bwMode="auto">
            <a:xfrm>
              <a:off x="5031007" y="4903051"/>
              <a:ext cx="190935" cy="231243"/>
            </a:xfrm>
            <a:custGeom>
              <a:avLst/>
              <a:gdLst>
                <a:gd name="T0" fmla="*/ 2 w 38"/>
                <a:gd name="T1" fmla="*/ 4 h 46"/>
                <a:gd name="T2" fmla="*/ 0 w 38"/>
                <a:gd name="T3" fmla="*/ 0 h 46"/>
                <a:gd name="T4" fmla="*/ 37 w 38"/>
                <a:gd name="T5" fmla="*/ 42 h 46"/>
                <a:gd name="T6" fmla="*/ 38 w 38"/>
                <a:gd name="T7" fmla="*/ 46 h 46"/>
                <a:gd name="T8" fmla="*/ 2 w 38"/>
                <a:gd name="T9" fmla="*/ 4 h 46"/>
              </a:gdLst>
              <a:ahLst/>
              <a:cxnLst>
                <a:cxn ang="0">
                  <a:pos x="T0" y="T1"/>
                </a:cxn>
                <a:cxn ang="0">
                  <a:pos x="T2" y="T3"/>
                </a:cxn>
                <a:cxn ang="0">
                  <a:pos x="T4" y="T5"/>
                </a:cxn>
                <a:cxn ang="0">
                  <a:pos x="T6" y="T7"/>
                </a:cxn>
                <a:cxn ang="0">
                  <a:pos x="T8" y="T9"/>
                </a:cxn>
              </a:cxnLst>
              <a:rect l="0" t="0" r="r" b="b"/>
              <a:pathLst>
                <a:path w="38" h="46">
                  <a:moveTo>
                    <a:pt x="2" y="4"/>
                  </a:moveTo>
                  <a:cubicBezTo>
                    <a:pt x="0" y="0"/>
                    <a:pt x="0" y="0"/>
                    <a:pt x="0" y="0"/>
                  </a:cubicBezTo>
                  <a:cubicBezTo>
                    <a:pt x="37" y="42"/>
                    <a:pt x="37" y="42"/>
                    <a:pt x="37" y="42"/>
                  </a:cubicBezTo>
                  <a:cubicBezTo>
                    <a:pt x="38" y="46"/>
                    <a:pt x="38" y="46"/>
                    <a:pt x="38" y="46"/>
                  </a:cubicBezTo>
                  <a:cubicBezTo>
                    <a:pt x="9" y="12"/>
                    <a:pt x="21" y="27"/>
                    <a:pt x="2" y="4"/>
                  </a:cubicBez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9" name="Freeform: Shape 45"/>
            <p:cNvSpPr/>
            <p:nvPr/>
          </p:nvSpPr>
          <p:spPr bwMode="auto">
            <a:xfrm>
              <a:off x="4316062" y="4132947"/>
              <a:ext cx="670394" cy="784954"/>
            </a:xfrm>
            <a:custGeom>
              <a:avLst/>
              <a:gdLst>
                <a:gd name="T0" fmla="*/ 311 w 316"/>
                <a:gd name="T1" fmla="*/ 363 h 370"/>
                <a:gd name="T2" fmla="*/ 0 w 316"/>
                <a:gd name="T3" fmla="*/ 0 h 370"/>
                <a:gd name="T4" fmla="*/ 5 w 316"/>
                <a:gd name="T5" fmla="*/ 12 h 370"/>
                <a:gd name="T6" fmla="*/ 316 w 316"/>
                <a:gd name="T7" fmla="*/ 370 h 370"/>
                <a:gd name="T8" fmla="*/ 311 w 316"/>
                <a:gd name="T9" fmla="*/ 363 h 370"/>
              </a:gdLst>
              <a:ahLst/>
              <a:cxnLst>
                <a:cxn ang="0">
                  <a:pos x="T0" y="T1"/>
                </a:cxn>
                <a:cxn ang="0">
                  <a:pos x="T2" y="T3"/>
                </a:cxn>
                <a:cxn ang="0">
                  <a:pos x="T4" y="T5"/>
                </a:cxn>
                <a:cxn ang="0">
                  <a:pos x="T6" y="T7"/>
                </a:cxn>
                <a:cxn ang="0">
                  <a:pos x="T8" y="T9"/>
                </a:cxn>
              </a:cxnLst>
              <a:rect l="0" t="0" r="r" b="b"/>
              <a:pathLst>
                <a:path w="316" h="370">
                  <a:moveTo>
                    <a:pt x="311" y="363"/>
                  </a:moveTo>
                  <a:lnTo>
                    <a:pt x="0" y="0"/>
                  </a:lnTo>
                  <a:lnTo>
                    <a:pt x="5" y="12"/>
                  </a:lnTo>
                  <a:lnTo>
                    <a:pt x="316" y="370"/>
                  </a:lnTo>
                  <a:lnTo>
                    <a:pt x="311" y="363"/>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0" name="Freeform: Shape 46"/>
            <p:cNvSpPr/>
            <p:nvPr/>
          </p:nvSpPr>
          <p:spPr bwMode="auto">
            <a:xfrm>
              <a:off x="4975848" y="4892443"/>
              <a:ext cx="25458" cy="29701"/>
            </a:xfrm>
            <a:custGeom>
              <a:avLst/>
              <a:gdLst>
                <a:gd name="T0" fmla="*/ 7 w 12"/>
                <a:gd name="T1" fmla="*/ 0 h 14"/>
                <a:gd name="T2" fmla="*/ 0 w 12"/>
                <a:gd name="T3" fmla="*/ 5 h 14"/>
                <a:gd name="T4" fmla="*/ 5 w 12"/>
                <a:gd name="T5" fmla="*/ 12 h 14"/>
                <a:gd name="T6" fmla="*/ 5 w 12"/>
                <a:gd name="T7" fmla="*/ 14 h 14"/>
                <a:gd name="T8" fmla="*/ 12 w 12"/>
                <a:gd name="T9" fmla="*/ 7 h 14"/>
                <a:gd name="T10" fmla="*/ 7 w 12"/>
                <a:gd name="T11" fmla="*/ 0 h 14"/>
              </a:gdLst>
              <a:ahLst/>
              <a:cxnLst>
                <a:cxn ang="0">
                  <a:pos x="T0" y="T1"/>
                </a:cxn>
                <a:cxn ang="0">
                  <a:pos x="T2" y="T3"/>
                </a:cxn>
                <a:cxn ang="0">
                  <a:pos x="T4" y="T5"/>
                </a:cxn>
                <a:cxn ang="0">
                  <a:pos x="T6" y="T7"/>
                </a:cxn>
                <a:cxn ang="0">
                  <a:pos x="T8" y="T9"/>
                </a:cxn>
                <a:cxn ang="0">
                  <a:pos x="T10" y="T11"/>
                </a:cxn>
              </a:cxnLst>
              <a:rect l="0" t="0" r="r" b="b"/>
              <a:pathLst>
                <a:path w="12" h="14">
                  <a:moveTo>
                    <a:pt x="7" y="0"/>
                  </a:moveTo>
                  <a:lnTo>
                    <a:pt x="0" y="5"/>
                  </a:lnTo>
                  <a:lnTo>
                    <a:pt x="5" y="12"/>
                  </a:lnTo>
                  <a:lnTo>
                    <a:pt x="5" y="14"/>
                  </a:lnTo>
                  <a:lnTo>
                    <a:pt x="12" y="7"/>
                  </a:lnTo>
                  <a:lnTo>
                    <a:pt x="7" y="0"/>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1" name="Freeform: Shape 47"/>
            <p:cNvSpPr/>
            <p:nvPr/>
          </p:nvSpPr>
          <p:spPr bwMode="auto">
            <a:xfrm>
              <a:off x="5086166" y="4987911"/>
              <a:ext cx="25458" cy="25458"/>
            </a:xfrm>
            <a:custGeom>
              <a:avLst/>
              <a:gdLst>
                <a:gd name="T0" fmla="*/ 2 w 5"/>
                <a:gd name="T1" fmla="*/ 0 h 5"/>
                <a:gd name="T2" fmla="*/ 5 w 5"/>
                <a:gd name="T3" fmla="*/ 3 h 5"/>
                <a:gd name="T4" fmla="*/ 1 w 5"/>
                <a:gd name="T5" fmla="*/ 5 h 5"/>
                <a:gd name="T6" fmla="*/ 0 w 5"/>
                <a:gd name="T7" fmla="*/ 1 h 5"/>
                <a:gd name="T8" fmla="*/ 2 w 5"/>
                <a:gd name="T9" fmla="*/ 0 h 5"/>
              </a:gdLst>
              <a:ahLst/>
              <a:cxnLst>
                <a:cxn ang="0">
                  <a:pos x="T0" y="T1"/>
                </a:cxn>
                <a:cxn ang="0">
                  <a:pos x="T2" y="T3"/>
                </a:cxn>
                <a:cxn ang="0">
                  <a:pos x="T4" y="T5"/>
                </a:cxn>
                <a:cxn ang="0">
                  <a:pos x="T6" y="T7"/>
                </a:cxn>
                <a:cxn ang="0">
                  <a:pos x="T8" y="T9"/>
                </a:cxn>
              </a:cxnLst>
              <a:rect l="0" t="0" r="r" b="b"/>
              <a:pathLst>
                <a:path w="5" h="5">
                  <a:moveTo>
                    <a:pt x="2" y="0"/>
                  </a:moveTo>
                  <a:cubicBezTo>
                    <a:pt x="2" y="1"/>
                    <a:pt x="4" y="3"/>
                    <a:pt x="5" y="3"/>
                  </a:cubicBezTo>
                  <a:cubicBezTo>
                    <a:pt x="1" y="5"/>
                    <a:pt x="1" y="5"/>
                    <a:pt x="1" y="5"/>
                  </a:cubicBezTo>
                  <a:cubicBezTo>
                    <a:pt x="0" y="1"/>
                    <a:pt x="0" y="1"/>
                    <a:pt x="0" y="1"/>
                  </a:cubicBezTo>
                  <a:lnTo>
                    <a:pt x="2" y="0"/>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2" name="Freeform: Shape 48"/>
            <p:cNvSpPr/>
            <p:nvPr/>
          </p:nvSpPr>
          <p:spPr bwMode="auto">
            <a:xfrm>
              <a:off x="5162540" y="5017612"/>
              <a:ext cx="197299" cy="241851"/>
            </a:xfrm>
            <a:custGeom>
              <a:avLst/>
              <a:gdLst>
                <a:gd name="T0" fmla="*/ 1 w 39"/>
                <a:gd name="T1" fmla="*/ 4 h 48"/>
                <a:gd name="T2" fmla="*/ 39 w 39"/>
                <a:gd name="T3" fmla="*/ 48 h 48"/>
                <a:gd name="T4" fmla="*/ 38 w 39"/>
                <a:gd name="T5" fmla="*/ 44 h 48"/>
                <a:gd name="T6" fmla="*/ 0 w 39"/>
                <a:gd name="T7" fmla="*/ 0 h 48"/>
                <a:gd name="T8" fmla="*/ 1 w 39"/>
                <a:gd name="T9" fmla="*/ 4 h 48"/>
              </a:gdLst>
              <a:ahLst/>
              <a:cxnLst>
                <a:cxn ang="0">
                  <a:pos x="T0" y="T1"/>
                </a:cxn>
                <a:cxn ang="0">
                  <a:pos x="T2" y="T3"/>
                </a:cxn>
                <a:cxn ang="0">
                  <a:pos x="T4" y="T5"/>
                </a:cxn>
                <a:cxn ang="0">
                  <a:pos x="T6" y="T7"/>
                </a:cxn>
                <a:cxn ang="0">
                  <a:pos x="T8" y="T9"/>
                </a:cxn>
              </a:cxnLst>
              <a:rect l="0" t="0" r="r" b="b"/>
              <a:pathLst>
                <a:path w="39" h="48">
                  <a:moveTo>
                    <a:pt x="1" y="4"/>
                  </a:moveTo>
                  <a:cubicBezTo>
                    <a:pt x="5" y="9"/>
                    <a:pt x="35" y="43"/>
                    <a:pt x="39" y="48"/>
                  </a:cubicBezTo>
                  <a:cubicBezTo>
                    <a:pt x="38" y="44"/>
                    <a:pt x="38" y="44"/>
                    <a:pt x="38" y="44"/>
                  </a:cubicBezTo>
                  <a:cubicBezTo>
                    <a:pt x="0" y="0"/>
                    <a:pt x="0" y="0"/>
                    <a:pt x="0" y="0"/>
                  </a:cubicBezTo>
                  <a:lnTo>
                    <a:pt x="1" y="4"/>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3" name="Freeform: Shape 49"/>
            <p:cNvSpPr/>
            <p:nvPr/>
          </p:nvSpPr>
          <p:spPr bwMode="auto">
            <a:xfrm>
              <a:off x="5217699" y="5104593"/>
              <a:ext cx="21215" cy="29701"/>
            </a:xfrm>
            <a:custGeom>
              <a:avLst/>
              <a:gdLst>
                <a:gd name="T0" fmla="*/ 5 w 10"/>
                <a:gd name="T1" fmla="*/ 0 h 14"/>
                <a:gd name="T2" fmla="*/ 0 w 10"/>
                <a:gd name="T3" fmla="*/ 4 h 14"/>
                <a:gd name="T4" fmla="*/ 2 w 10"/>
                <a:gd name="T5" fmla="*/ 14 h 14"/>
                <a:gd name="T6" fmla="*/ 10 w 10"/>
                <a:gd name="T7" fmla="*/ 7 h 14"/>
                <a:gd name="T8" fmla="*/ 5 w 10"/>
                <a:gd name="T9" fmla="*/ 0 h 14"/>
              </a:gdLst>
              <a:ahLst/>
              <a:cxnLst>
                <a:cxn ang="0">
                  <a:pos x="T0" y="T1"/>
                </a:cxn>
                <a:cxn ang="0">
                  <a:pos x="T2" y="T3"/>
                </a:cxn>
                <a:cxn ang="0">
                  <a:pos x="T4" y="T5"/>
                </a:cxn>
                <a:cxn ang="0">
                  <a:pos x="T6" y="T7"/>
                </a:cxn>
                <a:cxn ang="0">
                  <a:pos x="T8" y="T9"/>
                </a:cxn>
              </a:cxnLst>
              <a:rect l="0" t="0" r="r" b="b"/>
              <a:pathLst>
                <a:path w="10" h="14">
                  <a:moveTo>
                    <a:pt x="5" y="0"/>
                  </a:moveTo>
                  <a:lnTo>
                    <a:pt x="0" y="4"/>
                  </a:lnTo>
                  <a:lnTo>
                    <a:pt x="2" y="14"/>
                  </a:lnTo>
                  <a:lnTo>
                    <a:pt x="10" y="7"/>
                  </a:lnTo>
                  <a:lnTo>
                    <a:pt x="5" y="0"/>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4" name="Freeform: Shape 50"/>
            <p:cNvSpPr/>
            <p:nvPr/>
          </p:nvSpPr>
          <p:spPr bwMode="auto">
            <a:xfrm>
              <a:off x="5298316" y="5144901"/>
              <a:ext cx="543104" cy="602506"/>
            </a:xfrm>
            <a:custGeom>
              <a:avLst/>
              <a:gdLst>
                <a:gd name="T0" fmla="*/ 2 w 256"/>
                <a:gd name="T1" fmla="*/ 9 h 284"/>
                <a:gd name="T2" fmla="*/ 0 w 256"/>
                <a:gd name="T3" fmla="*/ 0 h 284"/>
                <a:gd name="T4" fmla="*/ 256 w 256"/>
                <a:gd name="T5" fmla="*/ 277 h 284"/>
                <a:gd name="T6" fmla="*/ 256 w 256"/>
                <a:gd name="T7" fmla="*/ 284 h 284"/>
                <a:gd name="T8" fmla="*/ 2 w 256"/>
                <a:gd name="T9" fmla="*/ 9 h 284"/>
              </a:gdLst>
              <a:ahLst/>
              <a:cxnLst>
                <a:cxn ang="0">
                  <a:pos x="T0" y="T1"/>
                </a:cxn>
                <a:cxn ang="0">
                  <a:pos x="T2" y="T3"/>
                </a:cxn>
                <a:cxn ang="0">
                  <a:pos x="T4" y="T5"/>
                </a:cxn>
                <a:cxn ang="0">
                  <a:pos x="T6" y="T7"/>
                </a:cxn>
                <a:cxn ang="0">
                  <a:pos x="T8" y="T9"/>
                </a:cxn>
              </a:cxnLst>
              <a:rect l="0" t="0" r="r" b="b"/>
              <a:pathLst>
                <a:path w="256" h="284">
                  <a:moveTo>
                    <a:pt x="2" y="9"/>
                  </a:moveTo>
                  <a:lnTo>
                    <a:pt x="0" y="0"/>
                  </a:lnTo>
                  <a:lnTo>
                    <a:pt x="256" y="277"/>
                  </a:lnTo>
                  <a:lnTo>
                    <a:pt x="256" y="284"/>
                  </a:lnTo>
                  <a:lnTo>
                    <a:pt x="2" y="9"/>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5" name="Freeform: Shape 51"/>
            <p:cNvSpPr/>
            <p:nvPr/>
          </p:nvSpPr>
          <p:spPr bwMode="auto">
            <a:xfrm>
              <a:off x="5353475" y="5229761"/>
              <a:ext cx="25458" cy="29701"/>
            </a:xfrm>
            <a:custGeom>
              <a:avLst/>
              <a:gdLst>
                <a:gd name="T0" fmla="*/ 5 w 12"/>
                <a:gd name="T1" fmla="*/ 0 h 14"/>
                <a:gd name="T2" fmla="*/ 0 w 12"/>
                <a:gd name="T3" fmla="*/ 5 h 14"/>
                <a:gd name="T4" fmla="*/ 3 w 12"/>
                <a:gd name="T5" fmla="*/ 14 h 14"/>
                <a:gd name="T6" fmla="*/ 12 w 12"/>
                <a:gd name="T7" fmla="*/ 7 h 14"/>
                <a:gd name="T8" fmla="*/ 5 w 12"/>
                <a:gd name="T9" fmla="*/ 0 h 14"/>
              </a:gdLst>
              <a:ahLst/>
              <a:cxnLst>
                <a:cxn ang="0">
                  <a:pos x="T0" y="T1"/>
                </a:cxn>
                <a:cxn ang="0">
                  <a:pos x="T2" y="T3"/>
                </a:cxn>
                <a:cxn ang="0">
                  <a:pos x="T4" y="T5"/>
                </a:cxn>
                <a:cxn ang="0">
                  <a:pos x="T6" y="T7"/>
                </a:cxn>
                <a:cxn ang="0">
                  <a:pos x="T8" y="T9"/>
                </a:cxn>
              </a:cxnLst>
              <a:rect l="0" t="0" r="r" b="b"/>
              <a:pathLst>
                <a:path w="12" h="14">
                  <a:moveTo>
                    <a:pt x="5" y="0"/>
                  </a:moveTo>
                  <a:lnTo>
                    <a:pt x="0" y="5"/>
                  </a:lnTo>
                  <a:lnTo>
                    <a:pt x="3" y="14"/>
                  </a:lnTo>
                  <a:lnTo>
                    <a:pt x="12" y="7"/>
                  </a:lnTo>
                  <a:lnTo>
                    <a:pt x="5" y="0"/>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6" name="Freeform: Shape 52"/>
            <p:cNvSpPr/>
            <p:nvPr/>
          </p:nvSpPr>
          <p:spPr bwMode="auto">
            <a:xfrm>
              <a:off x="5841420" y="4892443"/>
              <a:ext cx="963160" cy="854964"/>
            </a:xfrm>
            <a:custGeom>
              <a:avLst/>
              <a:gdLst>
                <a:gd name="T0" fmla="*/ 0 w 191"/>
                <a:gd name="T1" fmla="*/ 167 h 170"/>
                <a:gd name="T2" fmla="*/ 191 w 191"/>
                <a:gd name="T3" fmla="*/ 0 h 170"/>
                <a:gd name="T4" fmla="*/ 190 w 191"/>
                <a:gd name="T5" fmla="*/ 4 h 170"/>
                <a:gd name="T6" fmla="*/ 0 w 191"/>
                <a:gd name="T7" fmla="*/ 170 h 170"/>
                <a:gd name="T8" fmla="*/ 0 w 191"/>
                <a:gd name="T9" fmla="*/ 167 h 170"/>
              </a:gdLst>
              <a:ahLst/>
              <a:cxnLst>
                <a:cxn ang="0">
                  <a:pos x="T0" y="T1"/>
                </a:cxn>
                <a:cxn ang="0">
                  <a:pos x="T2" y="T3"/>
                </a:cxn>
                <a:cxn ang="0">
                  <a:pos x="T4" y="T5"/>
                </a:cxn>
                <a:cxn ang="0">
                  <a:pos x="T6" y="T7"/>
                </a:cxn>
                <a:cxn ang="0">
                  <a:pos x="T8" y="T9"/>
                </a:cxn>
              </a:cxnLst>
              <a:rect l="0" t="0" r="r" b="b"/>
              <a:pathLst>
                <a:path w="191" h="170">
                  <a:moveTo>
                    <a:pt x="0" y="167"/>
                  </a:moveTo>
                  <a:cubicBezTo>
                    <a:pt x="8" y="160"/>
                    <a:pt x="171" y="18"/>
                    <a:pt x="191" y="0"/>
                  </a:cubicBezTo>
                  <a:cubicBezTo>
                    <a:pt x="190" y="4"/>
                    <a:pt x="190" y="4"/>
                    <a:pt x="190" y="4"/>
                  </a:cubicBezTo>
                  <a:cubicBezTo>
                    <a:pt x="190" y="5"/>
                    <a:pt x="1" y="170"/>
                    <a:pt x="0" y="170"/>
                  </a:cubicBezTo>
                  <a:lnTo>
                    <a:pt x="0" y="167"/>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sp>
        <p:nvSpPr>
          <p:cNvPr id="6" name="TextBox 53"/>
          <p:cNvSpPr txBox="1"/>
          <p:nvPr/>
        </p:nvSpPr>
        <p:spPr>
          <a:xfrm rot="2914667">
            <a:off x="1624192" y="3802695"/>
            <a:ext cx="601410" cy="523202"/>
          </a:xfrm>
          <a:prstGeom prst="rect">
            <a:avLst/>
          </a:prstGeom>
          <a:noFill/>
        </p:spPr>
        <p:txBody>
          <a:bodyPr wrap="none" lIns="91422" tIns="45711" rIns="91422" bIns="45711">
            <a:normAutofit/>
          </a:bodyPr>
          <a:lstStyle/>
          <a:p>
            <a:pPr algn="ctr"/>
            <a:r>
              <a:rPr lang="en-US" sz="2800" b="1">
                <a:solidFill>
                  <a:schemeClr val="bg1"/>
                </a:solidFill>
                <a:latin typeface="Arial" panose="020B0604020202020204"/>
                <a:ea typeface="微软雅黑" panose="020B0503020204020204" pitchFamily="34" charset="-122"/>
                <a:cs typeface="+mn-ea"/>
                <a:sym typeface="Arial" panose="020B0604020202020204"/>
              </a:rPr>
              <a:t>01</a:t>
            </a:r>
          </a:p>
        </p:txBody>
      </p:sp>
      <p:sp>
        <p:nvSpPr>
          <p:cNvPr id="7" name="TextBox 54"/>
          <p:cNvSpPr txBox="1"/>
          <p:nvPr/>
        </p:nvSpPr>
        <p:spPr>
          <a:xfrm rot="19197881">
            <a:off x="2761327" y="4603356"/>
            <a:ext cx="662325" cy="584757"/>
          </a:xfrm>
          <a:prstGeom prst="rect">
            <a:avLst/>
          </a:prstGeom>
          <a:noFill/>
        </p:spPr>
        <p:txBody>
          <a:bodyPr wrap="none" lIns="91422" tIns="45711" rIns="91422" bIns="45711">
            <a:normAutofit/>
          </a:bodyPr>
          <a:lstStyle/>
          <a:p>
            <a:pPr algn="ctr"/>
            <a:r>
              <a:rPr lang="en-US" sz="3200" b="1">
                <a:solidFill>
                  <a:schemeClr val="bg1"/>
                </a:solidFill>
                <a:latin typeface="Arial" panose="020B0604020202020204"/>
                <a:ea typeface="微软雅黑" panose="020B0503020204020204" pitchFamily="34" charset="-122"/>
                <a:cs typeface="+mn-ea"/>
                <a:sym typeface="Arial" panose="020B0604020202020204"/>
              </a:rPr>
              <a:t>02</a:t>
            </a:r>
          </a:p>
        </p:txBody>
      </p:sp>
      <p:sp>
        <p:nvSpPr>
          <p:cNvPr id="8" name="TextBox 55"/>
          <p:cNvSpPr txBox="1"/>
          <p:nvPr/>
        </p:nvSpPr>
        <p:spPr>
          <a:xfrm rot="2492360">
            <a:off x="3873983" y="3184271"/>
            <a:ext cx="662325" cy="584757"/>
          </a:xfrm>
          <a:prstGeom prst="rect">
            <a:avLst/>
          </a:prstGeom>
          <a:noFill/>
        </p:spPr>
        <p:txBody>
          <a:bodyPr wrap="none" lIns="91422" tIns="45711" rIns="91422" bIns="45711">
            <a:normAutofit/>
          </a:bodyPr>
          <a:lstStyle/>
          <a:p>
            <a:pPr algn="ctr"/>
            <a:r>
              <a:rPr lang="en-US" sz="3200" b="1" dirty="0">
                <a:solidFill>
                  <a:schemeClr val="bg1"/>
                </a:solidFill>
                <a:latin typeface="Arial" panose="020B0604020202020204"/>
                <a:ea typeface="微软雅黑" panose="020B0503020204020204" pitchFamily="34" charset="-122"/>
                <a:cs typeface="+mn-ea"/>
                <a:sym typeface="Arial" panose="020B0604020202020204"/>
              </a:rPr>
              <a:t>03</a:t>
            </a:r>
          </a:p>
        </p:txBody>
      </p:sp>
      <p:sp>
        <p:nvSpPr>
          <p:cNvPr id="9" name="TextBox 56"/>
          <p:cNvSpPr txBox="1"/>
          <p:nvPr/>
        </p:nvSpPr>
        <p:spPr>
          <a:xfrm rot="19507174">
            <a:off x="2552987" y="1980311"/>
            <a:ext cx="662325" cy="584757"/>
          </a:xfrm>
          <a:prstGeom prst="rect">
            <a:avLst/>
          </a:prstGeom>
          <a:noFill/>
        </p:spPr>
        <p:txBody>
          <a:bodyPr wrap="none" lIns="91422" tIns="45711" rIns="91422" bIns="45711">
            <a:normAutofit/>
          </a:bodyPr>
          <a:lstStyle/>
          <a:p>
            <a:pPr algn="ctr"/>
            <a:r>
              <a:rPr lang="en-US" sz="3200" b="1" dirty="0">
                <a:solidFill>
                  <a:schemeClr val="bg1"/>
                </a:solidFill>
                <a:latin typeface="Arial" panose="020B0604020202020204"/>
                <a:ea typeface="微软雅黑" panose="020B0503020204020204" pitchFamily="34" charset="-122"/>
                <a:cs typeface="+mn-ea"/>
                <a:sym typeface="Arial" panose="020B0604020202020204"/>
              </a:rPr>
              <a:t>04</a:t>
            </a:r>
          </a:p>
        </p:txBody>
      </p:sp>
      <p:sp>
        <p:nvSpPr>
          <p:cNvPr id="68" name="iSlíďè"/>
          <p:cNvSpPr txBox="1"/>
          <p:nvPr/>
        </p:nvSpPr>
        <p:spPr bwMode="auto">
          <a:xfrm>
            <a:off x="6818630" y="1518920"/>
            <a:ext cx="4069080" cy="8204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fontScale="92500"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b="1" i="0" u="none" strike="noStrike" kern="1200" cap="none" spc="0" normalizeH="0" baseline="0" noProof="0" dirty="0">
                <a:ln>
                  <a:noFill/>
                </a:ln>
                <a:solidFill>
                  <a:schemeClr val="bg2">
                    <a:lumMod val="10000"/>
                  </a:schemeClr>
                </a:solidFill>
                <a:effectLst/>
                <a:uLnTx/>
                <a:uFillTx/>
              </a:rPr>
              <a:t>唯物史观关于人民群众是历史创造者的</a:t>
            </a:r>
          </a:p>
          <a:p>
            <a:pPr marL="0" marR="0" lvl="0" indent="0" algn="l" defTabSz="913765" rtl="0" eaLnBrk="1" fontAlgn="auto" latinLnBrk="0" hangingPunct="1">
              <a:spcBef>
                <a:spcPct val="0"/>
              </a:spcBef>
              <a:spcAft>
                <a:spcPts val="0"/>
              </a:spcAft>
              <a:buClrTx/>
              <a:buSzTx/>
              <a:buFontTx/>
              <a:buNone/>
              <a:defRPr/>
            </a:pPr>
            <a:r>
              <a:rPr kumimoji="0" lang="zh-CN" altLang="en-US" b="1" i="0" u="none" strike="noStrike" kern="1200" cap="none" spc="0" normalizeH="0" baseline="0" noProof="0" dirty="0">
                <a:ln>
                  <a:noFill/>
                </a:ln>
                <a:solidFill>
                  <a:schemeClr val="bg2">
                    <a:lumMod val="10000"/>
                  </a:schemeClr>
                </a:solidFill>
                <a:effectLst/>
                <a:uLnTx/>
                <a:uFillTx/>
              </a:rPr>
              <a:t>原理，要求我们坚持马克思主义群众观</a:t>
            </a:r>
          </a:p>
          <a:p>
            <a:pPr marL="0" marR="0" lvl="0" indent="0" algn="l" defTabSz="913765" rtl="0" eaLnBrk="1" fontAlgn="auto" latinLnBrk="0" hangingPunct="1">
              <a:spcBef>
                <a:spcPct val="0"/>
              </a:spcBef>
              <a:spcAft>
                <a:spcPts val="0"/>
              </a:spcAft>
              <a:buClrTx/>
              <a:buSzTx/>
              <a:buFontTx/>
              <a:buNone/>
              <a:defRPr/>
            </a:pPr>
            <a:r>
              <a:rPr kumimoji="0" lang="zh-CN" altLang="en-US" b="1" i="0" u="none" strike="noStrike" kern="1200" cap="none" spc="0" normalizeH="0" baseline="0" noProof="0" dirty="0">
                <a:ln>
                  <a:noFill/>
                </a:ln>
                <a:solidFill>
                  <a:schemeClr val="bg2">
                    <a:lumMod val="10000"/>
                  </a:schemeClr>
                </a:solidFill>
                <a:effectLst/>
                <a:uLnTx/>
                <a:uFillTx/>
              </a:rPr>
              <a:t>点，贯彻党的群众路线。</a:t>
            </a:r>
          </a:p>
        </p:txBody>
      </p:sp>
      <p:sp>
        <p:nvSpPr>
          <p:cNvPr id="70" name="iSlíďè"/>
          <p:cNvSpPr txBox="1"/>
          <p:nvPr/>
        </p:nvSpPr>
        <p:spPr bwMode="auto">
          <a:xfrm>
            <a:off x="6818500" y="2747961"/>
            <a:ext cx="2195830"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一切为了群众，一切依靠群众。</a:t>
            </a:r>
          </a:p>
        </p:txBody>
      </p:sp>
      <p:sp>
        <p:nvSpPr>
          <p:cNvPr id="72" name="iSlíďè"/>
          <p:cNvSpPr txBox="1"/>
          <p:nvPr/>
        </p:nvSpPr>
        <p:spPr bwMode="auto">
          <a:xfrm>
            <a:off x="6818500" y="3828625"/>
            <a:ext cx="2195830"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从群众中来，到群众中去。</a:t>
            </a:r>
          </a:p>
        </p:txBody>
      </p:sp>
      <p:sp>
        <p:nvSpPr>
          <p:cNvPr id="74" name="iSlíďè"/>
          <p:cNvSpPr txBox="1"/>
          <p:nvPr/>
        </p:nvSpPr>
        <p:spPr bwMode="auto">
          <a:xfrm>
            <a:off x="6818630" y="4823460"/>
            <a:ext cx="4890770" cy="8578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群众路线是我们党在革命、建设、改革时期</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不断取得胜利的不可须臾离开的重要法宝。</a:t>
            </a:r>
          </a:p>
        </p:txBody>
      </p:sp>
      <p:sp>
        <p:nvSpPr>
          <p:cNvPr id="4" name="文本框 3"/>
          <p:cNvSpPr txBox="1"/>
          <p:nvPr/>
        </p:nvSpPr>
        <p:spPr>
          <a:xfrm>
            <a:off x="3632200" y="712470"/>
            <a:ext cx="5161280" cy="521970"/>
          </a:xfrm>
          <a:prstGeom prst="rect">
            <a:avLst/>
          </a:prstGeom>
          <a:noFill/>
        </p:spPr>
        <p:txBody>
          <a:bodyPr wrap="none" rtlCol="0">
            <a:spAutoFit/>
            <a:scene3d>
              <a:camera prst="orthographicFront"/>
              <a:lightRig rig="threePt" dir="t"/>
            </a:scene3d>
          </a:bodyPr>
          <a:lstStyle/>
          <a:p>
            <a:pPr algn="l"/>
            <a:r>
              <a:rPr lang="zh-CN" altLang="en-US" sz="2800" b="1">
                <a:solidFill>
                  <a:schemeClr val="tx1"/>
                </a:solidFill>
                <a:effectLst>
                  <a:outerShdw blurRad="38100" dist="19050" dir="2700000" algn="tl" rotWithShape="0">
                    <a:schemeClr val="dk1">
                      <a:alpha val="40000"/>
                    </a:schemeClr>
                  </a:outerShdw>
                </a:effectLst>
                <a:latin typeface="+mn-ea"/>
              </a:rPr>
              <a:t>（三）无产阶级政党的群众路线</a:t>
            </a:r>
          </a:p>
        </p:txBody>
      </p:sp>
      <p:sp>
        <p:nvSpPr>
          <p:cNvPr id="15" name="椭圆 14"/>
          <p:cNvSpPr/>
          <p:nvPr/>
        </p:nvSpPr>
        <p:spPr>
          <a:xfrm>
            <a:off x="5755640" y="1535430"/>
            <a:ext cx="607695" cy="6083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1</a:t>
            </a:r>
          </a:p>
        </p:txBody>
      </p:sp>
      <p:sp>
        <p:nvSpPr>
          <p:cNvPr id="16" name="椭圆 15"/>
          <p:cNvSpPr/>
          <p:nvPr/>
        </p:nvSpPr>
        <p:spPr>
          <a:xfrm>
            <a:off x="5756275" y="2614295"/>
            <a:ext cx="607695" cy="6178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2</a:t>
            </a:r>
          </a:p>
        </p:txBody>
      </p:sp>
      <p:sp>
        <p:nvSpPr>
          <p:cNvPr id="17" name="椭圆 16"/>
          <p:cNvSpPr/>
          <p:nvPr/>
        </p:nvSpPr>
        <p:spPr>
          <a:xfrm>
            <a:off x="5756275" y="3666490"/>
            <a:ext cx="608330" cy="6102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3</a:t>
            </a:r>
          </a:p>
        </p:txBody>
      </p:sp>
      <p:sp>
        <p:nvSpPr>
          <p:cNvPr id="75" name="椭圆 74"/>
          <p:cNvSpPr/>
          <p:nvPr/>
        </p:nvSpPr>
        <p:spPr>
          <a:xfrm>
            <a:off x="5756275" y="4844415"/>
            <a:ext cx="608330" cy="6026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4</a:t>
            </a:r>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prism isInverted="1"/>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p:cTn id="19" dur="500" fill="hold"/>
                                        <p:tgtEl>
                                          <p:spTgt spid="15"/>
                                        </p:tgtEl>
                                        <p:attrNameLst>
                                          <p:attrName>ppt_w</p:attrName>
                                        </p:attrNameLst>
                                      </p:cBhvr>
                                      <p:tavLst>
                                        <p:tav tm="0">
                                          <p:val>
                                            <p:fltVal val="0"/>
                                          </p:val>
                                        </p:tav>
                                        <p:tav tm="100000">
                                          <p:val>
                                            <p:strVal val="#ppt_w"/>
                                          </p:val>
                                        </p:tav>
                                      </p:tavLst>
                                    </p:anim>
                                    <p:anim calcmode="lin" valueType="num">
                                      <p:cBhvr>
                                        <p:cTn id="20" dur="500" fill="hold"/>
                                        <p:tgtEl>
                                          <p:spTgt spid="15"/>
                                        </p:tgtEl>
                                        <p:attrNameLst>
                                          <p:attrName>ppt_h</p:attrName>
                                        </p:attrNameLst>
                                      </p:cBhvr>
                                      <p:tavLst>
                                        <p:tav tm="0">
                                          <p:val>
                                            <p:fltVal val="0"/>
                                          </p:val>
                                        </p:tav>
                                        <p:tav tm="100000">
                                          <p:val>
                                            <p:strVal val="#ppt_h"/>
                                          </p:val>
                                        </p:tav>
                                      </p:tavLst>
                                    </p:anim>
                                    <p:animEffect transition="in" filter="fade">
                                      <p:cBhvr>
                                        <p:cTn id="21" dur="5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68"/>
                                        </p:tgtEl>
                                        <p:attrNameLst>
                                          <p:attrName>style.visibility</p:attrName>
                                        </p:attrNameLst>
                                      </p:cBhvr>
                                      <p:to>
                                        <p:strVal val="visible"/>
                                      </p:to>
                                    </p:set>
                                    <p:animEffect transition="in" filter="wipe(down)">
                                      <p:cBhvr>
                                        <p:cTn id="26" dur="500"/>
                                        <p:tgtEl>
                                          <p:spTgt spid="68"/>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70"/>
                                        </p:tgtEl>
                                        <p:attrNameLst>
                                          <p:attrName>style.visibility</p:attrName>
                                        </p:attrNameLst>
                                      </p:cBhvr>
                                      <p:to>
                                        <p:strVal val="visible"/>
                                      </p:to>
                                    </p:set>
                                    <p:animEffect transition="in" filter="wipe(down)">
                                      <p:cBhvr>
                                        <p:cTn id="38" dur="500"/>
                                        <p:tgtEl>
                                          <p:spTgt spid="70"/>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p:cTn id="43" dur="500" fill="hold"/>
                                        <p:tgtEl>
                                          <p:spTgt spid="17"/>
                                        </p:tgtEl>
                                        <p:attrNameLst>
                                          <p:attrName>ppt_w</p:attrName>
                                        </p:attrNameLst>
                                      </p:cBhvr>
                                      <p:tavLst>
                                        <p:tav tm="0">
                                          <p:val>
                                            <p:fltVal val="0"/>
                                          </p:val>
                                        </p:tav>
                                        <p:tav tm="100000">
                                          <p:val>
                                            <p:strVal val="#ppt_w"/>
                                          </p:val>
                                        </p:tav>
                                      </p:tavLst>
                                    </p:anim>
                                    <p:anim calcmode="lin" valueType="num">
                                      <p:cBhvr>
                                        <p:cTn id="44" dur="500" fill="hold"/>
                                        <p:tgtEl>
                                          <p:spTgt spid="17"/>
                                        </p:tgtEl>
                                        <p:attrNameLst>
                                          <p:attrName>ppt_h</p:attrName>
                                        </p:attrNameLst>
                                      </p:cBhvr>
                                      <p:tavLst>
                                        <p:tav tm="0">
                                          <p:val>
                                            <p:fltVal val="0"/>
                                          </p:val>
                                        </p:tav>
                                        <p:tav tm="100000">
                                          <p:val>
                                            <p:strVal val="#ppt_h"/>
                                          </p:val>
                                        </p:tav>
                                      </p:tavLst>
                                    </p:anim>
                                    <p:animEffect transition="in" filter="fade">
                                      <p:cBhvr>
                                        <p:cTn id="45" dur="500"/>
                                        <p:tgtEl>
                                          <p:spTgt spid="17"/>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grpId="0" nodeType="clickEffect">
                                  <p:stCondLst>
                                    <p:cond delay="0"/>
                                  </p:stCondLst>
                                  <p:childTnLst>
                                    <p:set>
                                      <p:cBhvr>
                                        <p:cTn id="49" dur="1" fill="hold">
                                          <p:stCondLst>
                                            <p:cond delay="0"/>
                                          </p:stCondLst>
                                        </p:cTn>
                                        <p:tgtEl>
                                          <p:spTgt spid="72"/>
                                        </p:tgtEl>
                                        <p:attrNameLst>
                                          <p:attrName>style.visibility</p:attrName>
                                        </p:attrNameLst>
                                      </p:cBhvr>
                                      <p:to>
                                        <p:strVal val="visible"/>
                                      </p:to>
                                    </p:set>
                                    <p:animEffect transition="in" filter="wipe(down)">
                                      <p:cBhvr>
                                        <p:cTn id="50" dur="500"/>
                                        <p:tgtEl>
                                          <p:spTgt spid="72"/>
                                        </p:tgtEl>
                                      </p:cBhvr>
                                    </p:animEffect>
                                  </p:childTnLst>
                                </p:cTn>
                              </p:par>
                            </p:childTnLst>
                          </p:cTn>
                        </p:par>
                      </p:childTnLst>
                    </p:cTn>
                  </p:par>
                  <p:par>
                    <p:cTn id="51" fill="hold">
                      <p:stCondLst>
                        <p:cond delay="indefinite"/>
                      </p:stCondLst>
                      <p:childTnLst>
                        <p:par>
                          <p:cTn id="52" fill="hold">
                            <p:stCondLst>
                              <p:cond delay="0"/>
                            </p:stCondLst>
                            <p:childTnLst>
                              <p:par>
                                <p:cTn id="53" presetID="53" presetClass="entr" presetSubtype="16" fill="hold" grpId="0" nodeType="clickEffect">
                                  <p:stCondLst>
                                    <p:cond delay="0"/>
                                  </p:stCondLst>
                                  <p:childTnLst>
                                    <p:set>
                                      <p:cBhvr>
                                        <p:cTn id="54" dur="1" fill="hold">
                                          <p:stCondLst>
                                            <p:cond delay="0"/>
                                          </p:stCondLst>
                                        </p:cTn>
                                        <p:tgtEl>
                                          <p:spTgt spid="75"/>
                                        </p:tgtEl>
                                        <p:attrNameLst>
                                          <p:attrName>style.visibility</p:attrName>
                                        </p:attrNameLst>
                                      </p:cBhvr>
                                      <p:to>
                                        <p:strVal val="visible"/>
                                      </p:to>
                                    </p:set>
                                    <p:anim calcmode="lin" valueType="num">
                                      <p:cBhvr>
                                        <p:cTn id="55" dur="500" fill="hold"/>
                                        <p:tgtEl>
                                          <p:spTgt spid="75"/>
                                        </p:tgtEl>
                                        <p:attrNameLst>
                                          <p:attrName>ppt_w</p:attrName>
                                        </p:attrNameLst>
                                      </p:cBhvr>
                                      <p:tavLst>
                                        <p:tav tm="0">
                                          <p:val>
                                            <p:fltVal val="0"/>
                                          </p:val>
                                        </p:tav>
                                        <p:tav tm="100000">
                                          <p:val>
                                            <p:strVal val="#ppt_w"/>
                                          </p:val>
                                        </p:tav>
                                      </p:tavLst>
                                    </p:anim>
                                    <p:anim calcmode="lin" valueType="num">
                                      <p:cBhvr>
                                        <p:cTn id="56" dur="500" fill="hold"/>
                                        <p:tgtEl>
                                          <p:spTgt spid="75"/>
                                        </p:tgtEl>
                                        <p:attrNameLst>
                                          <p:attrName>ppt_h</p:attrName>
                                        </p:attrNameLst>
                                      </p:cBhvr>
                                      <p:tavLst>
                                        <p:tav tm="0">
                                          <p:val>
                                            <p:fltVal val="0"/>
                                          </p:val>
                                        </p:tav>
                                        <p:tav tm="100000">
                                          <p:val>
                                            <p:strVal val="#ppt_h"/>
                                          </p:val>
                                        </p:tav>
                                      </p:tavLst>
                                    </p:anim>
                                    <p:animEffect transition="in" filter="fade">
                                      <p:cBhvr>
                                        <p:cTn id="57" dur="500"/>
                                        <p:tgtEl>
                                          <p:spTgt spid="75"/>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74"/>
                                        </p:tgtEl>
                                        <p:attrNameLst>
                                          <p:attrName>style.visibility</p:attrName>
                                        </p:attrNameLst>
                                      </p:cBhvr>
                                      <p:to>
                                        <p:strVal val="visible"/>
                                      </p:to>
                                    </p:set>
                                    <p:animEffect transition="in" filter="wipe(down)">
                                      <p:cBhvr>
                                        <p:cTn id="62"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70" grpId="0"/>
      <p:bldP spid="72" grpId="0"/>
      <p:bldP spid="74" grpId="0"/>
      <p:bldP spid="4" grpId="0"/>
      <p:bldP spid="4" grpId="1"/>
      <p:bldP spid="15" grpId="0" animBg="1"/>
      <p:bldP spid="15" grpId="1" animBg="1"/>
      <p:bldP spid="16" grpId="0" animBg="1"/>
      <p:bldP spid="16" grpId="1" animBg="1"/>
      <p:bldP spid="17" grpId="0" animBg="1"/>
      <p:bldP spid="17" grpId="1" animBg="1"/>
      <p:bldP spid="75" grpId="0" animBg="1"/>
      <p:bldP spid="75"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5469255"/>
            <a:ext cx="6397625" cy="67691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价值规律及其作用</a:t>
            </a:r>
          </a:p>
        </p:txBody>
      </p:sp>
      <p:sp>
        <p:nvSpPr>
          <p:cNvPr id="14" name="矩形 13"/>
          <p:cNvSpPr/>
          <p:nvPr/>
        </p:nvSpPr>
        <p:spPr>
          <a:xfrm>
            <a:off x="1487253" y="4488805"/>
            <a:ext cx="2846705"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9</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889000" y="480060"/>
            <a:ext cx="594360" cy="56959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86683" tIns="43341" rIns="86683" bIns="43341" rtlCol="0" anchor="ctr"/>
          <a:lstStyle/>
          <a:p>
            <a:pPr algn="ctr">
              <a:lnSpc>
                <a:spcPct val="120000"/>
              </a:lnSpc>
            </a:pPr>
            <a:r>
              <a:rPr lang="en-US" sz="1865" dirty="0">
                <a:latin typeface="Arial" panose="020B0604020202020204"/>
                <a:ea typeface="微软雅黑" panose="020B0503020204020204" pitchFamily="34" charset="-122"/>
                <a:cs typeface="+mn-ea"/>
                <a:sym typeface="Arial" panose="020B0604020202020204"/>
              </a:rPr>
              <a:t>价值规律</a:t>
            </a:r>
          </a:p>
        </p:txBody>
      </p:sp>
      <p:sp>
        <p:nvSpPr>
          <p:cNvPr id="34" name="išľíďè"/>
          <p:cNvSpPr/>
          <p:nvPr/>
        </p:nvSpPr>
        <p:spPr bwMode="auto">
          <a:xfrm>
            <a:off x="2018665" y="928370"/>
            <a:ext cx="8771255" cy="50018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在私人劳动产品的偶然的不断变动的交换比例中，生产这些产品的社会必要劳动时间作为起调节作用的自然规律强制地为自己开辟道路，就像房屋倒在人的头上时重力定律强制地为自己开辟道路一样。因此，价值量由劳动时间决定是一个隐藏在商品相对价值的表面运动后面的秘密。”</a:t>
            </a: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                                                                                                         </a:t>
            </a:r>
            <a:r>
              <a:rPr kumimoji="0" lang="en-US" b="1" i="0" u="none" strike="noStrike" kern="1200" cap="none" spc="0" normalizeH="0" baseline="0" noProof="0" dirty="0">
                <a:ln>
                  <a:noFill/>
                </a:ln>
                <a:solidFill>
                  <a:schemeClr val="bg2">
                    <a:lumMod val="10000"/>
                  </a:schemeClr>
                </a:solidFill>
                <a:effectLst/>
                <a:uLnTx/>
                <a:uFillTx/>
              </a:rPr>
              <a:t>——</a:t>
            </a:r>
            <a:r>
              <a:rPr kumimoji="0" lang="zh-CN" altLang="en-US" b="1" i="0" u="none" strike="noStrike" kern="1200" cap="none" spc="0" normalizeH="0" baseline="0" noProof="0" dirty="0">
                <a:ln>
                  <a:noFill/>
                </a:ln>
                <a:solidFill>
                  <a:schemeClr val="bg2">
                    <a:lumMod val="10000"/>
                  </a:schemeClr>
                </a:solidFill>
                <a:effectLst/>
                <a:uLnTx/>
                <a:uFillTx/>
              </a:rPr>
              <a:t>马克思</a:t>
            </a:r>
            <a:endParaRPr kumimoji="0" b="1"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lnSpc>
                <a:spcPct val="120000"/>
              </a:lnSpc>
              <a:spcBef>
                <a:spcPct val="0"/>
              </a:spcBef>
              <a:spcAft>
                <a:spcPts val="0"/>
              </a:spcAft>
              <a:buClrTx/>
              <a:buSzTx/>
              <a:buFontTx/>
              <a:buNone/>
              <a:defRPr/>
            </a:pPr>
            <a:endParaRPr kumimoji="0" b="1"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lnSpc>
                <a:spcPct val="120000"/>
              </a:lnSpc>
              <a:spcBef>
                <a:spcPct val="0"/>
              </a:spcBef>
              <a:spcAft>
                <a:spcPts val="0"/>
              </a:spcAft>
              <a:buClrTx/>
              <a:buSzTx/>
              <a:buFontTx/>
              <a:buNone/>
              <a:defRPr/>
            </a:pPr>
            <a:endParaRPr kumimoji="0" b="1"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lnSpc>
                <a:spcPct val="120000"/>
              </a:lnSpc>
              <a:spcBef>
                <a:spcPct val="0"/>
              </a:spcBef>
              <a:spcAft>
                <a:spcPts val="0"/>
              </a:spcAft>
              <a:buClrTx/>
              <a:buSzTx/>
              <a:buFontTx/>
              <a:buNone/>
              <a:defRPr/>
            </a:pPr>
            <a:endParaRPr kumimoji="0" b="1"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sym typeface="+mn-ea"/>
              </a:rPr>
              <a:t>“价格和价值量之间的量的不一致的可能性，或者价格偏离价值量的可能性，已经包含在价格形式本身中。但这并不是这种形式的缺点，相反地，却使这种形式成为这样一种生产方式的适当形式，在这种生产方式下，规则只能作为没有规则性的盲目起作用的平均数规律来为自己开辟道路。”</a:t>
            </a:r>
            <a:endParaRPr lang="zh-CN" altLang="en-US"/>
          </a:p>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sym typeface="+mn-ea"/>
              </a:rPr>
              <a:t>                                                                                                         </a:t>
            </a:r>
            <a:r>
              <a:rPr lang="en-US" b="1" noProof="0" dirty="0">
                <a:ln>
                  <a:noFill/>
                </a:ln>
                <a:solidFill>
                  <a:schemeClr val="bg2">
                    <a:lumMod val="10000"/>
                  </a:schemeClr>
                </a:solidFill>
                <a:effectLst/>
                <a:uLnTx/>
                <a:uFillTx/>
                <a:sym typeface="+mn-ea"/>
              </a:rPr>
              <a:t>——</a:t>
            </a:r>
            <a:r>
              <a:rPr lang="zh-CN" altLang="en-US" b="1" noProof="0" dirty="0">
                <a:ln>
                  <a:noFill/>
                </a:ln>
                <a:solidFill>
                  <a:schemeClr val="bg2">
                    <a:lumMod val="10000"/>
                  </a:schemeClr>
                </a:solidFill>
                <a:effectLst/>
                <a:uLnTx/>
                <a:uFillTx/>
                <a:sym typeface="+mn-ea"/>
              </a:rPr>
              <a:t>马克思</a:t>
            </a:r>
            <a:endParaRPr kumimoji="0" b="1" i="0" u="none" strike="noStrike" kern="1200" cap="none" spc="0" normalizeH="0" baseline="0" noProof="0" dirty="0">
              <a:ln>
                <a:noFill/>
              </a:ln>
              <a:solidFill>
                <a:schemeClr val="bg2">
                  <a:lumMod val="10000"/>
                </a:schemeClr>
              </a:solidFill>
              <a:effectLst/>
              <a:uLnTx/>
              <a:uFillTx/>
            </a:endParaRP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 </a:t>
            </a:r>
          </a:p>
        </p:txBody>
      </p:sp>
    </p:spTree>
    <p:custDataLst>
      <p:tags r:id="rId1"/>
    </p:custDataLst>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wipe(down)">
                                      <p:cBhvr>
                                        <p:cTn id="1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P spid="34" grpId="0"/>
      <p:bldP spid="34"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847726" y="163754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3" name="Rectangle 2"/>
          <p:cNvSpPr/>
          <p:nvPr/>
        </p:nvSpPr>
        <p:spPr>
          <a:xfrm>
            <a:off x="854075" y="989330"/>
            <a:ext cx="2065655" cy="6483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solidFill>
                  <a:schemeClr val="bg1"/>
                </a:solidFill>
                <a:latin typeface="Arial" panose="020B0604020202020204"/>
                <a:ea typeface="微软雅黑" panose="020B0503020204020204" pitchFamily="34" charset="-122"/>
                <a:sym typeface="Arial" panose="020B0604020202020204"/>
              </a:rPr>
              <a:t>      </a:t>
            </a:r>
            <a:r>
              <a:rPr lang="zh-CN" altLang="en-IN" sz="3200" dirty="0">
                <a:solidFill>
                  <a:schemeClr val="bg1"/>
                </a:solidFill>
                <a:latin typeface="Arial" panose="020B0604020202020204"/>
                <a:ea typeface="微软雅黑" panose="020B0503020204020204" pitchFamily="34" charset="-122"/>
                <a:sym typeface="Arial" panose="020B0604020202020204"/>
              </a:rPr>
              <a:t>一</a:t>
            </a:r>
          </a:p>
        </p:txBody>
      </p:sp>
      <p:sp>
        <p:nvSpPr>
          <p:cNvPr id="62" name="Rectangle 61"/>
          <p:cNvSpPr/>
          <p:nvPr/>
        </p:nvSpPr>
        <p:spPr>
          <a:xfrm>
            <a:off x="3013045" y="163754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63" name="Rectangle 62"/>
          <p:cNvSpPr/>
          <p:nvPr/>
        </p:nvSpPr>
        <p:spPr>
          <a:xfrm>
            <a:off x="3013075" y="989330"/>
            <a:ext cx="2065655" cy="6483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solidFill>
                  <a:schemeClr val="bg1"/>
                </a:solidFill>
                <a:latin typeface="Arial" panose="020B0604020202020204"/>
                <a:ea typeface="微软雅黑" panose="020B0503020204020204" pitchFamily="34" charset="-122"/>
                <a:sym typeface="Arial" panose="020B0604020202020204"/>
              </a:rPr>
              <a:t>      </a:t>
            </a:r>
            <a:r>
              <a:rPr lang="zh-CN" altLang="en-IN" sz="3200" dirty="0">
                <a:solidFill>
                  <a:schemeClr val="bg1"/>
                </a:solidFill>
                <a:latin typeface="Arial" panose="020B0604020202020204"/>
                <a:ea typeface="微软雅黑" panose="020B0503020204020204" pitchFamily="34" charset="-122"/>
                <a:sym typeface="Arial" panose="020B0604020202020204"/>
              </a:rPr>
              <a:t>二</a:t>
            </a:r>
          </a:p>
        </p:txBody>
      </p:sp>
      <p:sp>
        <p:nvSpPr>
          <p:cNvPr id="69" name="Rectangle 68"/>
          <p:cNvSpPr/>
          <p:nvPr/>
        </p:nvSpPr>
        <p:spPr>
          <a:xfrm>
            <a:off x="5151695" y="163754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70" name="Rectangle 69"/>
          <p:cNvSpPr/>
          <p:nvPr/>
        </p:nvSpPr>
        <p:spPr>
          <a:xfrm>
            <a:off x="5165090" y="989330"/>
            <a:ext cx="2065655" cy="64833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solidFill>
                  <a:schemeClr val="bg1"/>
                </a:solidFill>
                <a:latin typeface="Arial" panose="020B0604020202020204"/>
                <a:ea typeface="微软雅黑" panose="020B0503020204020204" pitchFamily="34" charset="-122"/>
                <a:sym typeface="Arial" panose="020B0604020202020204"/>
              </a:rPr>
              <a:t>      </a:t>
            </a:r>
            <a:r>
              <a:rPr lang="zh-CN" altLang="en-IN" sz="3200" dirty="0">
                <a:solidFill>
                  <a:schemeClr val="bg1"/>
                </a:solidFill>
                <a:latin typeface="Arial" panose="020B0604020202020204"/>
                <a:ea typeface="微软雅黑" panose="020B0503020204020204" pitchFamily="34" charset="-122"/>
                <a:sym typeface="Arial" panose="020B0604020202020204"/>
              </a:rPr>
              <a:t>三</a:t>
            </a:r>
          </a:p>
        </p:txBody>
      </p:sp>
      <p:sp>
        <p:nvSpPr>
          <p:cNvPr id="76" name="Rectangle 75"/>
          <p:cNvSpPr/>
          <p:nvPr/>
        </p:nvSpPr>
        <p:spPr>
          <a:xfrm>
            <a:off x="7303681" y="163754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77" name="Rectangle 76"/>
          <p:cNvSpPr/>
          <p:nvPr/>
        </p:nvSpPr>
        <p:spPr>
          <a:xfrm>
            <a:off x="7303770" y="989330"/>
            <a:ext cx="2065655" cy="64833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solidFill>
                  <a:schemeClr val="bg1"/>
                </a:solidFill>
                <a:latin typeface="Arial" panose="020B0604020202020204"/>
                <a:ea typeface="微软雅黑" panose="020B0503020204020204" pitchFamily="34" charset="-122"/>
                <a:sym typeface="Arial" panose="020B0604020202020204"/>
              </a:rPr>
              <a:t>      </a:t>
            </a:r>
            <a:r>
              <a:rPr lang="zh-CN" altLang="en-IN" sz="3200" dirty="0">
                <a:solidFill>
                  <a:schemeClr val="bg1"/>
                </a:solidFill>
                <a:latin typeface="Arial" panose="020B0604020202020204"/>
                <a:ea typeface="微软雅黑" panose="020B0503020204020204" pitchFamily="34" charset="-122"/>
                <a:sym typeface="Arial" panose="020B0604020202020204"/>
              </a:rPr>
              <a:t>四</a:t>
            </a:r>
          </a:p>
        </p:txBody>
      </p:sp>
      <p:sp>
        <p:nvSpPr>
          <p:cNvPr id="83" name="Rectangle 82"/>
          <p:cNvSpPr/>
          <p:nvPr/>
        </p:nvSpPr>
        <p:spPr>
          <a:xfrm>
            <a:off x="9455666" y="1637543"/>
            <a:ext cx="2079103" cy="3509892"/>
          </a:xfrm>
          <a:prstGeom prst="rect">
            <a:avLst/>
          </a:prstGeom>
          <a:solidFill>
            <a:schemeClr val="bg1"/>
          </a:solidFill>
          <a:ln w="6350">
            <a:noFill/>
          </a:ln>
          <a:effectLst>
            <a:outerShdw blurRad="254000" dist="38100" dir="5400000" algn="t"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Arial" panose="020B0604020202020204"/>
              <a:ea typeface="微软雅黑" panose="020B0503020204020204" pitchFamily="34" charset="-122"/>
              <a:sym typeface="Arial" panose="020B0604020202020204"/>
            </a:endParaRPr>
          </a:p>
        </p:txBody>
      </p:sp>
      <p:sp>
        <p:nvSpPr>
          <p:cNvPr id="84" name="Rectangle 83"/>
          <p:cNvSpPr/>
          <p:nvPr/>
        </p:nvSpPr>
        <p:spPr>
          <a:xfrm>
            <a:off x="9455785" y="989330"/>
            <a:ext cx="2065655" cy="6483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solidFill>
                  <a:schemeClr val="bg1"/>
                </a:solidFill>
                <a:latin typeface="Arial" panose="020B0604020202020204"/>
                <a:ea typeface="微软雅黑" panose="020B0503020204020204" pitchFamily="34" charset="-122"/>
                <a:sym typeface="Arial" panose="020B0604020202020204"/>
              </a:rPr>
              <a:t>      </a:t>
            </a:r>
            <a:r>
              <a:rPr lang="zh-CN" altLang="en-IN" sz="3200" dirty="0">
                <a:solidFill>
                  <a:schemeClr val="bg1"/>
                </a:solidFill>
                <a:latin typeface="Arial" panose="020B0604020202020204"/>
                <a:ea typeface="微软雅黑" panose="020B0503020204020204" pitchFamily="34" charset="-122"/>
                <a:sym typeface="Arial" panose="020B0604020202020204"/>
              </a:rPr>
              <a:t>五</a:t>
            </a:r>
          </a:p>
        </p:txBody>
      </p:sp>
      <p:sp>
        <p:nvSpPr>
          <p:cNvPr id="90" name="TextBox 89"/>
          <p:cNvSpPr txBox="1"/>
          <p:nvPr/>
        </p:nvSpPr>
        <p:spPr>
          <a:xfrm>
            <a:off x="1070610" y="5510530"/>
            <a:ext cx="10241915" cy="37338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lnSpc>
                <a:spcPts val="2200"/>
              </a:lnSpc>
            </a:pPr>
            <a:r>
              <a:rPr lang="en-IN" sz="3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n-ea"/>
                <a:sym typeface="Arial" panose="020B0604020202020204"/>
              </a:rPr>
              <a:t>价值规律及其作用</a:t>
            </a:r>
          </a:p>
        </p:txBody>
      </p:sp>
      <p:sp>
        <p:nvSpPr>
          <p:cNvPr id="35" name="išľíďè"/>
          <p:cNvSpPr/>
          <p:nvPr/>
        </p:nvSpPr>
        <p:spPr bwMode="auto">
          <a:xfrm>
            <a:off x="1051560" y="1913890"/>
            <a:ext cx="1850390" cy="203644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smtClean="0">
                <a:ln>
                  <a:noFill/>
                </a:ln>
                <a:solidFill>
                  <a:schemeClr val="bg2">
                    <a:lumMod val="10000"/>
                  </a:schemeClr>
                </a:solidFill>
                <a:effectLst/>
                <a:uLnTx/>
                <a:uFillTx/>
              </a:rPr>
              <a:t>价值规律是在市场配置资源的过程中体现它的客观要求和作用的</a:t>
            </a:r>
            <a:endParaRPr kumimoji="0" b="1" i="0" u="none" strike="noStrike" kern="1200" cap="none" spc="0" normalizeH="0" baseline="0" noProof="0" dirty="0">
              <a:ln>
                <a:noFill/>
              </a:ln>
              <a:solidFill>
                <a:schemeClr val="bg2">
                  <a:lumMod val="10000"/>
                </a:schemeClr>
              </a:solidFill>
              <a:effectLst/>
              <a:uLnTx/>
              <a:uFillTx/>
            </a:endParaRPr>
          </a:p>
        </p:txBody>
      </p:sp>
      <p:sp>
        <p:nvSpPr>
          <p:cNvPr id="37" name="išľíďè"/>
          <p:cNvSpPr/>
          <p:nvPr/>
        </p:nvSpPr>
        <p:spPr bwMode="auto">
          <a:xfrm>
            <a:off x="3187065" y="1913890"/>
            <a:ext cx="1850390" cy="203644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smtClean="0">
                <a:ln>
                  <a:noFill/>
                </a:ln>
                <a:solidFill>
                  <a:schemeClr val="bg2">
                    <a:lumMod val="10000"/>
                  </a:schemeClr>
                </a:solidFill>
                <a:effectLst/>
                <a:uLnTx/>
                <a:uFillTx/>
                <a:sym typeface="+mn-ea"/>
              </a:rPr>
              <a:t>自发地调节生产资料和劳动力在社会各生产部门之间的分配比例</a:t>
            </a:r>
            <a:endParaRPr kumimoji="0" b="1" i="0" u="none" strike="noStrike" kern="1200" cap="none" spc="0" normalizeH="0" baseline="0" noProof="0" dirty="0">
              <a:ln>
                <a:noFill/>
              </a:ln>
              <a:solidFill>
                <a:schemeClr val="bg2">
                  <a:lumMod val="10000"/>
                </a:schemeClr>
              </a:solidFill>
              <a:effectLst/>
              <a:uLnTx/>
              <a:uFillTx/>
            </a:endParaRPr>
          </a:p>
        </p:txBody>
      </p:sp>
      <p:sp>
        <p:nvSpPr>
          <p:cNvPr id="38" name="išľíďè"/>
          <p:cNvSpPr/>
          <p:nvPr/>
        </p:nvSpPr>
        <p:spPr bwMode="auto">
          <a:xfrm>
            <a:off x="5339080" y="1913890"/>
            <a:ext cx="1850390" cy="203644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smtClean="0">
                <a:ln>
                  <a:noFill/>
                </a:ln>
                <a:solidFill>
                  <a:schemeClr val="bg2">
                    <a:lumMod val="10000"/>
                  </a:schemeClr>
                </a:solidFill>
                <a:effectLst/>
                <a:uLnTx/>
                <a:uFillTx/>
                <a:sym typeface="+mn-ea"/>
              </a:rPr>
              <a:t>自发地刺激社会生产力的发展</a:t>
            </a:r>
            <a:endParaRPr kumimoji="0" b="1" i="0" u="none" strike="noStrike" kern="1200" cap="none" spc="0" normalizeH="0" baseline="0" noProof="0" dirty="0">
              <a:ln>
                <a:noFill/>
              </a:ln>
              <a:solidFill>
                <a:schemeClr val="bg2">
                  <a:lumMod val="10000"/>
                </a:schemeClr>
              </a:solidFill>
              <a:effectLst/>
              <a:uLnTx/>
              <a:uFillTx/>
            </a:endParaRPr>
          </a:p>
        </p:txBody>
      </p:sp>
      <p:sp>
        <p:nvSpPr>
          <p:cNvPr id="39" name="išľíďè"/>
          <p:cNvSpPr/>
          <p:nvPr/>
        </p:nvSpPr>
        <p:spPr bwMode="auto">
          <a:xfrm>
            <a:off x="7474585" y="1913890"/>
            <a:ext cx="1850390" cy="203644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smtClean="0">
                <a:ln>
                  <a:noFill/>
                </a:ln>
                <a:solidFill>
                  <a:schemeClr val="bg2">
                    <a:lumMod val="10000"/>
                  </a:schemeClr>
                </a:solidFill>
                <a:effectLst/>
                <a:uLnTx/>
                <a:uFillTx/>
                <a:sym typeface="+mn-ea"/>
              </a:rPr>
              <a:t>自发地调节社会收入的分配</a:t>
            </a:r>
            <a:endParaRPr kumimoji="0" b="1" i="0" u="none" strike="noStrike" kern="1200" cap="none" spc="0" normalizeH="0" baseline="0" noProof="0" dirty="0">
              <a:ln>
                <a:noFill/>
              </a:ln>
              <a:solidFill>
                <a:schemeClr val="bg2">
                  <a:lumMod val="10000"/>
                </a:schemeClr>
              </a:solidFill>
              <a:effectLst/>
              <a:uLnTx/>
              <a:uFillTx/>
            </a:endParaRPr>
          </a:p>
        </p:txBody>
      </p:sp>
      <p:sp>
        <p:nvSpPr>
          <p:cNvPr id="40" name="išľíďè"/>
          <p:cNvSpPr/>
          <p:nvPr/>
        </p:nvSpPr>
        <p:spPr bwMode="auto">
          <a:xfrm>
            <a:off x="9570085" y="1913890"/>
            <a:ext cx="1850390" cy="203644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b="1" noProof="0" dirty="0">
                <a:ln>
                  <a:noFill/>
                </a:ln>
                <a:solidFill>
                  <a:schemeClr val="bg2">
                    <a:lumMod val="10000"/>
                  </a:schemeClr>
                </a:solidFill>
                <a:effectLst/>
                <a:uLnTx/>
                <a:uFillTx/>
                <a:sym typeface="+mn-ea"/>
              </a:rPr>
              <a:t>价值规律在对经济活动进行自发调节时，</a:t>
            </a:r>
            <a:r>
              <a:rPr b="1" noProof="0" dirty="0" smtClean="0">
                <a:ln>
                  <a:noFill/>
                </a:ln>
                <a:solidFill>
                  <a:schemeClr val="bg2">
                    <a:lumMod val="10000"/>
                  </a:schemeClr>
                </a:solidFill>
                <a:effectLst/>
                <a:uLnTx/>
                <a:uFillTx/>
                <a:sym typeface="+mn-ea"/>
              </a:rPr>
              <a:t>会产生一些消极的后果</a:t>
            </a:r>
            <a:endParaRPr kumimoji="0" lang="zh-CN" altLang="en-US" b="0" i="0" u="none" strike="noStrike" kern="1200" cap="none" spc="0" normalizeH="0" baseline="0" noProof="0" dirty="0">
              <a:ln>
                <a:noFill/>
              </a:ln>
              <a:solidFill>
                <a:schemeClr val="bg2">
                  <a:lumMod val="10000"/>
                </a:schemeClr>
              </a:solidFill>
              <a:effectLst/>
              <a:uLnTx/>
              <a:uFillTx/>
            </a:endParaRPr>
          </a:p>
        </p:txBody>
      </p:sp>
    </p:spTree>
  </p:cSld>
  <p:clrMapOvr>
    <a:masterClrMapping/>
  </p:clrMapOvr>
  <mc:AlternateContent xmlns:mc="http://schemas.openxmlformats.org/markup-compatibility/2006">
    <mc:Choice xmlns="" xmlns:p14="http://schemas.microsoft.com/office/powerpoint/2010/main" Requires="p14">
      <p:transition spd="slow" p14:dur="1200" advTm="2000">
        <p14:prism/>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0"/>
                                        </p:tgtEl>
                                        <p:attrNameLst>
                                          <p:attrName>style.visibility</p:attrName>
                                        </p:attrNameLst>
                                      </p:cBhvr>
                                      <p:to>
                                        <p:strVal val="visible"/>
                                      </p:to>
                                    </p:set>
                                    <p:anim calcmode="lin" valueType="num">
                                      <p:cBhvr>
                                        <p:cTn id="7" dur="500" fill="hold"/>
                                        <p:tgtEl>
                                          <p:spTgt spid="90"/>
                                        </p:tgtEl>
                                        <p:attrNameLst>
                                          <p:attrName>ppt_w</p:attrName>
                                        </p:attrNameLst>
                                      </p:cBhvr>
                                      <p:tavLst>
                                        <p:tav tm="0">
                                          <p:val>
                                            <p:fltVal val="0"/>
                                          </p:val>
                                        </p:tav>
                                        <p:tav tm="100000">
                                          <p:val>
                                            <p:strVal val="#ppt_w"/>
                                          </p:val>
                                        </p:tav>
                                      </p:tavLst>
                                    </p:anim>
                                    <p:anim calcmode="lin" valueType="num">
                                      <p:cBhvr>
                                        <p:cTn id="8" dur="500" fill="hold"/>
                                        <p:tgtEl>
                                          <p:spTgt spid="90"/>
                                        </p:tgtEl>
                                        <p:attrNameLst>
                                          <p:attrName>ppt_h</p:attrName>
                                        </p:attrNameLst>
                                      </p:cBhvr>
                                      <p:tavLst>
                                        <p:tav tm="0">
                                          <p:val>
                                            <p:fltVal val="0"/>
                                          </p:val>
                                        </p:tav>
                                        <p:tav tm="100000">
                                          <p:val>
                                            <p:strVal val="#ppt_h"/>
                                          </p:val>
                                        </p:tav>
                                      </p:tavLst>
                                    </p:anim>
                                    <p:animEffect transition="in" filter="fade">
                                      <p:cBhvr>
                                        <p:cTn id="9" dur="500"/>
                                        <p:tgtEl>
                                          <p:spTgt spid="90"/>
                                        </p:tgtEl>
                                      </p:cBhvr>
                                    </p:animEffec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childTnLst>
                          </p:cTn>
                        </p:par>
                        <p:par>
                          <p:cTn id="14" fill="hold">
                            <p:stCondLst>
                              <p:cond delay="1000"/>
                            </p:stCondLst>
                            <p:childTnLst>
                              <p:par>
                                <p:cTn id="15" presetID="22" presetClass="entr" presetSubtype="4"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500"/>
                                        <p:tgtEl>
                                          <p:spTgt spid="3"/>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62"/>
                                        </p:tgtEl>
                                        <p:attrNameLst>
                                          <p:attrName>style.visibility</p:attrName>
                                        </p:attrNameLst>
                                      </p:cBhvr>
                                      <p:to>
                                        <p:strVal val="visible"/>
                                      </p:to>
                                    </p:set>
                                    <p:animEffect transition="in" filter="wipe(down)">
                                      <p:cBhvr>
                                        <p:cTn id="21" dur="500"/>
                                        <p:tgtEl>
                                          <p:spTgt spid="62"/>
                                        </p:tgtEl>
                                      </p:cBhvr>
                                    </p:animEffect>
                                  </p:childTnLst>
                                </p:cTn>
                              </p:par>
                            </p:childTnLst>
                          </p:cTn>
                        </p:par>
                        <p:par>
                          <p:cTn id="22" fill="hold">
                            <p:stCondLst>
                              <p:cond delay="2000"/>
                            </p:stCondLst>
                            <p:childTnLst>
                              <p:par>
                                <p:cTn id="23" presetID="22" presetClass="entr" presetSubtype="4" fill="hold" grpId="0" nodeType="afterEffect">
                                  <p:stCondLst>
                                    <p:cond delay="0"/>
                                  </p:stCondLst>
                                  <p:childTnLst>
                                    <p:set>
                                      <p:cBhvr>
                                        <p:cTn id="24" dur="1" fill="hold">
                                          <p:stCondLst>
                                            <p:cond delay="0"/>
                                          </p:stCondLst>
                                        </p:cTn>
                                        <p:tgtEl>
                                          <p:spTgt spid="63"/>
                                        </p:tgtEl>
                                        <p:attrNameLst>
                                          <p:attrName>style.visibility</p:attrName>
                                        </p:attrNameLst>
                                      </p:cBhvr>
                                      <p:to>
                                        <p:strVal val="visible"/>
                                      </p:to>
                                    </p:set>
                                    <p:animEffect transition="in" filter="wipe(down)">
                                      <p:cBhvr>
                                        <p:cTn id="25" dur="500"/>
                                        <p:tgtEl>
                                          <p:spTgt spid="63"/>
                                        </p:tgtEl>
                                      </p:cBhvr>
                                    </p:animEffect>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69"/>
                                        </p:tgtEl>
                                        <p:attrNameLst>
                                          <p:attrName>style.visibility</p:attrName>
                                        </p:attrNameLst>
                                      </p:cBhvr>
                                      <p:to>
                                        <p:strVal val="visible"/>
                                      </p:to>
                                    </p:set>
                                    <p:animEffect transition="in" filter="wipe(down)">
                                      <p:cBhvr>
                                        <p:cTn id="29" dur="500"/>
                                        <p:tgtEl>
                                          <p:spTgt spid="69"/>
                                        </p:tgtEl>
                                      </p:cBhvr>
                                    </p:animEffect>
                                  </p:childTnLst>
                                </p:cTn>
                              </p:par>
                            </p:childTnLst>
                          </p:cTn>
                        </p:par>
                        <p:par>
                          <p:cTn id="30" fill="hold">
                            <p:stCondLst>
                              <p:cond delay="3000"/>
                            </p:stCondLst>
                            <p:childTnLst>
                              <p:par>
                                <p:cTn id="31" presetID="22" presetClass="entr" presetSubtype="4" fill="hold" grpId="0" nodeType="afterEffect">
                                  <p:stCondLst>
                                    <p:cond delay="0"/>
                                  </p:stCondLst>
                                  <p:childTnLst>
                                    <p:set>
                                      <p:cBhvr>
                                        <p:cTn id="32" dur="1" fill="hold">
                                          <p:stCondLst>
                                            <p:cond delay="0"/>
                                          </p:stCondLst>
                                        </p:cTn>
                                        <p:tgtEl>
                                          <p:spTgt spid="70"/>
                                        </p:tgtEl>
                                        <p:attrNameLst>
                                          <p:attrName>style.visibility</p:attrName>
                                        </p:attrNameLst>
                                      </p:cBhvr>
                                      <p:to>
                                        <p:strVal val="visible"/>
                                      </p:to>
                                    </p:set>
                                    <p:animEffect transition="in" filter="wipe(down)">
                                      <p:cBhvr>
                                        <p:cTn id="33" dur="500"/>
                                        <p:tgtEl>
                                          <p:spTgt spid="70"/>
                                        </p:tgtEl>
                                      </p:cBhvr>
                                    </p:animEffect>
                                  </p:childTnLst>
                                </p:cTn>
                              </p:par>
                            </p:childTnLst>
                          </p:cTn>
                        </p:par>
                        <p:par>
                          <p:cTn id="34" fill="hold">
                            <p:stCondLst>
                              <p:cond delay="3500"/>
                            </p:stCondLst>
                            <p:childTnLst>
                              <p:par>
                                <p:cTn id="35" presetID="22" presetClass="entr" presetSubtype="4" fill="hold" grpId="0" nodeType="afterEffect">
                                  <p:stCondLst>
                                    <p:cond delay="0"/>
                                  </p:stCondLst>
                                  <p:childTnLst>
                                    <p:set>
                                      <p:cBhvr>
                                        <p:cTn id="36" dur="1" fill="hold">
                                          <p:stCondLst>
                                            <p:cond delay="0"/>
                                          </p:stCondLst>
                                        </p:cTn>
                                        <p:tgtEl>
                                          <p:spTgt spid="76"/>
                                        </p:tgtEl>
                                        <p:attrNameLst>
                                          <p:attrName>style.visibility</p:attrName>
                                        </p:attrNameLst>
                                      </p:cBhvr>
                                      <p:to>
                                        <p:strVal val="visible"/>
                                      </p:to>
                                    </p:set>
                                    <p:animEffect transition="in" filter="wipe(down)">
                                      <p:cBhvr>
                                        <p:cTn id="37" dur="500"/>
                                        <p:tgtEl>
                                          <p:spTgt spid="76"/>
                                        </p:tgtEl>
                                      </p:cBhvr>
                                    </p:animEffect>
                                  </p:childTnLst>
                                </p:cTn>
                              </p:par>
                            </p:childTnLst>
                          </p:cTn>
                        </p:par>
                        <p:par>
                          <p:cTn id="38" fill="hold">
                            <p:stCondLst>
                              <p:cond delay="4000"/>
                            </p:stCondLst>
                            <p:childTnLst>
                              <p:par>
                                <p:cTn id="39" presetID="22" presetClass="entr" presetSubtype="4" fill="hold" grpId="0" nodeType="afterEffect">
                                  <p:stCondLst>
                                    <p:cond delay="0"/>
                                  </p:stCondLst>
                                  <p:childTnLst>
                                    <p:set>
                                      <p:cBhvr>
                                        <p:cTn id="40" dur="1" fill="hold">
                                          <p:stCondLst>
                                            <p:cond delay="0"/>
                                          </p:stCondLst>
                                        </p:cTn>
                                        <p:tgtEl>
                                          <p:spTgt spid="77"/>
                                        </p:tgtEl>
                                        <p:attrNameLst>
                                          <p:attrName>style.visibility</p:attrName>
                                        </p:attrNameLst>
                                      </p:cBhvr>
                                      <p:to>
                                        <p:strVal val="visible"/>
                                      </p:to>
                                    </p:set>
                                    <p:animEffect transition="in" filter="wipe(down)">
                                      <p:cBhvr>
                                        <p:cTn id="41" dur="500"/>
                                        <p:tgtEl>
                                          <p:spTgt spid="77"/>
                                        </p:tgtEl>
                                      </p:cBhvr>
                                    </p:animEffect>
                                  </p:childTnLst>
                                </p:cTn>
                              </p:par>
                            </p:childTnLst>
                          </p:cTn>
                        </p:par>
                        <p:par>
                          <p:cTn id="42" fill="hold">
                            <p:stCondLst>
                              <p:cond delay="4500"/>
                            </p:stCondLst>
                            <p:childTnLst>
                              <p:par>
                                <p:cTn id="43" presetID="22" presetClass="entr" presetSubtype="4" fill="hold" grpId="0" nodeType="afterEffect">
                                  <p:stCondLst>
                                    <p:cond delay="0"/>
                                  </p:stCondLst>
                                  <p:childTnLst>
                                    <p:set>
                                      <p:cBhvr>
                                        <p:cTn id="44" dur="1" fill="hold">
                                          <p:stCondLst>
                                            <p:cond delay="0"/>
                                          </p:stCondLst>
                                        </p:cTn>
                                        <p:tgtEl>
                                          <p:spTgt spid="83"/>
                                        </p:tgtEl>
                                        <p:attrNameLst>
                                          <p:attrName>style.visibility</p:attrName>
                                        </p:attrNameLst>
                                      </p:cBhvr>
                                      <p:to>
                                        <p:strVal val="visible"/>
                                      </p:to>
                                    </p:set>
                                    <p:animEffect transition="in" filter="wipe(down)">
                                      <p:cBhvr>
                                        <p:cTn id="45" dur="500"/>
                                        <p:tgtEl>
                                          <p:spTgt spid="83"/>
                                        </p:tgtEl>
                                      </p:cBhvr>
                                    </p:animEffect>
                                  </p:childTnLst>
                                </p:cTn>
                              </p:par>
                            </p:childTnLst>
                          </p:cTn>
                        </p:par>
                        <p:par>
                          <p:cTn id="46" fill="hold">
                            <p:stCondLst>
                              <p:cond delay="5000"/>
                            </p:stCondLst>
                            <p:childTnLst>
                              <p:par>
                                <p:cTn id="47" presetID="22" presetClass="entr" presetSubtype="4" fill="hold" grpId="0" nodeType="afterEffect">
                                  <p:stCondLst>
                                    <p:cond delay="0"/>
                                  </p:stCondLst>
                                  <p:childTnLst>
                                    <p:set>
                                      <p:cBhvr>
                                        <p:cTn id="48" dur="1" fill="hold">
                                          <p:stCondLst>
                                            <p:cond delay="0"/>
                                          </p:stCondLst>
                                        </p:cTn>
                                        <p:tgtEl>
                                          <p:spTgt spid="84"/>
                                        </p:tgtEl>
                                        <p:attrNameLst>
                                          <p:attrName>style.visibility</p:attrName>
                                        </p:attrNameLst>
                                      </p:cBhvr>
                                      <p:to>
                                        <p:strVal val="visible"/>
                                      </p:to>
                                    </p:set>
                                    <p:animEffect transition="in" filter="wipe(down)">
                                      <p:cBhvr>
                                        <p:cTn id="49" dur="500"/>
                                        <p:tgtEl>
                                          <p:spTgt spid="84"/>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35"/>
                                        </p:tgtEl>
                                        <p:attrNameLst>
                                          <p:attrName>style.visibility</p:attrName>
                                        </p:attrNameLst>
                                      </p:cBhvr>
                                      <p:to>
                                        <p:strVal val="visible"/>
                                      </p:to>
                                    </p:set>
                                    <p:animEffect transition="in" filter="wipe(down)">
                                      <p:cBhvr>
                                        <p:cTn id="54" dur="500"/>
                                        <p:tgtEl>
                                          <p:spTgt spid="35"/>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grpId="0" nodeType="click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wipe(down)">
                                      <p:cBhvr>
                                        <p:cTn id="59" dur="500"/>
                                        <p:tgtEl>
                                          <p:spTgt spid="3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4" fill="hold" grpId="0" nodeType="clickEffect">
                                  <p:stCondLst>
                                    <p:cond delay="0"/>
                                  </p:stCondLst>
                                  <p:childTnLst>
                                    <p:set>
                                      <p:cBhvr>
                                        <p:cTn id="63" dur="1" fill="hold">
                                          <p:stCondLst>
                                            <p:cond delay="0"/>
                                          </p:stCondLst>
                                        </p:cTn>
                                        <p:tgtEl>
                                          <p:spTgt spid="38"/>
                                        </p:tgtEl>
                                        <p:attrNameLst>
                                          <p:attrName>style.visibility</p:attrName>
                                        </p:attrNameLst>
                                      </p:cBhvr>
                                      <p:to>
                                        <p:strVal val="visible"/>
                                      </p:to>
                                    </p:set>
                                    <p:animEffect transition="in" filter="wipe(down)">
                                      <p:cBhvr>
                                        <p:cTn id="64" dur="500"/>
                                        <p:tgtEl>
                                          <p:spTgt spid="38"/>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4" fill="hold" grpId="0" nodeType="clickEffect">
                                  <p:stCondLst>
                                    <p:cond delay="0"/>
                                  </p:stCondLst>
                                  <p:childTnLst>
                                    <p:set>
                                      <p:cBhvr>
                                        <p:cTn id="68" dur="1" fill="hold">
                                          <p:stCondLst>
                                            <p:cond delay="0"/>
                                          </p:stCondLst>
                                        </p:cTn>
                                        <p:tgtEl>
                                          <p:spTgt spid="39"/>
                                        </p:tgtEl>
                                        <p:attrNameLst>
                                          <p:attrName>style.visibility</p:attrName>
                                        </p:attrNameLst>
                                      </p:cBhvr>
                                      <p:to>
                                        <p:strVal val="visible"/>
                                      </p:to>
                                    </p:set>
                                    <p:animEffect transition="in" filter="wipe(down)">
                                      <p:cBhvr>
                                        <p:cTn id="69" dur="500"/>
                                        <p:tgtEl>
                                          <p:spTgt spid="39"/>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4" fill="hold" grpId="0" nodeType="click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wipe(down)">
                                      <p:cBhvr>
                                        <p:cTn id="7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P spid="3" grpId="0" bldLvl="0" animBg="1"/>
      <p:bldP spid="62" grpId="0" bldLvl="0" animBg="1"/>
      <p:bldP spid="63" grpId="0" bldLvl="0" animBg="1"/>
      <p:bldP spid="69" grpId="0" bldLvl="0" animBg="1"/>
      <p:bldP spid="70" grpId="0" bldLvl="0" animBg="1"/>
      <p:bldP spid="76" grpId="0" bldLvl="0" animBg="1"/>
      <p:bldP spid="77" grpId="0" bldLvl="0" animBg="1"/>
      <p:bldP spid="83" grpId="0" bldLvl="0" animBg="1"/>
      <p:bldP spid="84" grpId="0" bldLvl="0" animBg="1"/>
      <p:bldP spid="90" grpId="0" animBg="1"/>
      <p:bldP spid="90" grpId="1" animBg="1"/>
      <p:bldP spid="35" grpId="0"/>
      <p:bldP spid="37" grpId="0"/>
      <p:bldP spid="38" grpId="0"/>
      <p:bldP spid="39" grpId="0"/>
      <p:bldP spid="4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431665" y="5036185"/>
            <a:ext cx="6397625" cy="135382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以私有制为基础的商品</a:t>
            </a:r>
          </a:p>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   经济的基本矛盾</a:t>
            </a:r>
          </a:p>
        </p:txBody>
      </p:sp>
      <p:sp>
        <p:nvSpPr>
          <p:cNvPr id="14" name="矩形 13"/>
          <p:cNvSpPr/>
          <p:nvPr/>
        </p:nvSpPr>
        <p:spPr>
          <a:xfrm>
            <a:off x="1143718" y="509904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10</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1"/>
          <p:cNvGrpSpPr/>
          <p:nvPr/>
        </p:nvGrpSpPr>
        <p:grpSpPr>
          <a:xfrm>
            <a:off x="4517463" y="3787514"/>
            <a:ext cx="1371407" cy="1371593"/>
            <a:chOff x="4337039" y="4117416"/>
            <a:chExt cx="1371831" cy="1371831"/>
          </a:xfrm>
        </p:grpSpPr>
        <p:grpSp>
          <p:nvGrpSpPr>
            <p:cNvPr id="7" name="组合 18"/>
            <p:cNvGrpSpPr/>
            <p:nvPr/>
          </p:nvGrpSpPr>
          <p:grpSpPr>
            <a:xfrm>
              <a:off x="4337039" y="4117416"/>
              <a:ext cx="1371831" cy="1371831"/>
              <a:chOff x="4277955" y="3767258"/>
              <a:chExt cx="1371831" cy="1371831"/>
            </a:xfrm>
          </p:grpSpPr>
          <p:sp>
            <p:nvSpPr>
              <p:cNvPr id="17" name="泪滴形 16"/>
              <p:cNvSpPr/>
              <p:nvPr/>
            </p:nvSpPr>
            <p:spPr>
              <a:xfrm>
                <a:off x="4277955" y="3767258"/>
                <a:ext cx="1371831" cy="137183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sp>
            <p:nvSpPr>
              <p:cNvPr id="18" name="椭圆 17"/>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1" name="Freeform 99"/>
            <p:cNvSpPr>
              <a:spLocks noEditPoints="1"/>
            </p:cNvSpPr>
            <p:nvPr/>
          </p:nvSpPr>
          <p:spPr bwMode="auto">
            <a:xfrm>
              <a:off x="4761092" y="4542225"/>
              <a:ext cx="523724" cy="522211"/>
            </a:xfrm>
            <a:custGeom>
              <a:avLst/>
              <a:gdLst>
                <a:gd name="T0" fmla="*/ 80 w 146"/>
                <a:gd name="T1" fmla="*/ 44 h 146"/>
                <a:gd name="T2" fmla="*/ 91 w 146"/>
                <a:gd name="T3" fmla="*/ 33 h 146"/>
                <a:gd name="T4" fmla="*/ 80 w 146"/>
                <a:gd name="T5" fmla="*/ 23 h 146"/>
                <a:gd name="T6" fmla="*/ 69 w 146"/>
                <a:gd name="T7" fmla="*/ 33 h 146"/>
                <a:gd name="T8" fmla="*/ 80 w 146"/>
                <a:gd name="T9" fmla="*/ 44 h 146"/>
                <a:gd name="T10" fmla="*/ 80 w 146"/>
                <a:gd name="T11" fmla="*/ 29 h 146"/>
                <a:gd name="T12" fmla="*/ 85 w 146"/>
                <a:gd name="T13" fmla="*/ 33 h 146"/>
                <a:gd name="T14" fmla="*/ 80 w 146"/>
                <a:gd name="T15" fmla="*/ 38 h 146"/>
                <a:gd name="T16" fmla="*/ 75 w 146"/>
                <a:gd name="T17" fmla="*/ 33 h 146"/>
                <a:gd name="T18" fmla="*/ 80 w 146"/>
                <a:gd name="T19" fmla="*/ 29 h 146"/>
                <a:gd name="T20" fmla="*/ 143 w 146"/>
                <a:gd name="T21" fmla="*/ 0 h 146"/>
                <a:gd name="T22" fmla="*/ 3 w 146"/>
                <a:gd name="T23" fmla="*/ 0 h 146"/>
                <a:gd name="T24" fmla="*/ 0 w 146"/>
                <a:gd name="T25" fmla="*/ 3 h 146"/>
                <a:gd name="T26" fmla="*/ 0 w 146"/>
                <a:gd name="T27" fmla="*/ 143 h 146"/>
                <a:gd name="T28" fmla="*/ 3 w 146"/>
                <a:gd name="T29" fmla="*/ 146 h 146"/>
                <a:gd name="T30" fmla="*/ 143 w 146"/>
                <a:gd name="T31" fmla="*/ 146 h 146"/>
                <a:gd name="T32" fmla="*/ 144 w 146"/>
                <a:gd name="T33" fmla="*/ 145 h 146"/>
                <a:gd name="T34" fmla="*/ 144 w 146"/>
                <a:gd name="T35" fmla="*/ 145 h 146"/>
                <a:gd name="T36" fmla="*/ 145 w 146"/>
                <a:gd name="T37" fmla="*/ 145 h 146"/>
                <a:gd name="T38" fmla="*/ 145 w 146"/>
                <a:gd name="T39" fmla="*/ 145 h 146"/>
                <a:gd name="T40" fmla="*/ 145 w 146"/>
                <a:gd name="T41" fmla="*/ 144 h 146"/>
                <a:gd name="T42" fmla="*/ 146 w 146"/>
                <a:gd name="T43" fmla="*/ 143 h 146"/>
                <a:gd name="T44" fmla="*/ 146 w 146"/>
                <a:gd name="T45" fmla="*/ 143 h 146"/>
                <a:gd name="T46" fmla="*/ 146 w 146"/>
                <a:gd name="T47" fmla="*/ 3 h 146"/>
                <a:gd name="T48" fmla="*/ 143 w 146"/>
                <a:gd name="T49" fmla="*/ 0 h 146"/>
                <a:gd name="T50" fmla="*/ 6 w 146"/>
                <a:gd name="T51" fmla="*/ 140 h 146"/>
                <a:gd name="T52" fmla="*/ 6 w 146"/>
                <a:gd name="T53" fmla="*/ 107 h 146"/>
                <a:gd name="T54" fmla="*/ 55 w 146"/>
                <a:gd name="T55" fmla="*/ 58 h 146"/>
                <a:gd name="T56" fmla="*/ 135 w 146"/>
                <a:gd name="T57" fmla="*/ 140 h 146"/>
                <a:gd name="T58" fmla="*/ 6 w 146"/>
                <a:gd name="T59" fmla="*/ 140 h 146"/>
                <a:gd name="T60" fmla="*/ 140 w 146"/>
                <a:gd name="T61" fmla="*/ 135 h 146"/>
                <a:gd name="T62" fmla="*/ 86 w 146"/>
                <a:gd name="T63" fmla="*/ 81 h 146"/>
                <a:gd name="T64" fmla="*/ 107 w 146"/>
                <a:gd name="T65" fmla="*/ 59 h 146"/>
                <a:gd name="T66" fmla="*/ 140 w 146"/>
                <a:gd name="T67" fmla="*/ 92 h 146"/>
                <a:gd name="T68" fmla="*/ 140 w 146"/>
                <a:gd name="T69" fmla="*/ 135 h 146"/>
                <a:gd name="T70" fmla="*/ 140 w 146"/>
                <a:gd name="T71" fmla="*/ 84 h 146"/>
                <a:gd name="T72" fmla="*/ 109 w 146"/>
                <a:gd name="T73" fmla="*/ 53 h 146"/>
                <a:gd name="T74" fmla="*/ 105 w 146"/>
                <a:gd name="T75" fmla="*/ 53 h 146"/>
                <a:gd name="T76" fmla="*/ 82 w 146"/>
                <a:gd name="T77" fmla="*/ 76 h 146"/>
                <a:gd name="T78" fmla="*/ 57 w 146"/>
                <a:gd name="T79" fmla="*/ 52 h 146"/>
                <a:gd name="T80" fmla="*/ 55 w 146"/>
                <a:gd name="T81" fmla="*/ 51 h 146"/>
                <a:gd name="T82" fmla="*/ 55 w 146"/>
                <a:gd name="T83" fmla="*/ 51 h 146"/>
                <a:gd name="T84" fmla="*/ 53 w 146"/>
                <a:gd name="T85" fmla="*/ 52 h 146"/>
                <a:gd name="T86" fmla="*/ 6 w 146"/>
                <a:gd name="T87" fmla="*/ 98 h 146"/>
                <a:gd name="T88" fmla="*/ 6 w 146"/>
                <a:gd name="T89" fmla="*/ 6 h 146"/>
                <a:gd name="T90" fmla="*/ 140 w 146"/>
                <a:gd name="T91" fmla="*/ 6 h 146"/>
                <a:gd name="T92" fmla="*/ 140 w 146"/>
                <a:gd name="T93" fmla="*/ 8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 h="146">
                  <a:moveTo>
                    <a:pt x="80" y="44"/>
                  </a:moveTo>
                  <a:cubicBezTo>
                    <a:pt x="86" y="44"/>
                    <a:pt x="91" y="39"/>
                    <a:pt x="91" y="33"/>
                  </a:cubicBezTo>
                  <a:cubicBezTo>
                    <a:pt x="91" y="27"/>
                    <a:pt x="86" y="23"/>
                    <a:pt x="80" y="23"/>
                  </a:cubicBezTo>
                  <a:cubicBezTo>
                    <a:pt x="74" y="23"/>
                    <a:pt x="69" y="27"/>
                    <a:pt x="69" y="33"/>
                  </a:cubicBezTo>
                  <a:cubicBezTo>
                    <a:pt x="69" y="39"/>
                    <a:pt x="74" y="44"/>
                    <a:pt x="80" y="44"/>
                  </a:cubicBezTo>
                  <a:close/>
                  <a:moveTo>
                    <a:pt x="80" y="29"/>
                  </a:moveTo>
                  <a:cubicBezTo>
                    <a:pt x="83" y="29"/>
                    <a:pt x="85" y="31"/>
                    <a:pt x="85" y="33"/>
                  </a:cubicBezTo>
                  <a:cubicBezTo>
                    <a:pt x="85" y="36"/>
                    <a:pt x="83" y="38"/>
                    <a:pt x="80" y="38"/>
                  </a:cubicBezTo>
                  <a:cubicBezTo>
                    <a:pt x="78" y="38"/>
                    <a:pt x="75" y="36"/>
                    <a:pt x="75" y="33"/>
                  </a:cubicBezTo>
                  <a:cubicBezTo>
                    <a:pt x="75" y="31"/>
                    <a:pt x="78" y="29"/>
                    <a:pt x="80" y="29"/>
                  </a:cubicBezTo>
                  <a:close/>
                  <a:moveTo>
                    <a:pt x="143" y="0"/>
                  </a:moveTo>
                  <a:cubicBezTo>
                    <a:pt x="3" y="0"/>
                    <a:pt x="3" y="0"/>
                    <a:pt x="3" y="0"/>
                  </a:cubicBezTo>
                  <a:cubicBezTo>
                    <a:pt x="2" y="0"/>
                    <a:pt x="0" y="2"/>
                    <a:pt x="0" y="3"/>
                  </a:cubicBezTo>
                  <a:cubicBezTo>
                    <a:pt x="0" y="143"/>
                    <a:pt x="0" y="143"/>
                    <a:pt x="0" y="143"/>
                  </a:cubicBezTo>
                  <a:cubicBezTo>
                    <a:pt x="0" y="144"/>
                    <a:pt x="2" y="146"/>
                    <a:pt x="3" y="146"/>
                  </a:cubicBezTo>
                  <a:cubicBezTo>
                    <a:pt x="143" y="146"/>
                    <a:pt x="143" y="146"/>
                    <a:pt x="143" y="146"/>
                  </a:cubicBezTo>
                  <a:cubicBezTo>
                    <a:pt x="143" y="146"/>
                    <a:pt x="143" y="146"/>
                    <a:pt x="144" y="145"/>
                  </a:cubicBezTo>
                  <a:cubicBezTo>
                    <a:pt x="144" y="145"/>
                    <a:pt x="144" y="145"/>
                    <a:pt x="144" y="145"/>
                  </a:cubicBezTo>
                  <a:cubicBezTo>
                    <a:pt x="144" y="145"/>
                    <a:pt x="145" y="145"/>
                    <a:pt x="145" y="145"/>
                  </a:cubicBezTo>
                  <a:cubicBezTo>
                    <a:pt x="145" y="145"/>
                    <a:pt x="145" y="145"/>
                    <a:pt x="145" y="145"/>
                  </a:cubicBezTo>
                  <a:cubicBezTo>
                    <a:pt x="145" y="144"/>
                    <a:pt x="145" y="144"/>
                    <a:pt x="145" y="144"/>
                  </a:cubicBezTo>
                  <a:cubicBezTo>
                    <a:pt x="145" y="143"/>
                    <a:pt x="146" y="143"/>
                    <a:pt x="146" y="143"/>
                  </a:cubicBezTo>
                  <a:cubicBezTo>
                    <a:pt x="146" y="143"/>
                    <a:pt x="146" y="143"/>
                    <a:pt x="146" y="143"/>
                  </a:cubicBezTo>
                  <a:cubicBezTo>
                    <a:pt x="146" y="3"/>
                    <a:pt x="146" y="3"/>
                    <a:pt x="146" y="3"/>
                  </a:cubicBezTo>
                  <a:cubicBezTo>
                    <a:pt x="146" y="2"/>
                    <a:pt x="144" y="0"/>
                    <a:pt x="143" y="0"/>
                  </a:cubicBezTo>
                  <a:close/>
                  <a:moveTo>
                    <a:pt x="6" y="140"/>
                  </a:moveTo>
                  <a:cubicBezTo>
                    <a:pt x="6" y="107"/>
                    <a:pt x="6" y="107"/>
                    <a:pt x="6" y="107"/>
                  </a:cubicBezTo>
                  <a:cubicBezTo>
                    <a:pt x="55" y="58"/>
                    <a:pt x="55" y="58"/>
                    <a:pt x="55" y="58"/>
                  </a:cubicBezTo>
                  <a:cubicBezTo>
                    <a:pt x="135" y="140"/>
                    <a:pt x="135" y="140"/>
                    <a:pt x="135" y="140"/>
                  </a:cubicBezTo>
                  <a:lnTo>
                    <a:pt x="6" y="140"/>
                  </a:lnTo>
                  <a:close/>
                  <a:moveTo>
                    <a:pt x="140" y="135"/>
                  </a:moveTo>
                  <a:cubicBezTo>
                    <a:pt x="86" y="81"/>
                    <a:pt x="86" y="81"/>
                    <a:pt x="86" y="81"/>
                  </a:cubicBezTo>
                  <a:cubicBezTo>
                    <a:pt x="107" y="59"/>
                    <a:pt x="107" y="59"/>
                    <a:pt x="107" y="59"/>
                  </a:cubicBezTo>
                  <a:cubicBezTo>
                    <a:pt x="140" y="92"/>
                    <a:pt x="140" y="92"/>
                    <a:pt x="140" y="92"/>
                  </a:cubicBezTo>
                  <a:lnTo>
                    <a:pt x="140" y="135"/>
                  </a:lnTo>
                  <a:close/>
                  <a:moveTo>
                    <a:pt x="140" y="84"/>
                  </a:moveTo>
                  <a:cubicBezTo>
                    <a:pt x="109" y="53"/>
                    <a:pt x="109" y="53"/>
                    <a:pt x="109" y="53"/>
                  </a:cubicBezTo>
                  <a:cubicBezTo>
                    <a:pt x="108" y="52"/>
                    <a:pt x="106" y="52"/>
                    <a:pt x="105" y="53"/>
                  </a:cubicBezTo>
                  <a:cubicBezTo>
                    <a:pt x="82" y="76"/>
                    <a:pt x="82" y="76"/>
                    <a:pt x="82" y="76"/>
                  </a:cubicBezTo>
                  <a:cubicBezTo>
                    <a:pt x="57" y="52"/>
                    <a:pt x="57" y="52"/>
                    <a:pt x="57" y="52"/>
                  </a:cubicBezTo>
                  <a:cubicBezTo>
                    <a:pt x="57" y="51"/>
                    <a:pt x="56" y="51"/>
                    <a:pt x="55" y="51"/>
                  </a:cubicBezTo>
                  <a:cubicBezTo>
                    <a:pt x="55" y="51"/>
                    <a:pt x="55" y="51"/>
                    <a:pt x="55" y="51"/>
                  </a:cubicBezTo>
                  <a:cubicBezTo>
                    <a:pt x="54" y="51"/>
                    <a:pt x="54" y="51"/>
                    <a:pt x="53" y="52"/>
                  </a:cubicBezTo>
                  <a:cubicBezTo>
                    <a:pt x="6" y="98"/>
                    <a:pt x="6" y="98"/>
                    <a:pt x="6" y="98"/>
                  </a:cubicBezTo>
                  <a:cubicBezTo>
                    <a:pt x="6" y="6"/>
                    <a:pt x="6" y="6"/>
                    <a:pt x="6" y="6"/>
                  </a:cubicBezTo>
                  <a:cubicBezTo>
                    <a:pt x="140" y="6"/>
                    <a:pt x="140" y="6"/>
                    <a:pt x="140" y="6"/>
                  </a:cubicBezTo>
                  <a:lnTo>
                    <a:pt x="140" y="84"/>
                  </a:lnTo>
                  <a:close/>
                </a:path>
              </a:pathLst>
            </a:custGeom>
            <a:solidFill>
              <a:schemeClr val="accent2"/>
            </a:solidFill>
            <a:ln>
              <a:noFill/>
            </a:ln>
          </p:spPr>
          <p:txBody>
            <a:bodyPr vert="horz" wrap="square" lIns="121861" tIns="60931" rIns="121861" bIns="60931" numCol="1" anchor="t" anchorCtr="0" compatLnSpc="1"/>
            <a:lstStyle/>
            <a:p>
              <a:endParaRPr lang="zh-CN" altLang="en-US" sz="2400">
                <a:latin typeface="Arial" panose="020B0604020202020204"/>
                <a:ea typeface="微软雅黑" panose="020B0503020204020204" pitchFamily="34" charset="-122"/>
                <a:sym typeface="Arial" panose="020B0604020202020204"/>
              </a:endParaRPr>
            </a:p>
          </p:txBody>
        </p:sp>
      </p:grpSp>
      <p:grpSp>
        <p:nvGrpSpPr>
          <p:cNvPr id="10" name="组合 12"/>
          <p:cNvGrpSpPr/>
          <p:nvPr/>
        </p:nvGrpSpPr>
        <p:grpSpPr>
          <a:xfrm>
            <a:off x="6204215" y="3787514"/>
            <a:ext cx="1371407" cy="1371593"/>
            <a:chOff x="6024309" y="4117416"/>
            <a:chExt cx="1371831" cy="1371831"/>
          </a:xfrm>
        </p:grpSpPr>
        <p:grpSp>
          <p:nvGrpSpPr>
            <p:cNvPr id="12" name="组合 60"/>
            <p:cNvGrpSpPr/>
            <p:nvPr/>
          </p:nvGrpSpPr>
          <p:grpSpPr>
            <a:xfrm flipH="1">
              <a:off x="6024309" y="4117416"/>
              <a:ext cx="1371831" cy="1371831"/>
              <a:chOff x="4277955" y="3767258"/>
              <a:chExt cx="1371831" cy="1371831"/>
            </a:xfrm>
          </p:grpSpPr>
          <p:sp>
            <p:nvSpPr>
              <p:cNvPr id="62" name="泪滴形 61"/>
              <p:cNvSpPr/>
              <p:nvPr/>
            </p:nvSpPr>
            <p:spPr>
              <a:xfrm>
                <a:off x="4277955" y="3767258"/>
                <a:ext cx="1371831" cy="1371831"/>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panose="020B0604020202020204"/>
                  <a:ea typeface="微软雅黑" panose="020B0503020204020204" pitchFamily="34" charset="-122"/>
                  <a:sym typeface="Arial" panose="020B0604020202020204"/>
                </a:endParaRPr>
              </a:p>
            </p:txBody>
          </p:sp>
          <p:sp>
            <p:nvSpPr>
              <p:cNvPr id="63" name="椭圆 62"/>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2" name="Freeform 156"/>
            <p:cNvSpPr>
              <a:spLocks noEditPoints="1"/>
            </p:cNvSpPr>
            <p:nvPr/>
          </p:nvSpPr>
          <p:spPr bwMode="auto">
            <a:xfrm>
              <a:off x="6420019" y="4542225"/>
              <a:ext cx="580408" cy="585922"/>
            </a:xfrm>
            <a:custGeom>
              <a:avLst/>
              <a:gdLst>
                <a:gd name="T0" fmla="*/ 39 w 178"/>
                <a:gd name="T1" fmla="*/ 57 h 180"/>
                <a:gd name="T2" fmla="*/ 53 w 178"/>
                <a:gd name="T3" fmla="*/ 57 h 180"/>
                <a:gd name="T4" fmla="*/ 45 w 178"/>
                <a:gd name="T5" fmla="*/ 57 h 180"/>
                <a:gd name="T6" fmla="*/ 47 w 178"/>
                <a:gd name="T7" fmla="*/ 57 h 180"/>
                <a:gd name="T8" fmla="*/ 105 w 178"/>
                <a:gd name="T9" fmla="*/ 50 h 180"/>
                <a:gd name="T10" fmla="*/ 105 w 178"/>
                <a:gd name="T11" fmla="*/ 63 h 180"/>
                <a:gd name="T12" fmla="*/ 105 w 178"/>
                <a:gd name="T13" fmla="*/ 50 h 180"/>
                <a:gd name="T14" fmla="*/ 105 w 178"/>
                <a:gd name="T15" fmla="*/ 56 h 180"/>
                <a:gd name="T16" fmla="*/ 104 w 178"/>
                <a:gd name="T17" fmla="*/ 57 h 180"/>
                <a:gd name="T18" fmla="*/ 159 w 178"/>
                <a:gd name="T19" fmla="*/ 26 h 180"/>
                <a:gd name="T20" fmla="*/ 159 w 178"/>
                <a:gd name="T21" fmla="*/ 32 h 180"/>
                <a:gd name="T22" fmla="*/ 172 w 178"/>
                <a:gd name="T23" fmla="*/ 37 h 180"/>
                <a:gd name="T24" fmla="*/ 167 w 178"/>
                <a:gd name="T25" fmla="*/ 130 h 180"/>
                <a:gd name="T26" fmla="*/ 145 w 178"/>
                <a:gd name="T27" fmla="*/ 133 h 180"/>
                <a:gd name="T28" fmla="*/ 100 w 178"/>
                <a:gd name="T29" fmla="*/ 131 h 180"/>
                <a:gd name="T30" fmla="*/ 75 w 178"/>
                <a:gd name="T31" fmla="*/ 130 h 180"/>
                <a:gd name="T32" fmla="*/ 72 w 178"/>
                <a:gd name="T33" fmla="*/ 133 h 180"/>
                <a:gd name="T34" fmla="*/ 97 w 178"/>
                <a:gd name="T35" fmla="*/ 136 h 180"/>
                <a:gd name="T36" fmla="*/ 148 w 178"/>
                <a:gd name="T37" fmla="*/ 180 h 180"/>
                <a:gd name="T38" fmla="*/ 151 w 178"/>
                <a:gd name="T39" fmla="*/ 177 h 180"/>
                <a:gd name="T40" fmla="*/ 167 w 178"/>
                <a:gd name="T41" fmla="*/ 136 h 180"/>
                <a:gd name="T42" fmla="*/ 178 w 178"/>
                <a:gd name="T43" fmla="*/ 37 h 180"/>
                <a:gd name="T44" fmla="*/ 75 w 178"/>
                <a:gd name="T45" fmla="*/ 50 h 180"/>
                <a:gd name="T46" fmla="*/ 75 w 178"/>
                <a:gd name="T47" fmla="*/ 63 h 180"/>
                <a:gd name="T48" fmla="*/ 75 w 178"/>
                <a:gd name="T49" fmla="*/ 50 h 180"/>
                <a:gd name="T50" fmla="*/ 75 w 178"/>
                <a:gd name="T51" fmla="*/ 56 h 180"/>
                <a:gd name="T52" fmla="*/ 75 w 178"/>
                <a:gd name="T53" fmla="*/ 57 h 180"/>
                <a:gd name="T54" fmla="*/ 152 w 178"/>
                <a:gd name="T55" fmla="*/ 99 h 180"/>
                <a:gd name="T56" fmla="*/ 140 w 178"/>
                <a:gd name="T57" fmla="*/ 0 h 180"/>
                <a:gd name="T58" fmla="*/ 0 w 178"/>
                <a:gd name="T59" fmla="*/ 11 h 180"/>
                <a:gd name="T60" fmla="*/ 11 w 178"/>
                <a:gd name="T61" fmla="*/ 110 h 180"/>
                <a:gd name="T62" fmla="*/ 27 w 178"/>
                <a:gd name="T63" fmla="*/ 151 h 180"/>
                <a:gd name="T64" fmla="*/ 30 w 178"/>
                <a:gd name="T65" fmla="*/ 154 h 180"/>
                <a:gd name="T66" fmla="*/ 81 w 178"/>
                <a:gd name="T67" fmla="*/ 110 h 180"/>
                <a:gd name="T68" fmla="*/ 78 w 178"/>
                <a:gd name="T69" fmla="*/ 105 h 180"/>
                <a:gd name="T70" fmla="*/ 33 w 178"/>
                <a:gd name="T71" fmla="*/ 107 h 180"/>
                <a:gd name="T72" fmla="*/ 11 w 178"/>
                <a:gd name="T73" fmla="*/ 104 h 180"/>
                <a:gd name="T74" fmla="*/ 6 w 178"/>
                <a:gd name="T75" fmla="*/ 11 h 180"/>
                <a:gd name="T76" fmla="*/ 140 w 178"/>
                <a:gd name="T77" fmla="*/ 6 h 180"/>
                <a:gd name="T78" fmla="*/ 146 w 178"/>
                <a:gd name="T79" fmla="*/ 99 h 180"/>
                <a:gd name="T80" fmla="*/ 80 w 178"/>
                <a:gd name="T81"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80">
                  <a:moveTo>
                    <a:pt x="46" y="50"/>
                  </a:moveTo>
                  <a:cubicBezTo>
                    <a:pt x="42" y="50"/>
                    <a:pt x="39" y="53"/>
                    <a:pt x="39" y="57"/>
                  </a:cubicBezTo>
                  <a:cubicBezTo>
                    <a:pt x="39" y="60"/>
                    <a:pt x="42" y="63"/>
                    <a:pt x="46" y="63"/>
                  </a:cubicBezTo>
                  <a:cubicBezTo>
                    <a:pt x="49" y="63"/>
                    <a:pt x="53" y="60"/>
                    <a:pt x="53" y="57"/>
                  </a:cubicBezTo>
                  <a:cubicBezTo>
                    <a:pt x="53" y="53"/>
                    <a:pt x="49" y="50"/>
                    <a:pt x="46" y="50"/>
                  </a:cubicBezTo>
                  <a:close/>
                  <a:moveTo>
                    <a:pt x="45" y="57"/>
                  </a:moveTo>
                  <a:cubicBezTo>
                    <a:pt x="45" y="56"/>
                    <a:pt x="45" y="56"/>
                    <a:pt x="46" y="56"/>
                  </a:cubicBezTo>
                  <a:cubicBezTo>
                    <a:pt x="46" y="56"/>
                    <a:pt x="47" y="56"/>
                    <a:pt x="47" y="57"/>
                  </a:cubicBezTo>
                  <a:cubicBezTo>
                    <a:pt x="47" y="58"/>
                    <a:pt x="45" y="58"/>
                    <a:pt x="45" y="57"/>
                  </a:cubicBezTo>
                  <a:close/>
                  <a:moveTo>
                    <a:pt x="105" y="50"/>
                  </a:moveTo>
                  <a:cubicBezTo>
                    <a:pt x="102" y="50"/>
                    <a:pt x="98" y="53"/>
                    <a:pt x="98" y="57"/>
                  </a:cubicBezTo>
                  <a:cubicBezTo>
                    <a:pt x="98" y="60"/>
                    <a:pt x="102" y="63"/>
                    <a:pt x="105" y="63"/>
                  </a:cubicBezTo>
                  <a:cubicBezTo>
                    <a:pt x="109" y="63"/>
                    <a:pt x="112" y="60"/>
                    <a:pt x="112" y="57"/>
                  </a:cubicBezTo>
                  <a:cubicBezTo>
                    <a:pt x="112" y="53"/>
                    <a:pt x="109" y="50"/>
                    <a:pt x="105" y="50"/>
                  </a:cubicBezTo>
                  <a:close/>
                  <a:moveTo>
                    <a:pt x="104" y="57"/>
                  </a:moveTo>
                  <a:cubicBezTo>
                    <a:pt x="104" y="56"/>
                    <a:pt x="105" y="56"/>
                    <a:pt x="105" y="56"/>
                  </a:cubicBezTo>
                  <a:cubicBezTo>
                    <a:pt x="106" y="56"/>
                    <a:pt x="106" y="56"/>
                    <a:pt x="106" y="57"/>
                  </a:cubicBezTo>
                  <a:cubicBezTo>
                    <a:pt x="106" y="58"/>
                    <a:pt x="104" y="58"/>
                    <a:pt x="104" y="57"/>
                  </a:cubicBezTo>
                  <a:close/>
                  <a:moveTo>
                    <a:pt x="167" y="26"/>
                  </a:moveTo>
                  <a:cubicBezTo>
                    <a:pt x="159" y="26"/>
                    <a:pt x="159" y="26"/>
                    <a:pt x="159" y="26"/>
                  </a:cubicBezTo>
                  <a:cubicBezTo>
                    <a:pt x="158" y="26"/>
                    <a:pt x="156" y="27"/>
                    <a:pt x="156" y="29"/>
                  </a:cubicBezTo>
                  <a:cubicBezTo>
                    <a:pt x="156" y="31"/>
                    <a:pt x="158" y="32"/>
                    <a:pt x="159" y="32"/>
                  </a:cubicBezTo>
                  <a:cubicBezTo>
                    <a:pt x="167" y="32"/>
                    <a:pt x="167" y="32"/>
                    <a:pt x="167" y="32"/>
                  </a:cubicBezTo>
                  <a:cubicBezTo>
                    <a:pt x="170" y="32"/>
                    <a:pt x="172" y="34"/>
                    <a:pt x="172" y="37"/>
                  </a:cubicBezTo>
                  <a:cubicBezTo>
                    <a:pt x="172" y="125"/>
                    <a:pt x="172" y="125"/>
                    <a:pt x="172" y="125"/>
                  </a:cubicBezTo>
                  <a:cubicBezTo>
                    <a:pt x="172" y="128"/>
                    <a:pt x="170" y="130"/>
                    <a:pt x="167" y="130"/>
                  </a:cubicBezTo>
                  <a:cubicBezTo>
                    <a:pt x="148" y="130"/>
                    <a:pt x="148" y="130"/>
                    <a:pt x="148" y="130"/>
                  </a:cubicBezTo>
                  <a:cubicBezTo>
                    <a:pt x="146" y="130"/>
                    <a:pt x="145" y="131"/>
                    <a:pt x="145" y="133"/>
                  </a:cubicBezTo>
                  <a:cubicBezTo>
                    <a:pt x="145" y="171"/>
                    <a:pt x="145" y="171"/>
                    <a:pt x="145" y="171"/>
                  </a:cubicBezTo>
                  <a:cubicBezTo>
                    <a:pt x="100" y="131"/>
                    <a:pt x="100" y="131"/>
                    <a:pt x="100" y="131"/>
                  </a:cubicBezTo>
                  <a:cubicBezTo>
                    <a:pt x="100" y="130"/>
                    <a:pt x="99" y="130"/>
                    <a:pt x="98" y="130"/>
                  </a:cubicBezTo>
                  <a:cubicBezTo>
                    <a:pt x="75" y="130"/>
                    <a:pt x="75" y="130"/>
                    <a:pt x="75" y="130"/>
                  </a:cubicBezTo>
                  <a:cubicBezTo>
                    <a:pt x="75" y="130"/>
                    <a:pt x="75" y="130"/>
                    <a:pt x="75" y="130"/>
                  </a:cubicBezTo>
                  <a:cubicBezTo>
                    <a:pt x="73" y="130"/>
                    <a:pt x="72" y="131"/>
                    <a:pt x="72" y="133"/>
                  </a:cubicBezTo>
                  <a:cubicBezTo>
                    <a:pt x="72" y="135"/>
                    <a:pt x="73" y="136"/>
                    <a:pt x="75" y="136"/>
                  </a:cubicBezTo>
                  <a:cubicBezTo>
                    <a:pt x="97" y="136"/>
                    <a:pt x="97" y="136"/>
                    <a:pt x="97" y="136"/>
                  </a:cubicBezTo>
                  <a:cubicBezTo>
                    <a:pt x="146" y="179"/>
                    <a:pt x="146" y="179"/>
                    <a:pt x="146" y="179"/>
                  </a:cubicBezTo>
                  <a:cubicBezTo>
                    <a:pt x="146" y="180"/>
                    <a:pt x="147" y="180"/>
                    <a:pt x="148" y="180"/>
                  </a:cubicBezTo>
                  <a:cubicBezTo>
                    <a:pt x="148" y="180"/>
                    <a:pt x="149" y="180"/>
                    <a:pt x="149" y="180"/>
                  </a:cubicBezTo>
                  <a:cubicBezTo>
                    <a:pt x="150" y="179"/>
                    <a:pt x="151" y="178"/>
                    <a:pt x="151" y="177"/>
                  </a:cubicBezTo>
                  <a:cubicBezTo>
                    <a:pt x="151" y="136"/>
                    <a:pt x="151" y="136"/>
                    <a:pt x="151" y="136"/>
                  </a:cubicBezTo>
                  <a:cubicBezTo>
                    <a:pt x="167" y="136"/>
                    <a:pt x="167" y="136"/>
                    <a:pt x="167" y="136"/>
                  </a:cubicBezTo>
                  <a:cubicBezTo>
                    <a:pt x="173" y="136"/>
                    <a:pt x="178" y="131"/>
                    <a:pt x="178" y="125"/>
                  </a:cubicBezTo>
                  <a:cubicBezTo>
                    <a:pt x="178" y="37"/>
                    <a:pt x="178" y="37"/>
                    <a:pt x="178" y="37"/>
                  </a:cubicBezTo>
                  <a:cubicBezTo>
                    <a:pt x="178" y="31"/>
                    <a:pt x="173" y="26"/>
                    <a:pt x="167" y="26"/>
                  </a:cubicBezTo>
                  <a:close/>
                  <a:moveTo>
                    <a:pt x="75" y="50"/>
                  </a:moveTo>
                  <a:cubicBezTo>
                    <a:pt x="72" y="50"/>
                    <a:pt x="69" y="53"/>
                    <a:pt x="69" y="57"/>
                  </a:cubicBezTo>
                  <a:cubicBezTo>
                    <a:pt x="69" y="60"/>
                    <a:pt x="72" y="63"/>
                    <a:pt x="75" y="63"/>
                  </a:cubicBezTo>
                  <a:cubicBezTo>
                    <a:pt x="79" y="63"/>
                    <a:pt x="82" y="60"/>
                    <a:pt x="82" y="57"/>
                  </a:cubicBezTo>
                  <a:cubicBezTo>
                    <a:pt x="82" y="53"/>
                    <a:pt x="79" y="50"/>
                    <a:pt x="75" y="50"/>
                  </a:cubicBezTo>
                  <a:close/>
                  <a:moveTo>
                    <a:pt x="75" y="57"/>
                  </a:moveTo>
                  <a:cubicBezTo>
                    <a:pt x="75" y="56"/>
                    <a:pt x="75" y="56"/>
                    <a:pt x="75" y="56"/>
                  </a:cubicBezTo>
                  <a:cubicBezTo>
                    <a:pt x="76" y="56"/>
                    <a:pt x="76" y="56"/>
                    <a:pt x="76" y="57"/>
                  </a:cubicBezTo>
                  <a:cubicBezTo>
                    <a:pt x="76" y="58"/>
                    <a:pt x="75" y="58"/>
                    <a:pt x="75" y="57"/>
                  </a:cubicBezTo>
                  <a:close/>
                  <a:moveTo>
                    <a:pt x="140" y="110"/>
                  </a:moveTo>
                  <a:cubicBezTo>
                    <a:pt x="147" y="110"/>
                    <a:pt x="152" y="105"/>
                    <a:pt x="152" y="99"/>
                  </a:cubicBezTo>
                  <a:cubicBezTo>
                    <a:pt x="152" y="11"/>
                    <a:pt x="152" y="11"/>
                    <a:pt x="152" y="11"/>
                  </a:cubicBezTo>
                  <a:cubicBezTo>
                    <a:pt x="152" y="5"/>
                    <a:pt x="147" y="0"/>
                    <a:pt x="140" y="0"/>
                  </a:cubicBezTo>
                  <a:cubicBezTo>
                    <a:pt x="11" y="0"/>
                    <a:pt x="11" y="0"/>
                    <a:pt x="11" y="0"/>
                  </a:cubicBezTo>
                  <a:cubicBezTo>
                    <a:pt x="5" y="0"/>
                    <a:pt x="0" y="5"/>
                    <a:pt x="0" y="11"/>
                  </a:cubicBezTo>
                  <a:cubicBezTo>
                    <a:pt x="0" y="99"/>
                    <a:pt x="0" y="99"/>
                    <a:pt x="0" y="99"/>
                  </a:cubicBezTo>
                  <a:cubicBezTo>
                    <a:pt x="0" y="105"/>
                    <a:pt x="5" y="110"/>
                    <a:pt x="11" y="110"/>
                  </a:cubicBezTo>
                  <a:cubicBezTo>
                    <a:pt x="27" y="110"/>
                    <a:pt x="27" y="110"/>
                    <a:pt x="27" y="110"/>
                  </a:cubicBezTo>
                  <a:cubicBezTo>
                    <a:pt x="27" y="151"/>
                    <a:pt x="27" y="151"/>
                    <a:pt x="27" y="151"/>
                  </a:cubicBezTo>
                  <a:cubicBezTo>
                    <a:pt x="27" y="153"/>
                    <a:pt x="28" y="154"/>
                    <a:pt x="29" y="154"/>
                  </a:cubicBezTo>
                  <a:cubicBezTo>
                    <a:pt x="29" y="154"/>
                    <a:pt x="30" y="154"/>
                    <a:pt x="30" y="154"/>
                  </a:cubicBezTo>
                  <a:cubicBezTo>
                    <a:pt x="31" y="154"/>
                    <a:pt x="31" y="154"/>
                    <a:pt x="32" y="154"/>
                  </a:cubicBezTo>
                  <a:cubicBezTo>
                    <a:pt x="81" y="110"/>
                    <a:pt x="81" y="110"/>
                    <a:pt x="81" y="110"/>
                  </a:cubicBezTo>
                  <a:lnTo>
                    <a:pt x="140" y="110"/>
                  </a:lnTo>
                  <a:close/>
                  <a:moveTo>
                    <a:pt x="78" y="105"/>
                  </a:moveTo>
                  <a:cubicBezTo>
                    <a:pt x="33" y="145"/>
                    <a:pt x="33" y="145"/>
                    <a:pt x="33" y="145"/>
                  </a:cubicBezTo>
                  <a:cubicBezTo>
                    <a:pt x="33" y="107"/>
                    <a:pt x="33" y="107"/>
                    <a:pt x="33" y="107"/>
                  </a:cubicBezTo>
                  <a:cubicBezTo>
                    <a:pt x="33" y="105"/>
                    <a:pt x="32" y="104"/>
                    <a:pt x="30" y="104"/>
                  </a:cubicBezTo>
                  <a:cubicBezTo>
                    <a:pt x="11" y="104"/>
                    <a:pt x="11" y="104"/>
                    <a:pt x="11" y="104"/>
                  </a:cubicBezTo>
                  <a:cubicBezTo>
                    <a:pt x="8" y="104"/>
                    <a:pt x="6" y="102"/>
                    <a:pt x="6" y="99"/>
                  </a:cubicBezTo>
                  <a:cubicBezTo>
                    <a:pt x="6" y="11"/>
                    <a:pt x="6" y="11"/>
                    <a:pt x="6" y="11"/>
                  </a:cubicBezTo>
                  <a:cubicBezTo>
                    <a:pt x="6" y="9"/>
                    <a:pt x="8" y="6"/>
                    <a:pt x="11" y="6"/>
                  </a:cubicBezTo>
                  <a:cubicBezTo>
                    <a:pt x="140" y="6"/>
                    <a:pt x="140" y="6"/>
                    <a:pt x="140" y="6"/>
                  </a:cubicBezTo>
                  <a:cubicBezTo>
                    <a:pt x="143" y="6"/>
                    <a:pt x="146" y="9"/>
                    <a:pt x="146" y="11"/>
                  </a:cubicBezTo>
                  <a:cubicBezTo>
                    <a:pt x="146" y="99"/>
                    <a:pt x="146" y="99"/>
                    <a:pt x="146" y="99"/>
                  </a:cubicBezTo>
                  <a:cubicBezTo>
                    <a:pt x="146" y="102"/>
                    <a:pt x="143" y="104"/>
                    <a:pt x="140" y="104"/>
                  </a:cubicBezTo>
                  <a:cubicBezTo>
                    <a:pt x="80" y="104"/>
                    <a:pt x="80" y="104"/>
                    <a:pt x="80" y="104"/>
                  </a:cubicBezTo>
                  <a:cubicBezTo>
                    <a:pt x="79" y="104"/>
                    <a:pt x="78" y="104"/>
                    <a:pt x="78" y="105"/>
                  </a:cubicBezTo>
                  <a:close/>
                </a:path>
              </a:pathLst>
            </a:custGeom>
            <a:solidFill>
              <a:schemeClr val="accent3"/>
            </a:solidFill>
            <a:ln>
              <a:noFill/>
            </a:ln>
          </p:spPr>
          <p:txBody>
            <a:bodyPr vert="horz" wrap="square" lIns="121861" tIns="60931" rIns="121861" bIns="60931" numCol="1" anchor="t" anchorCtr="0" compatLnSpc="1"/>
            <a:lstStyle/>
            <a:p>
              <a:endParaRPr lang="zh-CN" altLang="en-US" sz="2400">
                <a:latin typeface="Arial" panose="020B0604020202020204"/>
                <a:ea typeface="微软雅黑" panose="020B0503020204020204" pitchFamily="34" charset="-122"/>
                <a:sym typeface="Arial" panose="020B0604020202020204"/>
              </a:endParaRPr>
            </a:p>
          </p:txBody>
        </p:sp>
      </p:grpSp>
      <p:grpSp>
        <p:nvGrpSpPr>
          <p:cNvPr id="13" name="组合 6"/>
          <p:cNvGrpSpPr/>
          <p:nvPr/>
        </p:nvGrpSpPr>
        <p:grpSpPr>
          <a:xfrm>
            <a:off x="4517463" y="2044621"/>
            <a:ext cx="1371407" cy="1371593"/>
            <a:chOff x="4337039" y="2374221"/>
            <a:chExt cx="1371831" cy="1371831"/>
          </a:xfrm>
        </p:grpSpPr>
        <p:grpSp>
          <p:nvGrpSpPr>
            <p:cNvPr id="14" name="组合 44"/>
            <p:cNvGrpSpPr/>
            <p:nvPr/>
          </p:nvGrpSpPr>
          <p:grpSpPr>
            <a:xfrm flipV="1">
              <a:off x="4337039" y="2374221"/>
              <a:ext cx="1371831" cy="1371831"/>
              <a:chOff x="4277955" y="3767258"/>
              <a:chExt cx="1371831" cy="1371831"/>
            </a:xfrm>
          </p:grpSpPr>
          <p:sp>
            <p:nvSpPr>
              <p:cNvPr id="49" name="泪滴形 48"/>
              <p:cNvSpPr/>
              <p:nvPr/>
            </p:nvSpPr>
            <p:spPr>
              <a:xfrm>
                <a:off x="4277955" y="3767258"/>
                <a:ext cx="1371831" cy="137183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sp>
            <p:nvSpPr>
              <p:cNvPr id="50" name="椭圆 49"/>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3" name="Freeform 107"/>
            <p:cNvSpPr>
              <a:spLocks noEditPoints="1"/>
            </p:cNvSpPr>
            <p:nvPr/>
          </p:nvSpPr>
          <p:spPr bwMode="auto">
            <a:xfrm>
              <a:off x="4761092" y="2749543"/>
              <a:ext cx="566164" cy="550524"/>
            </a:xfrm>
            <a:custGeom>
              <a:avLst/>
              <a:gdLst>
                <a:gd name="T0" fmla="*/ 134 w 153"/>
                <a:gd name="T1" fmla="*/ 70 h 149"/>
                <a:gd name="T2" fmla="*/ 131 w 153"/>
                <a:gd name="T3" fmla="*/ 73 h 149"/>
                <a:gd name="T4" fmla="*/ 131 w 153"/>
                <a:gd name="T5" fmla="*/ 143 h 149"/>
                <a:gd name="T6" fmla="*/ 6 w 153"/>
                <a:gd name="T7" fmla="*/ 143 h 149"/>
                <a:gd name="T8" fmla="*/ 6 w 153"/>
                <a:gd name="T9" fmla="*/ 18 h 149"/>
                <a:gd name="T10" fmla="*/ 85 w 153"/>
                <a:gd name="T11" fmla="*/ 18 h 149"/>
                <a:gd name="T12" fmla="*/ 88 w 153"/>
                <a:gd name="T13" fmla="*/ 15 h 149"/>
                <a:gd name="T14" fmla="*/ 85 w 153"/>
                <a:gd name="T15" fmla="*/ 12 h 149"/>
                <a:gd name="T16" fmla="*/ 3 w 153"/>
                <a:gd name="T17" fmla="*/ 12 h 149"/>
                <a:gd name="T18" fmla="*/ 0 w 153"/>
                <a:gd name="T19" fmla="*/ 15 h 149"/>
                <a:gd name="T20" fmla="*/ 0 w 153"/>
                <a:gd name="T21" fmla="*/ 146 h 149"/>
                <a:gd name="T22" fmla="*/ 3 w 153"/>
                <a:gd name="T23" fmla="*/ 149 h 149"/>
                <a:gd name="T24" fmla="*/ 134 w 153"/>
                <a:gd name="T25" fmla="*/ 149 h 149"/>
                <a:gd name="T26" fmla="*/ 137 w 153"/>
                <a:gd name="T27" fmla="*/ 146 h 149"/>
                <a:gd name="T28" fmla="*/ 137 w 153"/>
                <a:gd name="T29" fmla="*/ 73 h 149"/>
                <a:gd name="T30" fmla="*/ 134 w 153"/>
                <a:gd name="T31" fmla="*/ 70 h 149"/>
                <a:gd name="T32" fmla="*/ 134 w 153"/>
                <a:gd name="T33" fmla="*/ 8 h 149"/>
                <a:gd name="T34" fmla="*/ 117 w 153"/>
                <a:gd name="T35" fmla="*/ 0 h 149"/>
                <a:gd name="T36" fmla="*/ 108 w 153"/>
                <a:gd name="T37" fmla="*/ 5 h 149"/>
                <a:gd name="T38" fmla="*/ 108 w 153"/>
                <a:gd name="T39" fmla="*/ 6 h 149"/>
                <a:gd name="T40" fmla="*/ 105 w 153"/>
                <a:gd name="T41" fmla="*/ 10 h 149"/>
                <a:gd name="T42" fmla="*/ 68 w 153"/>
                <a:gd name="T43" fmla="*/ 64 h 149"/>
                <a:gd name="T44" fmla="*/ 67 w 153"/>
                <a:gd name="T45" fmla="*/ 65 h 149"/>
                <a:gd name="T46" fmla="*/ 65 w 153"/>
                <a:gd name="T47" fmla="*/ 100 h 149"/>
                <a:gd name="T48" fmla="*/ 67 w 153"/>
                <a:gd name="T49" fmla="*/ 103 h 149"/>
                <a:gd name="T50" fmla="*/ 68 w 153"/>
                <a:gd name="T51" fmla="*/ 103 h 149"/>
                <a:gd name="T52" fmla="*/ 69 w 153"/>
                <a:gd name="T53" fmla="*/ 103 h 149"/>
                <a:gd name="T54" fmla="*/ 104 w 153"/>
                <a:gd name="T55" fmla="*/ 91 h 149"/>
                <a:gd name="T56" fmla="*/ 105 w 153"/>
                <a:gd name="T57" fmla="*/ 90 h 149"/>
                <a:gd name="T58" fmla="*/ 141 w 153"/>
                <a:gd name="T59" fmla="*/ 39 h 149"/>
                <a:gd name="T60" fmla="*/ 142 w 153"/>
                <a:gd name="T61" fmla="*/ 36 h 149"/>
                <a:gd name="T62" fmla="*/ 146 w 153"/>
                <a:gd name="T63" fmla="*/ 32 h 149"/>
                <a:gd name="T64" fmla="*/ 146 w 153"/>
                <a:gd name="T65" fmla="*/ 31 h 149"/>
                <a:gd name="T66" fmla="*/ 134 w 153"/>
                <a:gd name="T67" fmla="*/ 8 h 149"/>
                <a:gd name="T68" fmla="*/ 72 w 153"/>
                <a:gd name="T69" fmla="*/ 96 h 149"/>
                <a:gd name="T70" fmla="*/ 73 w 153"/>
                <a:gd name="T71" fmla="*/ 69 h 149"/>
                <a:gd name="T72" fmla="*/ 79 w 153"/>
                <a:gd name="T73" fmla="*/ 74 h 149"/>
                <a:gd name="T74" fmla="*/ 81 w 153"/>
                <a:gd name="T75" fmla="*/ 76 h 149"/>
                <a:gd name="T76" fmla="*/ 89 w 153"/>
                <a:gd name="T77" fmla="*/ 82 h 149"/>
                <a:gd name="T78" fmla="*/ 91 w 153"/>
                <a:gd name="T79" fmla="*/ 84 h 149"/>
                <a:gd name="T80" fmla="*/ 97 w 153"/>
                <a:gd name="T81" fmla="*/ 87 h 149"/>
                <a:gd name="T82" fmla="*/ 72 w 153"/>
                <a:gd name="T83" fmla="*/ 96 h 149"/>
                <a:gd name="T84" fmla="*/ 102 w 153"/>
                <a:gd name="T85" fmla="*/ 84 h 149"/>
                <a:gd name="T86" fmla="*/ 94 w 153"/>
                <a:gd name="T87" fmla="*/ 78 h 149"/>
                <a:gd name="T88" fmla="*/ 84 w 153"/>
                <a:gd name="T89" fmla="*/ 71 h 149"/>
                <a:gd name="T90" fmla="*/ 75 w 153"/>
                <a:gd name="T91" fmla="*/ 63 h 149"/>
                <a:gd name="T92" fmla="*/ 108 w 153"/>
                <a:gd name="T93" fmla="*/ 16 h 149"/>
                <a:gd name="T94" fmla="*/ 108 w 153"/>
                <a:gd name="T95" fmla="*/ 15 h 149"/>
                <a:gd name="T96" fmla="*/ 124 w 153"/>
                <a:gd name="T97" fmla="*/ 22 h 149"/>
                <a:gd name="T98" fmla="*/ 136 w 153"/>
                <a:gd name="T99" fmla="*/ 34 h 149"/>
                <a:gd name="T100" fmla="*/ 102 w 153"/>
                <a:gd name="T101" fmla="*/ 84 h 149"/>
                <a:gd name="T102" fmla="*/ 141 w 153"/>
                <a:gd name="T103" fmla="*/ 28 h 149"/>
                <a:gd name="T104" fmla="*/ 141 w 153"/>
                <a:gd name="T105" fmla="*/ 28 h 149"/>
                <a:gd name="T106" fmla="*/ 140 w 153"/>
                <a:gd name="T107" fmla="*/ 29 h 149"/>
                <a:gd name="T108" fmla="*/ 128 w 153"/>
                <a:gd name="T109" fmla="*/ 17 h 149"/>
                <a:gd name="T110" fmla="*/ 112 w 153"/>
                <a:gd name="T111" fmla="*/ 10 h 149"/>
                <a:gd name="T112" fmla="*/ 112 w 153"/>
                <a:gd name="T113" fmla="*/ 10 h 149"/>
                <a:gd name="T114" fmla="*/ 113 w 153"/>
                <a:gd name="T115" fmla="*/ 9 h 149"/>
                <a:gd name="T116" fmla="*/ 117 w 153"/>
                <a:gd name="T117" fmla="*/ 6 h 149"/>
                <a:gd name="T118" fmla="*/ 130 w 153"/>
                <a:gd name="T119" fmla="*/ 13 h 149"/>
                <a:gd name="T120" fmla="*/ 141 w 153"/>
                <a:gd name="T121" fmla="*/ 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 h="149">
                  <a:moveTo>
                    <a:pt x="134" y="70"/>
                  </a:moveTo>
                  <a:cubicBezTo>
                    <a:pt x="133" y="70"/>
                    <a:pt x="131" y="72"/>
                    <a:pt x="131" y="73"/>
                  </a:cubicBezTo>
                  <a:cubicBezTo>
                    <a:pt x="131" y="143"/>
                    <a:pt x="131" y="143"/>
                    <a:pt x="131" y="143"/>
                  </a:cubicBezTo>
                  <a:cubicBezTo>
                    <a:pt x="6" y="143"/>
                    <a:pt x="6" y="143"/>
                    <a:pt x="6" y="143"/>
                  </a:cubicBezTo>
                  <a:cubicBezTo>
                    <a:pt x="6" y="18"/>
                    <a:pt x="6" y="18"/>
                    <a:pt x="6" y="18"/>
                  </a:cubicBezTo>
                  <a:cubicBezTo>
                    <a:pt x="85" y="18"/>
                    <a:pt x="85" y="18"/>
                    <a:pt x="85" y="18"/>
                  </a:cubicBezTo>
                  <a:cubicBezTo>
                    <a:pt x="86" y="18"/>
                    <a:pt x="88" y="16"/>
                    <a:pt x="88" y="15"/>
                  </a:cubicBezTo>
                  <a:cubicBezTo>
                    <a:pt x="88" y="13"/>
                    <a:pt x="86" y="12"/>
                    <a:pt x="85" y="12"/>
                  </a:cubicBezTo>
                  <a:cubicBezTo>
                    <a:pt x="3" y="12"/>
                    <a:pt x="3" y="12"/>
                    <a:pt x="3" y="12"/>
                  </a:cubicBezTo>
                  <a:cubicBezTo>
                    <a:pt x="2" y="12"/>
                    <a:pt x="0" y="13"/>
                    <a:pt x="0" y="15"/>
                  </a:cubicBezTo>
                  <a:cubicBezTo>
                    <a:pt x="0" y="146"/>
                    <a:pt x="0" y="146"/>
                    <a:pt x="0" y="146"/>
                  </a:cubicBezTo>
                  <a:cubicBezTo>
                    <a:pt x="0" y="148"/>
                    <a:pt x="2" y="149"/>
                    <a:pt x="3" y="149"/>
                  </a:cubicBezTo>
                  <a:cubicBezTo>
                    <a:pt x="134" y="149"/>
                    <a:pt x="134" y="149"/>
                    <a:pt x="134" y="149"/>
                  </a:cubicBezTo>
                  <a:cubicBezTo>
                    <a:pt x="136" y="149"/>
                    <a:pt x="137" y="148"/>
                    <a:pt x="137" y="146"/>
                  </a:cubicBezTo>
                  <a:cubicBezTo>
                    <a:pt x="137" y="73"/>
                    <a:pt x="137" y="73"/>
                    <a:pt x="137" y="73"/>
                  </a:cubicBezTo>
                  <a:cubicBezTo>
                    <a:pt x="137" y="72"/>
                    <a:pt x="136" y="70"/>
                    <a:pt x="134" y="70"/>
                  </a:cubicBezTo>
                  <a:close/>
                  <a:moveTo>
                    <a:pt x="134" y="8"/>
                  </a:moveTo>
                  <a:cubicBezTo>
                    <a:pt x="127" y="3"/>
                    <a:pt x="121" y="0"/>
                    <a:pt x="117" y="0"/>
                  </a:cubicBezTo>
                  <a:cubicBezTo>
                    <a:pt x="114" y="0"/>
                    <a:pt x="111" y="2"/>
                    <a:pt x="108" y="5"/>
                  </a:cubicBezTo>
                  <a:cubicBezTo>
                    <a:pt x="108" y="6"/>
                    <a:pt x="108" y="6"/>
                    <a:pt x="108" y="6"/>
                  </a:cubicBezTo>
                  <a:cubicBezTo>
                    <a:pt x="107" y="7"/>
                    <a:pt x="106" y="9"/>
                    <a:pt x="105" y="10"/>
                  </a:cubicBezTo>
                  <a:cubicBezTo>
                    <a:pt x="68" y="64"/>
                    <a:pt x="68" y="64"/>
                    <a:pt x="68" y="64"/>
                  </a:cubicBezTo>
                  <a:cubicBezTo>
                    <a:pt x="67" y="64"/>
                    <a:pt x="67" y="65"/>
                    <a:pt x="67" y="65"/>
                  </a:cubicBezTo>
                  <a:cubicBezTo>
                    <a:pt x="65" y="100"/>
                    <a:pt x="65" y="100"/>
                    <a:pt x="65" y="100"/>
                  </a:cubicBezTo>
                  <a:cubicBezTo>
                    <a:pt x="65" y="101"/>
                    <a:pt x="66" y="102"/>
                    <a:pt x="67" y="103"/>
                  </a:cubicBezTo>
                  <a:cubicBezTo>
                    <a:pt x="67" y="103"/>
                    <a:pt x="68" y="103"/>
                    <a:pt x="68" y="103"/>
                  </a:cubicBezTo>
                  <a:cubicBezTo>
                    <a:pt x="69" y="103"/>
                    <a:pt x="69" y="103"/>
                    <a:pt x="69" y="103"/>
                  </a:cubicBezTo>
                  <a:cubicBezTo>
                    <a:pt x="104" y="91"/>
                    <a:pt x="104" y="91"/>
                    <a:pt x="104" y="91"/>
                  </a:cubicBezTo>
                  <a:cubicBezTo>
                    <a:pt x="104" y="91"/>
                    <a:pt x="105" y="91"/>
                    <a:pt x="105" y="90"/>
                  </a:cubicBezTo>
                  <a:cubicBezTo>
                    <a:pt x="141" y="39"/>
                    <a:pt x="141" y="39"/>
                    <a:pt x="141" y="39"/>
                  </a:cubicBezTo>
                  <a:cubicBezTo>
                    <a:pt x="142" y="36"/>
                    <a:pt x="142" y="36"/>
                    <a:pt x="142" y="36"/>
                  </a:cubicBezTo>
                  <a:cubicBezTo>
                    <a:pt x="144" y="34"/>
                    <a:pt x="145" y="33"/>
                    <a:pt x="146" y="32"/>
                  </a:cubicBezTo>
                  <a:cubicBezTo>
                    <a:pt x="146" y="31"/>
                    <a:pt x="146" y="31"/>
                    <a:pt x="146" y="31"/>
                  </a:cubicBezTo>
                  <a:cubicBezTo>
                    <a:pt x="153" y="22"/>
                    <a:pt x="144" y="14"/>
                    <a:pt x="134" y="8"/>
                  </a:cubicBezTo>
                  <a:close/>
                  <a:moveTo>
                    <a:pt x="72" y="96"/>
                  </a:moveTo>
                  <a:cubicBezTo>
                    <a:pt x="73" y="69"/>
                    <a:pt x="73" y="69"/>
                    <a:pt x="73" y="69"/>
                  </a:cubicBezTo>
                  <a:cubicBezTo>
                    <a:pt x="75" y="70"/>
                    <a:pt x="78" y="72"/>
                    <a:pt x="79" y="74"/>
                  </a:cubicBezTo>
                  <a:cubicBezTo>
                    <a:pt x="79" y="75"/>
                    <a:pt x="80" y="76"/>
                    <a:pt x="81" y="76"/>
                  </a:cubicBezTo>
                  <a:cubicBezTo>
                    <a:pt x="81" y="76"/>
                    <a:pt x="87" y="77"/>
                    <a:pt x="89" y="82"/>
                  </a:cubicBezTo>
                  <a:cubicBezTo>
                    <a:pt x="89" y="83"/>
                    <a:pt x="90" y="84"/>
                    <a:pt x="91" y="84"/>
                  </a:cubicBezTo>
                  <a:cubicBezTo>
                    <a:pt x="91" y="84"/>
                    <a:pt x="94" y="84"/>
                    <a:pt x="97" y="87"/>
                  </a:cubicBezTo>
                  <a:lnTo>
                    <a:pt x="72" y="96"/>
                  </a:lnTo>
                  <a:close/>
                  <a:moveTo>
                    <a:pt x="102" y="84"/>
                  </a:moveTo>
                  <a:cubicBezTo>
                    <a:pt x="99" y="80"/>
                    <a:pt x="96" y="79"/>
                    <a:pt x="94" y="78"/>
                  </a:cubicBezTo>
                  <a:cubicBezTo>
                    <a:pt x="91" y="74"/>
                    <a:pt x="86" y="72"/>
                    <a:pt x="84" y="71"/>
                  </a:cubicBezTo>
                  <a:cubicBezTo>
                    <a:pt x="82" y="67"/>
                    <a:pt x="78" y="65"/>
                    <a:pt x="75" y="63"/>
                  </a:cubicBezTo>
                  <a:cubicBezTo>
                    <a:pt x="108" y="16"/>
                    <a:pt x="108" y="16"/>
                    <a:pt x="108" y="16"/>
                  </a:cubicBezTo>
                  <a:cubicBezTo>
                    <a:pt x="108" y="15"/>
                    <a:pt x="108" y="15"/>
                    <a:pt x="108" y="15"/>
                  </a:cubicBezTo>
                  <a:cubicBezTo>
                    <a:pt x="113" y="16"/>
                    <a:pt x="119" y="18"/>
                    <a:pt x="124" y="22"/>
                  </a:cubicBezTo>
                  <a:cubicBezTo>
                    <a:pt x="130" y="26"/>
                    <a:pt x="134" y="31"/>
                    <a:pt x="136" y="34"/>
                  </a:cubicBezTo>
                  <a:lnTo>
                    <a:pt x="102" y="84"/>
                  </a:lnTo>
                  <a:close/>
                  <a:moveTo>
                    <a:pt x="141" y="28"/>
                  </a:moveTo>
                  <a:cubicBezTo>
                    <a:pt x="141" y="28"/>
                    <a:pt x="141" y="28"/>
                    <a:pt x="141" y="28"/>
                  </a:cubicBezTo>
                  <a:cubicBezTo>
                    <a:pt x="140" y="29"/>
                    <a:pt x="140" y="29"/>
                    <a:pt x="140" y="29"/>
                  </a:cubicBezTo>
                  <a:cubicBezTo>
                    <a:pt x="137" y="25"/>
                    <a:pt x="133" y="21"/>
                    <a:pt x="128" y="17"/>
                  </a:cubicBezTo>
                  <a:cubicBezTo>
                    <a:pt x="122" y="14"/>
                    <a:pt x="117" y="11"/>
                    <a:pt x="112" y="10"/>
                  </a:cubicBezTo>
                  <a:cubicBezTo>
                    <a:pt x="112" y="10"/>
                    <a:pt x="112" y="10"/>
                    <a:pt x="112" y="10"/>
                  </a:cubicBezTo>
                  <a:cubicBezTo>
                    <a:pt x="113" y="9"/>
                    <a:pt x="113" y="9"/>
                    <a:pt x="113" y="9"/>
                  </a:cubicBezTo>
                  <a:cubicBezTo>
                    <a:pt x="114" y="7"/>
                    <a:pt x="116" y="6"/>
                    <a:pt x="117" y="6"/>
                  </a:cubicBezTo>
                  <a:cubicBezTo>
                    <a:pt x="120" y="6"/>
                    <a:pt x="124" y="8"/>
                    <a:pt x="130" y="13"/>
                  </a:cubicBezTo>
                  <a:cubicBezTo>
                    <a:pt x="144" y="22"/>
                    <a:pt x="143" y="25"/>
                    <a:pt x="141" y="28"/>
                  </a:cubicBezTo>
                  <a:close/>
                </a:path>
              </a:pathLst>
            </a:custGeom>
            <a:solidFill>
              <a:schemeClr val="accent2"/>
            </a:solidFill>
            <a:ln>
              <a:noFill/>
            </a:ln>
          </p:spPr>
          <p:txBody>
            <a:bodyPr vert="horz" wrap="square" lIns="121861" tIns="60931" rIns="121861" bIns="60931" numCol="1" anchor="t" anchorCtr="0" compatLnSpc="1"/>
            <a:lstStyle/>
            <a:p>
              <a:endParaRPr lang="zh-CN" altLang="en-US" sz="2400">
                <a:solidFill>
                  <a:schemeClr val="accent2"/>
                </a:solidFill>
                <a:latin typeface="Arial" panose="020B0604020202020204"/>
                <a:ea typeface="微软雅黑" panose="020B0503020204020204" pitchFamily="34" charset="-122"/>
                <a:sym typeface="Arial" panose="020B0604020202020204"/>
              </a:endParaRPr>
            </a:p>
          </p:txBody>
        </p:sp>
      </p:grpSp>
      <p:grpSp>
        <p:nvGrpSpPr>
          <p:cNvPr id="15" name="组合 9"/>
          <p:cNvGrpSpPr/>
          <p:nvPr/>
        </p:nvGrpSpPr>
        <p:grpSpPr>
          <a:xfrm>
            <a:off x="6204215" y="2044621"/>
            <a:ext cx="1371407" cy="1371593"/>
            <a:chOff x="6024309" y="2374221"/>
            <a:chExt cx="1371831" cy="1371831"/>
          </a:xfrm>
        </p:grpSpPr>
        <p:grpSp>
          <p:nvGrpSpPr>
            <p:cNvPr id="16" name="组合 63"/>
            <p:cNvGrpSpPr/>
            <p:nvPr/>
          </p:nvGrpSpPr>
          <p:grpSpPr>
            <a:xfrm flipH="1" flipV="1">
              <a:off x="6024309" y="2374221"/>
              <a:ext cx="1371831" cy="1371831"/>
              <a:chOff x="4277955" y="3767258"/>
              <a:chExt cx="1371831" cy="1371831"/>
            </a:xfrm>
          </p:grpSpPr>
          <p:sp>
            <p:nvSpPr>
              <p:cNvPr id="65" name="泪滴形 64"/>
              <p:cNvSpPr/>
              <p:nvPr/>
            </p:nvSpPr>
            <p:spPr>
              <a:xfrm>
                <a:off x="4277955" y="3767258"/>
                <a:ext cx="1371831" cy="1371831"/>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sp>
            <p:nvSpPr>
              <p:cNvPr id="66" name="椭圆 65"/>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4" name="Freeform 155"/>
            <p:cNvSpPr>
              <a:spLocks noEditPoints="1"/>
            </p:cNvSpPr>
            <p:nvPr/>
          </p:nvSpPr>
          <p:spPr bwMode="auto">
            <a:xfrm>
              <a:off x="6441896" y="2844717"/>
              <a:ext cx="536655" cy="511244"/>
            </a:xfrm>
            <a:custGeom>
              <a:avLst/>
              <a:gdLst>
                <a:gd name="T0" fmla="*/ 106 w 152"/>
                <a:gd name="T1" fmla="*/ 49 h 145"/>
                <a:gd name="T2" fmla="*/ 99 w 152"/>
                <a:gd name="T3" fmla="*/ 56 h 145"/>
                <a:gd name="T4" fmla="*/ 106 w 152"/>
                <a:gd name="T5" fmla="*/ 63 h 145"/>
                <a:gd name="T6" fmla="*/ 113 w 152"/>
                <a:gd name="T7" fmla="*/ 56 h 145"/>
                <a:gd name="T8" fmla="*/ 106 w 152"/>
                <a:gd name="T9" fmla="*/ 49 h 145"/>
                <a:gd name="T10" fmla="*/ 105 w 152"/>
                <a:gd name="T11" fmla="*/ 56 h 145"/>
                <a:gd name="T12" fmla="*/ 106 w 152"/>
                <a:gd name="T13" fmla="*/ 55 h 145"/>
                <a:gd name="T14" fmla="*/ 107 w 152"/>
                <a:gd name="T15" fmla="*/ 56 h 145"/>
                <a:gd name="T16" fmla="*/ 105 w 152"/>
                <a:gd name="T17" fmla="*/ 56 h 145"/>
                <a:gd name="T18" fmla="*/ 46 w 152"/>
                <a:gd name="T19" fmla="*/ 49 h 145"/>
                <a:gd name="T20" fmla="*/ 39 w 152"/>
                <a:gd name="T21" fmla="*/ 56 h 145"/>
                <a:gd name="T22" fmla="*/ 46 w 152"/>
                <a:gd name="T23" fmla="*/ 63 h 145"/>
                <a:gd name="T24" fmla="*/ 53 w 152"/>
                <a:gd name="T25" fmla="*/ 56 h 145"/>
                <a:gd name="T26" fmla="*/ 46 w 152"/>
                <a:gd name="T27" fmla="*/ 49 h 145"/>
                <a:gd name="T28" fmla="*/ 45 w 152"/>
                <a:gd name="T29" fmla="*/ 56 h 145"/>
                <a:gd name="T30" fmla="*/ 46 w 152"/>
                <a:gd name="T31" fmla="*/ 55 h 145"/>
                <a:gd name="T32" fmla="*/ 47 w 152"/>
                <a:gd name="T33" fmla="*/ 56 h 145"/>
                <a:gd name="T34" fmla="*/ 45 w 152"/>
                <a:gd name="T35" fmla="*/ 56 h 145"/>
                <a:gd name="T36" fmla="*/ 141 w 152"/>
                <a:gd name="T37" fmla="*/ 0 h 145"/>
                <a:gd name="T38" fmla="*/ 11 w 152"/>
                <a:gd name="T39" fmla="*/ 0 h 145"/>
                <a:gd name="T40" fmla="*/ 0 w 152"/>
                <a:gd name="T41" fmla="*/ 11 h 145"/>
                <a:gd name="T42" fmla="*/ 0 w 152"/>
                <a:gd name="T43" fmla="*/ 99 h 145"/>
                <a:gd name="T44" fmla="*/ 11 w 152"/>
                <a:gd name="T45" fmla="*/ 110 h 145"/>
                <a:gd name="T46" fmla="*/ 53 w 152"/>
                <a:gd name="T47" fmla="*/ 110 h 145"/>
                <a:gd name="T48" fmla="*/ 74 w 152"/>
                <a:gd name="T49" fmla="*/ 143 h 145"/>
                <a:gd name="T50" fmla="*/ 76 w 152"/>
                <a:gd name="T51" fmla="*/ 145 h 145"/>
                <a:gd name="T52" fmla="*/ 79 w 152"/>
                <a:gd name="T53" fmla="*/ 143 h 145"/>
                <a:gd name="T54" fmla="*/ 100 w 152"/>
                <a:gd name="T55" fmla="*/ 110 h 145"/>
                <a:gd name="T56" fmla="*/ 141 w 152"/>
                <a:gd name="T57" fmla="*/ 110 h 145"/>
                <a:gd name="T58" fmla="*/ 152 w 152"/>
                <a:gd name="T59" fmla="*/ 99 h 145"/>
                <a:gd name="T60" fmla="*/ 152 w 152"/>
                <a:gd name="T61" fmla="*/ 11 h 145"/>
                <a:gd name="T62" fmla="*/ 141 w 152"/>
                <a:gd name="T63" fmla="*/ 0 h 145"/>
                <a:gd name="T64" fmla="*/ 146 w 152"/>
                <a:gd name="T65" fmla="*/ 99 h 145"/>
                <a:gd name="T66" fmla="*/ 141 w 152"/>
                <a:gd name="T67" fmla="*/ 104 h 145"/>
                <a:gd name="T68" fmla="*/ 98 w 152"/>
                <a:gd name="T69" fmla="*/ 104 h 145"/>
                <a:gd name="T70" fmla="*/ 97 w 152"/>
                <a:gd name="T71" fmla="*/ 104 h 145"/>
                <a:gd name="T72" fmla="*/ 97 w 152"/>
                <a:gd name="T73" fmla="*/ 104 h 145"/>
                <a:gd name="T74" fmla="*/ 97 w 152"/>
                <a:gd name="T75" fmla="*/ 104 h 145"/>
                <a:gd name="T76" fmla="*/ 95 w 152"/>
                <a:gd name="T77" fmla="*/ 105 h 145"/>
                <a:gd name="T78" fmla="*/ 76 w 152"/>
                <a:gd name="T79" fmla="*/ 136 h 145"/>
                <a:gd name="T80" fmla="*/ 57 w 152"/>
                <a:gd name="T81" fmla="*/ 105 h 145"/>
                <a:gd name="T82" fmla="*/ 55 w 152"/>
                <a:gd name="T83" fmla="*/ 104 h 145"/>
                <a:gd name="T84" fmla="*/ 55 w 152"/>
                <a:gd name="T85" fmla="*/ 104 h 145"/>
                <a:gd name="T86" fmla="*/ 55 w 152"/>
                <a:gd name="T87" fmla="*/ 104 h 145"/>
                <a:gd name="T88" fmla="*/ 54 w 152"/>
                <a:gd name="T89" fmla="*/ 104 h 145"/>
                <a:gd name="T90" fmla="*/ 11 w 152"/>
                <a:gd name="T91" fmla="*/ 104 h 145"/>
                <a:gd name="T92" fmla="*/ 6 w 152"/>
                <a:gd name="T93" fmla="*/ 99 h 145"/>
                <a:gd name="T94" fmla="*/ 6 w 152"/>
                <a:gd name="T95" fmla="*/ 11 h 145"/>
                <a:gd name="T96" fmla="*/ 11 w 152"/>
                <a:gd name="T97" fmla="*/ 6 h 145"/>
                <a:gd name="T98" fmla="*/ 141 w 152"/>
                <a:gd name="T99" fmla="*/ 6 h 145"/>
                <a:gd name="T100" fmla="*/ 146 w 152"/>
                <a:gd name="T101" fmla="*/ 11 h 145"/>
                <a:gd name="T102" fmla="*/ 146 w 152"/>
                <a:gd name="T103" fmla="*/ 99 h 145"/>
                <a:gd name="T104" fmla="*/ 76 w 152"/>
                <a:gd name="T105" fmla="*/ 49 h 145"/>
                <a:gd name="T106" fmla="*/ 69 w 152"/>
                <a:gd name="T107" fmla="*/ 56 h 145"/>
                <a:gd name="T108" fmla="*/ 76 w 152"/>
                <a:gd name="T109" fmla="*/ 63 h 145"/>
                <a:gd name="T110" fmla="*/ 83 w 152"/>
                <a:gd name="T111" fmla="*/ 56 h 145"/>
                <a:gd name="T112" fmla="*/ 76 w 152"/>
                <a:gd name="T113" fmla="*/ 49 h 145"/>
                <a:gd name="T114" fmla="*/ 75 w 152"/>
                <a:gd name="T115" fmla="*/ 56 h 145"/>
                <a:gd name="T116" fmla="*/ 76 w 152"/>
                <a:gd name="T117" fmla="*/ 55 h 145"/>
                <a:gd name="T118" fmla="*/ 77 w 152"/>
                <a:gd name="T119" fmla="*/ 56 h 145"/>
                <a:gd name="T120" fmla="*/ 75 w 152"/>
                <a:gd name="T121" fmla="*/ 56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2" h="145">
                  <a:moveTo>
                    <a:pt x="106" y="49"/>
                  </a:moveTo>
                  <a:cubicBezTo>
                    <a:pt x="102" y="49"/>
                    <a:pt x="99" y="53"/>
                    <a:pt x="99" y="56"/>
                  </a:cubicBezTo>
                  <a:cubicBezTo>
                    <a:pt x="99" y="60"/>
                    <a:pt x="102" y="63"/>
                    <a:pt x="106" y="63"/>
                  </a:cubicBezTo>
                  <a:cubicBezTo>
                    <a:pt x="109" y="63"/>
                    <a:pt x="113" y="60"/>
                    <a:pt x="113" y="56"/>
                  </a:cubicBezTo>
                  <a:cubicBezTo>
                    <a:pt x="113" y="53"/>
                    <a:pt x="109" y="49"/>
                    <a:pt x="106" y="49"/>
                  </a:cubicBezTo>
                  <a:close/>
                  <a:moveTo>
                    <a:pt x="105" y="56"/>
                  </a:moveTo>
                  <a:cubicBezTo>
                    <a:pt x="105" y="56"/>
                    <a:pt x="105" y="55"/>
                    <a:pt x="106" y="55"/>
                  </a:cubicBezTo>
                  <a:cubicBezTo>
                    <a:pt x="106" y="55"/>
                    <a:pt x="107" y="56"/>
                    <a:pt x="107" y="56"/>
                  </a:cubicBezTo>
                  <a:cubicBezTo>
                    <a:pt x="107" y="57"/>
                    <a:pt x="105" y="57"/>
                    <a:pt x="105" y="56"/>
                  </a:cubicBezTo>
                  <a:close/>
                  <a:moveTo>
                    <a:pt x="46" y="49"/>
                  </a:moveTo>
                  <a:cubicBezTo>
                    <a:pt x="42" y="49"/>
                    <a:pt x="39" y="53"/>
                    <a:pt x="39" y="56"/>
                  </a:cubicBezTo>
                  <a:cubicBezTo>
                    <a:pt x="39" y="60"/>
                    <a:pt x="42" y="63"/>
                    <a:pt x="46" y="63"/>
                  </a:cubicBezTo>
                  <a:cubicBezTo>
                    <a:pt x="50" y="63"/>
                    <a:pt x="53" y="60"/>
                    <a:pt x="53" y="56"/>
                  </a:cubicBezTo>
                  <a:cubicBezTo>
                    <a:pt x="53" y="53"/>
                    <a:pt x="50" y="49"/>
                    <a:pt x="46" y="49"/>
                  </a:cubicBezTo>
                  <a:close/>
                  <a:moveTo>
                    <a:pt x="45" y="56"/>
                  </a:moveTo>
                  <a:cubicBezTo>
                    <a:pt x="45" y="56"/>
                    <a:pt x="46" y="55"/>
                    <a:pt x="46" y="55"/>
                  </a:cubicBezTo>
                  <a:cubicBezTo>
                    <a:pt x="47" y="55"/>
                    <a:pt x="47" y="56"/>
                    <a:pt x="47" y="56"/>
                  </a:cubicBezTo>
                  <a:cubicBezTo>
                    <a:pt x="47" y="57"/>
                    <a:pt x="45" y="57"/>
                    <a:pt x="45" y="56"/>
                  </a:cubicBezTo>
                  <a:close/>
                  <a:moveTo>
                    <a:pt x="141" y="0"/>
                  </a:moveTo>
                  <a:cubicBezTo>
                    <a:pt x="11" y="0"/>
                    <a:pt x="11" y="0"/>
                    <a:pt x="11" y="0"/>
                  </a:cubicBezTo>
                  <a:cubicBezTo>
                    <a:pt x="5" y="0"/>
                    <a:pt x="0" y="5"/>
                    <a:pt x="0" y="11"/>
                  </a:cubicBezTo>
                  <a:cubicBezTo>
                    <a:pt x="0" y="99"/>
                    <a:pt x="0" y="99"/>
                    <a:pt x="0" y="99"/>
                  </a:cubicBezTo>
                  <a:cubicBezTo>
                    <a:pt x="0" y="105"/>
                    <a:pt x="5" y="110"/>
                    <a:pt x="11" y="110"/>
                  </a:cubicBezTo>
                  <a:cubicBezTo>
                    <a:pt x="53" y="110"/>
                    <a:pt x="53" y="110"/>
                    <a:pt x="53" y="110"/>
                  </a:cubicBezTo>
                  <a:cubicBezTo>
                    <a:pt x="74" y="143"/>
                    <a:pt x="74" y="143"/>
                    <a:pt x="74" y="143"/>
                  </a:cubicBezTo>
                  <a:cubicBezTo>
                    <a:pt x="74" y="144"/>
                    <a:pt x="75" y="145"/>
                    <a:pt x="76" y="145"/>
                  </a:cubicBezTo>
                  <a:cubicBezTo>
                    <a:pt x="77" y="145"/>
                    <a:pt x="78" y="144"/>
                    <a:pt x="79" y="143"/>
                  </a:cubicBezTo>
                  <a:cubicBezTo>
                    <a:pt x="100" y="110"/>
                    <a:pt x="100" y="110"/>
                    <a:pt x="100" y="110"/>
                  </a:cubicBezTo>
                  <a:cubicBezTo>
                    <a:pt x="141" y="110"/>
                    <a:pt x="141" y="110"/>
                    <a:pt x="141" y="110"/>
                  </a:cubicBezTo>
                  <a:cubicBezTo>
                    <a:pt x="147" y="110"/>
                    <a:pt x="152" y="105"/>
                    <a:pt x="152" y="99"/>
                  </a:cubicBezTo>
                  <a:cubicBezTo>
                    <a:pt x="152" y="11"/>
                    <a:pt x="152" y="11"/>
                    <a:pt x="152" y="11"/>
                  </a:cubicBezTo>
                  <a:cubicBezTo>
                    <a:pt x="152" y="5"/>
                    <a:pt x="147" y="0"/>
                    <a:pt x="141" y="0"/>
                  </a:cubicBezTo>
                  <a:close/>
                  <a:moveTo>
                    <a:pt x="146" y="99"/>
                  </a:moveTo>
                  <a:cubicBezTo>
                    <a:pt x="146" y="101"/>
                    <a:pt x="144" y="104"/>
                    <a:pt x="141" y="104"/>
                  </a:cubicBezTo>
                  <a:cubicBezTo>
                    <a:pt x="98" y="104"/>
                    <a:pt x="98" y="104"/>
                    <a:pt x="98" y="104"/>
                  </a:cubicBezTo>
                  <a:cubicBezTo>
                    <a:pt x="98" y="104"/>
                    <a:pt x="97" y="104"/>
                    <a:pt x="97" y="104"/>
                  </a:cubicBezTo>
                  <a:cubicBezTo>
                    <a:pt x="97" y="104"/>
                    <a:pt x="97" y="104"/>
                    <a:pt x="97" y="104"/>
                  </a:cubicBezTo>
                  <a:cubicBezTo>
                    <a:pt x="97" y="104"/>
                    <a:pt x="97" y="104"/>
                    <a:pt x="97" y="104"/>
                  </a:cubicBezTo>
                  <a:cubicBezTo>
                    <a:pt x="96" y="104"/>
                    <a:pt x="96" y="105"/>
                    <a:pt x="95" y="105"/>
                  </a:cubicBezTo>
                  <a:cubicBezTo>
                    <a:pt x="76" y="136"/>
                    <a:pt x="76" y="136"/>
                    <a:pt x="76" y="136"/>
                  </a:cubicBezTo>
                  <a:cubicBezTo>
                    <a:pt x="57" y="105"/>
                    <a:pt x="57" y="105"/>
                    <a:pt x="57" y="105"/>
                  </a:cubicBezTo>
                  <a:cubicBezTo>
                    <a:pt x="57" y="105"/>
                    <a:pt x="56" y="104"/>
                    <a:pt x="55" y="104"/>
                  </a:cubicBezTo>
                  <a:cubicBezTo>
                    <a:pt x="55" y="104"/>
                    <a:pt x="55" y="104"/>
                    <a:pt x="55" y="104"/>
                  </a:cubicBezTo>
                  <a:cubicBezTo>
                    <a:pt x="55" y="104"/>
                    <a:pt x="55" y="104"/>
                    <a:pt x="55" y="104"/>
                  </a:cubicBezTo>
                  <a:cubicBezTo>
                    <a:pt x="55" y="104"/>
                    <a:pt x="54" y="104"/>
                    <a:pt x="54" y="104"/>
                  </a:cubicBezTo>
                  <a:cubicBezTo>
                    <a:pt x="11" y="104"/>
                    <a:pt x="11" y="104"/>
                    <a:pt x="11" y="104"/>
                  </a:cubicBezTo>
                  <a:cubicBezTo>
                    <a:pt x="9" y="104"/>
                    <a:pt x="6" y="101"/>
                    <a:pt x="6" y="99"/>
                  </a:cubicBezTo>
                  <a:cubicBezTo>
                    <a:pt x="6" y="11"/>
                    <a:pt x="6" y="11"/>
                    <a:pt x="6" y="11"/>
                  </a:cubicBezTo>
                  <a:cubicBezTo>
                    <a:pt x="6" y="8"/>
                    <a:pt x="9" y="6"/>
                    <a:pt x="11" y="6"/>
                  </a:cubicBezTo>
                  <a:cubicBezTo>
                    <a:pt x="141" y="6"/>
                    <a:pt x="141" y="6"/>
                    <a:pt x="141" y="6"/>
                  </a:cubicBezTo>
                  <a:cubicBezTo>
                    <a:pt x="144" y="6"/>
                    <a:pt x="146" y="8"/>
                    <a:pt x="146" y="11"/>
                  </a:cubicBezTo>
                  <a:lnTo>
                    <a:pt x="146" y="99"/>
                  </a:lnTo>
                  <a:close/>
                  <a:moveTo>
                    <a:pt x="76" y="49"/>
                  </a:moveTo>
                  <a:cubicBezTo>
                    <a:pt x="72" y="49"/>
                    <a:pt x="69" y="53"/>
                    <a:pt x="69" y="56"/>
                  </a:cubicBezTo>
                  <a:cubicBezTo>
                    <a:pt x="69" y="60"/>
                    <a:pt x="72" y="63"/>
                    <a:pt x="76" y="63"/>
                  </a:cubicBezTo>
                  <a:cubicBezTo>
                    <a:pt x="80" y="63"/>
                    <a:pt x="83" y="60"/>
                    <a:pt x="83" y="56"/>
                  </a:cubicBezTo>
                  <a:cubicBezTo>
                    <a:pt x="83" y="53"/>
                    <a:pt x="80" y="49"/>
                    <a:pt x="76" y="49"/>
                  </a:cubicBezTo>
                  <a:close/>
                  <a:moveTo>
                    <a:pt x="75" y="56"/>
                  </a:moveTo>
                  <a:cubicBezTo>
                    <a:pt x="75" y="56"/>
                    <a:pt x="75" y="55"/>
                    <a:pt x="76" y="55"/>
                  </a:cubicBezTo>
                  <a:cubicBezTo>
                    <a:pt x="76" y="55"/>
                    <a:pt x="77" y="56"/>
                    <a:pt x="77" y="56"/>
                  </a:cubicBezTo>
                  <a:cubicBezTo>
                    <a:pt x="77" y="57"/>
                    <a:pt x="75" y="57"/>
                    <a:pt x="75" y="56"/>
                  </a:cubicBezTo>
                  <a:close/>
                </a:path>
              </a:pathLst>
            </a:custGeom>
            <a:solidFill>
              <a:schemeClr val="accent3"/>
            </a:solidFill>
            <a:ln>
              <a:noFill/>
            </a:ln>
          </p:spPr>
          <p:txBody>
            <a:bodyPr vert="horz" wrap="square" lIns="121861" tIns="60931" rIns="121861" bIns="60931" numCol="1" anchor="t" anchorCtr="0" compatLnSpc="1"/>
            <a:lstStyle/>
            <a:p>
              <a:endParaRPr lang="zh-CN" altLang="en-US" sz="2400">
                <a:latin typeface="Arial" panose="020B0604020202020204"/>
                <a:ea typeface="微软雅黑" panose="020B0503020204020204" pitchFamily="34" charset="-122"/>
                <a:sym typeface="Arial" panose="020B0604020202020204"/>
              </a:endParaRPr>
            </a:p>
          </p:txBody>
        </p:sp>
      </p:grpSp>
      <p:sp>
        <p:nvSpPr>
          <p:cNvPr id="30" name="išľíďè"/>
          <p:cNvSpPr/>
          <p:nvPr/>
        </p:nvSpPr>
        <p:spPr bwMode="auto">
          <a:xfrm>
            <a:off x="1342348" y="1404803"/>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tx1">
                    <a:lumMod val="85000"/>
                    <a:lumOff val="15000"/>
                  </a:schemeClr>
                </a:solidFill>
                <a:effectLst/>
                <a:uLnTx/>
                <a:uFillTx/>
                <a:latin typeface="+mn-ea"/>
              </a:rPr>
              <a:t>私人劳动和社会劳动的矛盾构成私有制商品经济的基本矛盾，这一矛盾贯穿商品经济发展过程的始终，决定着商品经济的各种内在矛盾及其发展趋势。</a:t>
            </a:r>
          </a:p>
        </p:txBody>
      </p:sp>
      <p:sp>
        <p:nvSpPr>
          <p:cNvPr id="32" name="išľíďè"/>
          <p:cNvSpPr/>
          <p:nvPr/>
        </p:nvSpPr>
        <p:spPr bwMode="auto">
          <a:xfrm>
            <a:off x="1432518" y="4378686"/>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tx1">
                    <a:lumMod val="85000"/>
                    <a:lumOff val="15000"/>
                  </a:schemeClr>
                </a:solidFill>
                <a:effectLst/>
                <a:uLnTx/>
                <a:uFillTx/>
                <a:latin typeface="+mn-ea"/>
              </a:rPr>
              <a:t>私人劳动和社会劳动的矛盾决定着商品经济的本质及其发展过程。</a:t>
            </a:r>
          </a:p>
        </p:txBody>
      </p:sp>
      <p:sp>
        <p:nvSpPr>
          <p:cNvPr id="35" name="išľíďè"/>
          <p:cNvSpPr/>
          <p:nvPr/>
        </p:nvSpPr>
        <p:spPr bwMode="auto">
          <a:xfrm>
            <a:off x="8440943" y="2044503"/>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tx1">
                    <a:lumMod val="85000"/>
                    <a:lumOff val="15000"/>
                  </a:schemeClr>
                </a:solidFill>
                <a:effectLst/>
                <a:uLnTx/>
                <a:uFillTx/>
                <a:latin typeface="+mn-ea"/>
              </a:rPr>
              <a:t>私人劳动和社会劳动的矛盾，是商品经济的其他一切矛盾的基础。</a:t>
            </a:r>
          </a:p>
        </p:txBody>
      </p:sp>
      <p:sp>
        <p:nvSpPr>
          <p:cNvPr id="39" name="išľíďè"/>
          <p:cNvSpPr/>
          <p:nvPr/>
        </p:nvSpPr>
        <p:spPr bwMode="auto">
          <a:xfrm>
            <a:off x="8440943" y="4308839"/>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tx1">
                    <a:lumMod val="85000"/>
                    <a:lumOff val="15000"/>
                  </a:schemeClr>
                </a:solidFill>
                <a:effectLst/>
                <a:uLnTx/>
                <a:uFillTx/>
                <a:latin typeface="+mn-ea"/>
              </a:rPr>
              <a:t>私人劳动和社会劳动的矛盾决定着商品生产者的命运。</a:t>
            </a:r>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gallery dir="l"/>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3" fill="hold" nodeType="after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1+#ppt_w/2"/>
                                          </p:val>
                                        </p:tav>
                                        <p:tav tm="100000">
                                          <p:val>
                                            <p:strVal val="#ppt_x"/>
                                          </p:val>
                                        </p:tav>
                                      </p:tavLst>
                                    </p:anim>
                                    <p:anim calcmode="lin" valueType="num">
                                      <p:cBhvr additive="base">
                                        <p:cTn id="13" dur="500" fill="hold"/>
                                        <p:tgtEl>
                                          <p:spTgt spid="15"/>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2"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0-#ppt_w/2"/>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6"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1+#ppt_w/2"/>
                                          </p:val>
                                        </p:tav>
                                        <p:tav tm="100000">
                                          <p:val>
                                            <p:strVal val="#ppt_x"/>
                                          </p:val>
                                        </p:tav>
                                      </p:tavLst>
                                    </p:anim>
                                    <p:anim calcmode="lin" valueType="num">
                                      <p:cBhvr additive="base">
                                        <p:cTn id="2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wipe(down)">
                                      <p:cBhvr>
                                        <p:cTn id="28" dur="500"/>
                                        <p:tgtEl>
                                          <p:spTgt spid="30"/>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down)">
                                      <p:cBhvr>
                                        <p:cTn id="33" dur="500"/>
                                        <p:tgtEl>
                                          <p:spTgt spid="32"/>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35"/>
                                        </p:tgtEl>
                                        <p:attrNameLst>
                                          <p:attrName>style.visibility</p:attrName>
                                        </p:attrNameLst>
                                      </p:cBhvr>
                                      <p:to>
                                        <p:strVal val="visible"/>
                                      </p:to>
                                    </p:set>
                                    <p:animEffect transition="in" filter="wipe(down)">
                                      <p:cBhvr>
                                        <p:cTn id="38" dur="500"/>
                                        <p:tgtEl>
                                          <p:spTgt spid="35"/>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grpId="0" nodeType="click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wipe(down)">
                                      <p:cBhvr>
                                        <p:cTn id="4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P spid="35" grpId="0"/>
      <p:bldP spid="3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5233670"/>
            <a:ext cx="6397625" cy="812165"/>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商品二因素和劳动二重性</a:t>
            </a:r>
          </a:p>
        </p:txBody>
      </p:sp>
      <p:sp>
        <p:nvSpPr>
          <p:cNvPr id="14" name="矩形 13"/>
          <p:cNvSpPr/>
          <p:nvPr/>
        </p:nvSpPr>
        <p:spPr>
          <a:xfrm>
            <a:off x="1081488" y="440689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11</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0160" y="0"/>
            <a:ext cx="10287000" cy="6858000"/>
          </a:xfrm>
          <a:prstGeom prst="rect">
            <a:avLst/>
          </a:prstGeom>
          <a:ln>
            <a:solidFill>
              <a:srgbClr val="4B4B4B"/>
            </a:solidFill>
          </a:ln>
        </p:spPr>
      </p:pic>
      <p:sp>
        <p:nvSpPr>
          <p:cNvPr id="2" name="矩形 1"/>
          <p:cNvSpPr/>
          <p:nvPr/>
        </p:nvSpPr>
        <p:spPr>
          <a:xfrm>
            <a:off x="5561330" y="591185"/>
            <a:ext cx="5613400" cy="6266815"/>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5935980" y="706120"/>
            <a:ext cx="619760" cy="585470"/>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方正宋刻本秀楷简体" panose="02000000000000000000" charset="-122"/>
                <a:ea typeface="方正宋刻本秀楷简体" panose="02000000000000000000" charset="-122"/>
              </a:rPr>
              <a:t>9</a:t>
            </a:r>
          </a:p>
        </p:txBody>
      </p:sp>
      <p:sp>
        <p:nvSpPr>
          <p:cNvPr id="42" name="文本框 41"/>
          <p:cNvSpPr txBox="1"/>
          <p:nvPr/>
        </p:nvSpPr>
        <p:spPr>
          <a:xfrm>
            <a:off x="6948425" y="724390"/>
            <a:ext cx="3864958"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价值规律及其作用</a:t>
            </a:r>
          </a:p>
        </p:txBody>
      </p:sp>
      <p:sp>
        <p:nvSpPr>
          <p:cNvPr id="44" name="文本框 43"/>
          <p:cNvSpPr txBox="1"/>
          <p:nvPr/>
        </p:nvSpPr>
        <p:spPr>
          <a:xfrm>
            <a:off x="6948170" y="1456690"/>
            <a:ext cx="3062605" cy="755650"/>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以私有制为基础的商品经济的基本矛盾</a:t>
            </a:r>
          </a:p>
        </p:txBody>
      </p:sp>
      <p:sp>
        <p:nvSpPr>
          <p:cNvPr id="46" name="文本框 45"/>
          <p:cNvSpPr txBox="1"/>
          <p:nvPr/>
        </p:nvSpPr>
        <p:spPr>
          <a:xfrm>
            <a:off x="6986525" y="2201212"/>
            <a:ext cx="3864958"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商品二因素和劳动二重性</a:t>
            </a:r>
          </a:p>
        </p:txBody>
      </p:sp>
      <p:sp>
        <p:nvSpPr>
          <p:cNvPr id="48" name="文本框 47"/>
          <p:cNvSpPr txBox="1"/>
          <p:nvPr/>
        </p:nvSpPr>
        <p:spPr>
          <a:xfrm>
            <a:off x="6947960" y="2925300"/>
            <a:ext cx="3827004"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货币的实质及其职能</a:t>
            </a:r>
          </a:p>
        </p:txBody>
      </p:sp>
      <p:sp>
        <p:nvSpPr>
          <p:cNvPr id="50" name="矩形 49"/>
          <p:cNvSpPr/>
          <p:nvPr/>
        </p:nvSpPr>
        <p:spPr>
          <a:xfrm>
            <a:off x="437128" y="706349"/>
            <a:ext cx="2846390" cy="1476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4400" b="1" dirty="0">
                <a:solidFill>
                  <a:schemeClr val="bg1"/>
                </a:solidFill>
                <a:latin typeface="方正有猫在_GBK" panose="02000000000000000000" pitchFamily="2" charset="-122"/>
                <a:ea typeface="方正有猫在_GBK" panose="02000000000000000000" pitchFamily="2" charset="-122"/>
              </a:rPr>
              <a:t>目录</a:t>
            </a:r>
            <a:endParaRPr lang="en-US" altLang="zh-CN" sz="4400" b="1" dirty="0">
              <a:solidFill>
                <a:schemeClr val="bg1"/>
              </a:solidFill>
              <a:latin typeface="方正有猫在_GBK" panose="02000000000000000000" pitchFamily="2" charset="-122"/>
              <a:ea typeface="方正有猫在_GBK" panose="02000000000000000000" pitchFamily="2" charset="-122"/>
            </a:endParaRPr>
          </a:p>
          <a:p>
            <a:pPr algn="ctr"/>
            <a:r>
              <a:rPr lang="en-US" altLang="zh-CN" sz="2800" dirty="0">
                <a:solidFill>
                  <a:schemeClr val="bg1"/>
                </a:solidFill>
                <a:latin typeface="方正有猫在_GBK" panose="02000000000000000000" pitchFamily="2" charset="-122"/>
                <a:ea typeface="方正有猫在_GBK" panose="02000000000000000000" pitchFamily="2" charset="-122"/>
              </a:rPr>
              <a:t>DIRECTORY</a:t>
            </a:r>
            <a:endParaRPr lang="zh-CN" altLang="en-US" sz="4000" dirty="0">
              <a:solidFill>
                <a:schemeClr val="bg1"/>
              </a:solidFill>
              <a:latin typeface="方正有猫在_GBK" panose="02000000000000000000" pitchFamily="2" charset="-122"/>
              <a:ea typeface="方正有猫在_GBK" panose="02000000000000000000" pitchFamily="2" charset="-122"/>
            </a:endParaRPr>
          </a:p>
        </p:txBody>
      </p:sp>
      <p:sp>
        <p:nvSpPr>
          <p:cNvPr id="14" name="椭圆 13"/>
          <p:cNvSpPr/>
          <p:nvPr/>
        </p:nvSpPr>
        <p:spPr>
          <a:xfrm>
            <a:off x="5944870" y="1426210"/>
            <a:ext cx="619760" cy="585470"/>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方正宋刻本秀楷简体" panose="02000000000000000000" charset="-122"/>
                <a:ea typeface="方正宋刻本秀楷简体" panose="02000000000000000000" charset="-122"/>
              </a:rPr>
              <a:t>10</a:t>
            </a:r>
          </a:p>
        </p:txBody>
      </p:sp>
      <p:sp>
        <p:nvSpPr>
          <p:cNvPr id="15" name="椭圆 14"/>
          <p:cNvSpPr/>
          <p:nvPr/>
        </p:nvSpPr>
        <p:spPr>
          <a:xfrm>
            <a:off x="5935980" y="2182495"/>
            <a:ext cx="619125" cy="555625"/>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方正宋刻本秀楷简体" panose="02000000000000000000" charset="-122"/>
                <a:ea typeface="方正宋刻本秀楷简体" panose="02000000000000000000" charset="-122"/>
              </a:rPr>
              <a:t>11</a:t>
            </a:r>
          </a:p>
        </p:txBody>
      </p:sp>
      <p:sp>
        <p:nvSpPr>
          <p:cNvPr id="16" name="椭圆 15"/>
          <p:cNvSpPr/>
          <p:nvPr/>
        </p:nvSpPr>
        <p:spPr>
          <a:xfrm>
            <a:off x="5935345" y="2925445"/>
            <a:ext cx="620395" cy="570230"/>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方正宋刻本秀楷简体" panose="02000000000000000000" charset="-122"/>
                <a:ea typeface="方正宋刻本秀楷简体" panose="02000000000000000000" charset="-122"/>
              </a:rPr>
              <a:t>12</a:t>
            </a:r>
          </a:p>
        </p:txBody>
      </p:sp>
      <p:pic>
        <p:nvPicPr>
          <p:cNvPr id="18" name="图片 17"/>
          <p:cNvPicPr>
            <a:picLocks noChangeAspect="1"/>
          </p:cNvPicPr>
          <p:nvPr/>
        </p:nvPicPr>
        <p:blipFill rotWithShape="1">
          <a:blip r:embed="rId4" cstate="print">
            <a:extLst>
              <a:ext uri="{28A0092B-C50C-407E-A947-70E740481C1C}">
                <a14:useLocalDpi xmlns="" xmlns:a14="http://schemas.microsoft.com/office/drawing/2010/main" val="0"/>
              </a:ext>
            </a:extLst>
          </a:blip>
          <a:srcRect l="71134" t="19275" r="9311" b="41299"/>
          <a:stretch>
            <a:fillRect/>
          </a:stretch>
        </p:blipFill>
        <p:spPr>
          <a:xfrm>
            <a:off x="10813064" y="5144651"/>
            <a:ext cx="1163876" cy="1564298"/>
          </a:xfrm>
          <a:prstGeom prst="rect">
            <a:avLst/>
          </a:prstGeom>
          <a:ln>
            <a:solidFill>
              <a:srgbClr val="4B4B4B"/>
            </a:solidFill>
          </a:ln>
        </p:spPr>
      </p:pic>
      <p:sp>
        <p:nvSpPr>
          <p:cNvPr id="5" name="椭圆 4"/>
          <p:cNvSpPr/>
          <p:nvPr/>
        </p:nvSpPr>
        <p:spPr>
          <a:xfrm rot="10800000" flipV="1">
            <a:off x="5936615" y="3682365"/>
            <a:ext cx="618490" cy="538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13</a:t>
            </a:r>
          </a:p>
        </p:txBody>
      </p:sp>
      <p:sp>
        <p:nvSpPr>
          <p:cNvPr id="6" name="椭圆 5"/>
          <p:cNvSpPr/>
          <p:nvPr/>
        </p:nvSpPr>
        <p:spPr>
          <a:xfrm>
            <a:off x="5935345" y="4406900"/>
            <a:ext cx="619760" cy="5524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14</a:t>
            </a:r>
          </a:p>
        </p:txBody>
      </p:sp>
      <p:sp>
        <p:nvSpPr>
          <p:cNvPr id="7" name="椭圆 6"/>
          <p:cNvSpPr/>
          <p:nvPr/>
        </p:nvSpPr>
        <p:spPr>
          <a:xfrm>
            <a:off x="5936615" y="5144770"/>
            <a:ext cx="619760" cy="5238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15</a:t>
            </a:r>
          </a:p>
        </p:txBody>
      </p:sp>
      <p:sp>
        <p:nvSpPr>
          <p:cNvPr id="8" name="矩形 7"/>
          <p:cNvSpPr/>
          <p:nvPr/>
        </p:nvSpPr>
        <p:spPr>
          <a:xfrm>
            <a:off x="6894195" y="3682365"/>
            <a:ext cx="3699510" cy="44767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劳动力成为商品与货币转化为资本</a:t>
            </a:r>
          </a:p>
        </p:txBody>
      </p:sp>
      <p:sp>
        <p:nvSpPr>
          <p:cNvPr id="9" name="矩形 8"/>
          <p:cNvSpPr/>
          <p:nvPr/>
        </p:nvSpPr>
        <p:spPr>
          <a:xfrm>
            <a:off x="6838315" y="4343400"/>
            <a:ext cx="3919855" cy="46291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不变资本与可变资本的划分及其意义</a:t>
            </a:r>
          </a:p>
        </p:txBody>
      </p:sp>
      <p:sp>
        <p:nvSpPr>
          <p:cNvPr id="10" name="矩形 9"/>
          <p:cNvSpPr/>
          <p:nvPr/>
        </p:nvSpPr>
        <p:spPr>
          <a:xfrm>
            <a:off x="6948170" y="5144770"/>
            <a:ext cx="2512060" cy="44323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剩余价值及其生产方法</a:t>
            </a:r>
          </a:p>
        </p:txBody>
      </p:sp>
      <p:sp>
        <p:nvSpPr>
          <p:cNvPr id="11" name="椭圆 10"/>
          <p:cNvSpPr/>
          <p:nvPr/>
        </p:nvSpPr>
        <p:spPr>
          <a:xfrm>
            <a:off x="5937885" y="5990590"/>
            <a:ext cx="617220" cy="533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16</a:t>
            </a:r>
          </a:p>
        </p:txBody>
      </p:sp>
      <p:sp>
        <p:nvSpPr>
          <p:cNvPr id="12" name="矩形 11"/>
          <p:cNvSpPr/>
          <p:nvPr/>
        </p:nvSpPr>
        <p:spPr>
          <a:xfrm>
            <a:off x="6986270" y="5990590"/>
            <a:ext cx="1852930" cy="45974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资本积累的实质 </a:t>
            </a:r>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par>
                                <p:cTn id="10" presetID="22" presetClass="entr" presetSubtype="4" fill="hold" grpId="0"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wipe(down)">
                                      <p:cBhvr>
                                        <p:cTn id="12" dur="500"/>
                                        <p:tgtEl>
                                          <p:spTgt spid="42"/>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wipe(down)">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wipe(down)">
                                      <p:cBhvr>
                                        <p:cTn id="32" dur="500"/>
                                        <p:tgtEl>
                                          <p:spTgt spid="46"/>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p:cTn id="37" dur="500" fill="hold"/>
                                        <p:tgtEl>
                                          <p:spTgt spid="16"/>
                                        </p:tgtEl>
                                        <p:attrNameLst>
                                          <p:attrName>ppt_w</p:attrName>
                                        </p:attrNameLst>
                                      </p:cBhvr>
                                      <p:tavLst>
                                        <p:tav tm="0">
                                          <p:val>
                                            <p:fltVal val="0"/>
                                          </p:val>
                                        </p:tav>
                                        <p:tav tm="100000">
                                          <p:val>
                                            <p:strVal val="#ppt_w"/>
                                          </p:val>
                                        </p:tav>
                                      </p:tavLst>
                                    </p:anim>
                                    <p:anim calcmode="lin" valueType="num">
                                      <p:cBhvr>
                                        <p:cTn id="38" dur="500" fill="hold"/>
                                        <p:tgtEl>
                                          <p:spTgt spid="16"/>
                                        </p:tgtEl>
                                        <p:attrNameLst>
                                          <p:attrName>ppt_h</p:attrName>
                                        </p:attrNameLst>
                                      </p:cBhvr>
                                      <p:tavLst>
                                        <p:tav tm="0">
                                          <p:val>
                                            <p:fltVal val="0"/>
                                          </p:val>
                                        </p:tav>
                                        <p:tav tm="100000">
                                          <p:val>
                                            <p:strVal val="#ppt_h"/>
                                          </p:val>
                                        </p:tav>
                                      </p:tavLst>
                                    </p:anim>
                                    <p:animEffect transition="in" filter="fade">
                                      <p:cBhvr>
                                        <p:cTn id="39" dur="500"/>
                                        <p:tgtEl>
                                          <p:spTgt spid="16"/>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down)">
                                      <p:cBhvr>
                                        <p:cTn id="42" dur="500"/>
                                        <p:tgtEl>
                                          <p:spTgt spid="48"/>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grpId="0" nodeType="clickEffect">
                                  <p:stCondLst>
                                    <p:cond delay="0"/>
                                  </p:stCondLst>
                                  <p:childTnLst>
                                    <p:set>
                                      <p:cBhvr>
                                        <p:cTn id="46" dur="1" fill="hold">
                                          <p:stCondLst>
                                            <p:cond delay="0"/>
                                          </p:stCondLst>
                                        </p:cTn>
                                        <p:tgtEl>
                                          <p:spTgt spid="5"/>
                                        </p:tgtEl>
                                        <p:attrNameLst>
                                          <p:attrName>style.visibility</p:attrName>
                                        </p:attrNameLst>
                                      </p:cBhvr>
                                      <p:to>
                                        <p:strVal val="visible"/>
                                      </p:to>
                                    </p:set>
                                    <p:anim calcmode="lin" valueType="num">
                                      <p:cBhvr>
                                        <p:cTn id="47" dur="500" fill="hold"/>
                                        <p:tgtEl>
                                          <p:spTgt spid="5"/>
                                        </p:tgtEl>
                                        <p:attrNameLst>
                                          <p:attrName>ppt_w</p:attrName>
                                        </p:attrNameLst>
                                      </p:cBhvr>
                                      <p:tavLst>
                                        <p:tav tm="0">
                                          <p:val>
                                            <p:fltVal val="0"/>
                                          </p:val>
                                        </p:tav>
                                        <p:tav tm="100000">
                                          <p:val>
                                            <p:strVal val="#ppt_w"/>
                                          </p:val>
                                        </p:tav>
                                      </p:tavLst>
                                    </p:anim>
                                    <p:anim calcmode="lin" valueType="num">
                                      <p:cBhvr>
                                        <p:cTn id="48" dur="500" fill="hold"/>
                                        <p:tgtEl>
                                          <p:spTgt spid="5"/>
                                        </p:tgtEl>
                                        <p:attrNameLst>
                                          <p:attrName>ppt_h</p:attrName>
                                        </p:attrNameLst>
                                      </p:cBhvr>
                                      <p:tavLst>
                                        <p:tav tm="0">
                                          <p:val>
                                            <p:fltVal val="0"/>
                                          </p:val>
                                        </p:tav>
                                        <p:tav tm="100000">
                                          <p:val>
                                            <p:strVal val="#ppt_h"/>
                                          </p:val>
                                        </p:tav>
                                      </p:tavLst>
                                    </p:anim>
                                    <p:animEffect transition="in" filter="fade">
                                      <p:cBhvr>
                                        <p:cTn id="49" dur="500"/>
                                        <p:tgtEl>
                                          <p:spTgt spid="5"/>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down)">
                                      <p:cBhvr>
                                        <p:cTn id="52" dur="500"/>
                                        <p:tgtEl>
                                          <p:spTgt spid="8"/>
                                        </p:tgtEl>
                                      </p:cBhvr>
                                    </p:animEffect>
                                  </p:childTnLst>
                                </p:cTn>
                              </p:par>
                            </p:childTnLst>
                          </p:cTn>
                        </p:par>
                      </p:childTnLst>
                    </p:cTn>
                  </p:par>
                  <p:par>
                    <p:cTn id="53" fill="hold">
                      <p:stCondLst>
                        <p:cond delay="indefinite"/>
                      </p:stCondLst>
                      <p:childTnLst>
                        <p:par>
                          <p:cTn id="54" fill="hold">
                            <p:stCondLst>
                              <p:cond delay="0"/>
                            </p:stCondLst>
                            <p:childTnLst>
                              <p:par>
                                <p:cTn id="55" presetID="53" presetClass="entr" presetSubtype="16" fill="hold" grpId="0" nodeType="clickEffect">
                                  <p:stCondLst>
                                    <p:cond delay="0"/>
                                  </p:stCondLst>
                                  <p:childTnLst>
                                    <p:set>
                                      <p:cBhvr>
                                        <p:cTn id="56" dur="1" fill="hold">
                                          <p:stCondLst>
                                            <p:cond delay="0"/>
                                          </p:stCondLst>
                                        </p:cTn>
                                        <p:tgtEl>
                                          <p:spTgt spid="6"/>
                                        </p:tgtEl>
                                        <p:attrNameLst>
                                          <p:attrName>style.visibility</p:attrName>
                                        </p:attrNameLst>
                                      </p:cBhvr>
                                      <p:to>
                                        <p:strVal val="visible"/>
                                      </p:to>
                                    </p:set>
                                    <p:anim calcmode="lin" valueType="num">
                                      <p:cBhvr>
                                        <p:cTn id="57" dur="500" fill="hold"/>
                                        <p:tgtEl>
                                          <p:spTgt spid="6"/>
                                        </p:tgtEl>
                                        <p:attrNameLst>
                                          <p:attrName>ppt_w</p:attrName>
                                        </p:attrNameLst>
                                      </p:cBhvr>
                                      <p:tavLst>
                                        <p:tav tm="0">
                                          <p:val>
                                            <p:fltVal val="0"/>
                                          </p:val>
                                        </p:tav>
                                        <p:tav tm="100000">
                                          <p:val>
                                            <p:strVal val="#ppt_w"/>
                                          </p:val>
                                        </p:tav>
                                      </p:tavLst>
                                    </p:anim>
                                    <p:anim calcmode="lin" valueType="num">
                                      <p:cBhvr>
                                        <p:cTn id="58" dur="500" fill="hold"/>
                                        <p:tgtEl>
                                          <p:spTgt spid="6"/>
                                        </p:tgtEl>
                                        <p:attrNameLst>
                                          <p:attrName>ppt_h</p:attrName>
                                        </p:attrNameLst>
                                      </p:cBhvr>
                                      <p:tavLst>
                                        <p:tav tm="0">
                                          <p:val>
                                            <p:fltVal val="0"/>
                                          </p:val>
                                        </p:tav>
                                        <p:tav tm="100000">
                                          <p:val>
                                            <p:strVal val="#ppt_h"/>
                                          </p:val>
                                        </p:tav>
                                      </p:tavLst>
                                    </p:anim>
                                    <p:animEffect transition="in" filter="fade">
                                      <p:cBhvr>
                                        <p:cTn id="59" dur="500"/>
                                        <p:tgtEl>
                                          <p:spTgt spid="6"/>
                                        </p:tgtEl>
                                      </p:cBhvr>
                                    </p:animEffect>
                                  </p:childTnLst>
                                </p:cTn>
                              </p:par>
                              <p:par>
                                <p:cTn id="60" presetID="22" presetClass="entr" presetSubtype="4" fill="hold" grpId="0" nodeType="with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wipe(down)">
                                      <p:cBhvr>
                                        <p:cTn id="62" dur="500"/>
                                        <p:tgtEl>
                                          <p:spTgt spid="9"/>
                                        </p:tgtEl>
                                      </p:cBhvr>
                                    </p:animEffect>
                                  </p:childTnLst>
                                </p:cTn>
                              </p:par>
                            </p:childTnLst>
                          </p:cTn>
                        </p:par>
                      </p:childTnLst>
                    </p:cTn>
                  </p:par>
                  <p:par>
                    <p:cTn id="63" fill="hold">
                      <p:stCondLst>
                        <p:cond delay="indefinite"/>
                      </p:stCondLst>
                      <p:childTnLst>
                        <p:par>
                          <p:cTn id="64" fill="hold">
                            <p:stCondLst>
                              <p:cond delay="0"/>
                            </p:stCondLst>
                            <p:childTnLst>
                              <p:par>
                                <p:cTn id="65" presetID="53" presetClass="entr" presetSubtype="16" fill="hold" grpId="0" nodeType="click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p:cTn id="67" dur="500" fill="hold"/>
                                        <p:tgtEl>
                                          <p:spTgt spid="7"/>
                                        </p:tgtEl>
                                        <p:attrNameLst>
                                          <p:attrName>ppt_w</p:attrName>
                                        </p:attrNameLst>
                                      </p:cBhvr>
                                      <p:tavLst>
                                        <p:tav tm="0">
                                          <p:val>
                                            <p:fltVal val="0"/>
                                          </p:val>
                                        </p:tav>
                                        <p:tav tm="100000">
                                          <p:val>
                                            <p:strVal val="#ppt_w"/>
                                          </p:val>
                                        </p:tav>
                                      </p:tavLst>
                                    </p:anim>
                                    <p:anim calcmode="lin" valueType="num">
                                      <p:cBhvr>
                                        <p:cTn id="68" dur="500" fill="hold"/>
                                        <p:tgtEl>
                                          <p:spTgt spid="7"/>
                                        </p:tgtEl>
                                        <p:attrNameLst>
                                          <p:attrName>ppt_h</p:attrName>
                                        </p:attrNameLst>
                                      </p:cBhvr>
                                      <p:tavLst>
                                        <p:tav tm="0">
                                          <p:val>
                                            <p:fltVal val="0"/>
                                          </p:val>
                                        </p:tav>
                                        <p:tav tm="100000">
                                          <p:val>
                                            <p:strVal val="#ppt_h"/>
                                          </p:val>
                                        </p:tav>
                                      </p:tavLst>
                                    </p:anim>
                                    <p:animEffect transition="in" filter="fade">
                                      <p:cBhvr>
                                        <p:cTn id="69" dur="500"/>
                                        <p:tgtEl>
                                          <p:spTgt spid="7"/>
                                        </p:tgtEl>
                                      </p:cBhvr>
                                    </p:animEffect>
                                  </p:childTnLst>
                                </p:cTn>
                              </p:par>
                              <p:par>
                                <p:cTn id="70" presetID="22" presetClass="entr" presetSubtype="4" fill="hold" grpId="0" nodeType="withEffect">
                                  <p:stCondLst>
                                    <p:cond delay="0"/>
                                  </p:stCondLst>
                                  <p:childTnLst>
                                    <p:set>
                                      <p:cBhvr>
                                        <p:cTn id="71" dur="1" fill="hold">
                                          <p:stCondLst>
                                            <p:cond delay="0"/>
                                          </p:stCondLst>
                                        </p:cTn>
                                        <p:tgtEl>
                                          <p:spTgt spid="10"/>
                                        </p:tgtEl>
                                        <p:attrNameLst>
                                          <p:attrName>style.visibility</p:attrName>
                                        </p:attrNameLst>
                                      </p:cBhvr>
                                      <p:to>
                                        <p:strVal val="visible"/>
                                      </p:to>
                                    </p:set>
                                    <p:animEffect transition="in" filter="wipe(down)">
                                      <p:cBhvr>
                                        <p:cTn id="72" dur="500"/>
                                        <p:tgtEl>
                                          <p:spTgt spid="10"/>
                                        </p:tgtEl>
                                      </p:cBhvr>
                                    </p:animEffect>
                                  </p:childTnLst>
                                </p:cTn>
                              </p:par>
                            </p:childTnLst>
                          </p:cTn>
                        </p:par>
                      </p:childTnLst>
                    </p:cTn>
                  </p:par>
                  <p:par>
                    <p:cTn id="73" fill="hold">
                      <p:stCondLst>
                        <p:cond delay="indefinite"/>
                      </p:stCondLst>
                      <p:childTnLst>
                        <p:par>
                          <p:cTn id="74" fill="hold">
                            <p:stCondLst>
                              <p:cond delay="0"/>
                            </p:stCondLst>
                            <p:childTnLst>
                              <p:par>
                                <p:cTn id="75" presetID="53" presetClass="entr" presetSubtype="16" fill="hold" grpId="0" nodeType="clickEffect">
                                  <p:stCondLst>
                                    <p:cond delay="0"/>
                                  </p:stCondLst>
                                  <p:childTnLst>
                                    <p:set>
                                      <p:cBhvr>
                                        <p:cTn id="76" dur="1" fill="hold">
                                          <p:stCondLst>
                                            <p:cond delay="0"/>
                                          </p:stCondLst>
                                        </p:cTn>
                                        <p:tgtEl>
                                          <p:spTgt spid="11"/>
                                        </p:tgtEl>
                                        <p:attrNameLst>
                                          <p:attrName>style.visibility</p:attrName>
                                        </p:attrNameLst>
                                      </p:cBhvr>
                                      <p:to>
                                        <p:strVal val="visible"/>
                                      </p:to>
                                    </p:set>
                                    <p:anim calcmode="lin" valueType="num">
                                      <p:cBhvr>
                                        <p:cTn id="77" dur="500" fill="hold"/>
                                        <p:tgtEl>
                                          <p:spTgt spid="11"/>
                                        </p:tgtEl>
                                        <p:attrNameLst>
                                          <p:attrName>ppt_w</p:attrName>
                                        </p:attrNameLst>
                                      </p:cBhvr>
                                      <p:tavLst>
                                        <p:tav tm="0">
                                          <p:val>
                                            <p:fltVal val="0"/>
                                          </p:val>
                                        </p:tav>
                                        <p:tav tm="100000">
                                          <p:val>
                                            <p:strVal val="#ppt_w"/>
                                          </p:val>
                                        </p:tav>
                                      </p:tavLst>
                                    </p:anim>
                                    <p:anim calcmode="lin" valueType="num">
                                      <p:cBhvr>
                                        <p:cTn id="78" dur="500" fill="hold"/>
                                        <p:tgtEl>
                                          <p:spTgt spid="11"/>
                                        </p:tgtEl>
                                        <p:attrNameLst>
                                          <p:attrName>ppt_h</p:attrName>
                                        </p:attrNameLst>
                                      </p:cBhvr>
                                      <p:tavLst>
                                        <p:tav tm="0">
                                          <p:val>
                                            <p:fltVal val="0"/>
                                          </p:val>
                                        </p:tav>
                                        <p:tav tm="100000">
                                          <p:val>
                                            <p:strVal val="#ppt_h"/>
                                          </p:val>
                                        </p:tav>
                                      </p:tavLst>
                                    </p:anim>
                                    <p:animEffect transition="in" filter="fade">
                                      <p:cBhvr>
                                        <p:cTn id="79" dur="500"/>
                                        <p:tgtEl>
                                          <p:spTgt spid="11"/>
                                        </p:tgtEl>
                                      </p:cBhvr>
                                    </p:animEffect>
                                  </p:childTnLst>
                                </p:cTn>
                              </p:par>
                              <p:par>
                                <p:cTn id="80" presetID="22" presetClass="entr" presetSubtype="4" fill="hold" grpId="0" nodeType="withEffect">
                                  <p:stCondLst>
                                    <p:cond delay="0"/>
                                  </p:stCondLst>
                                  <p:childTnLst>
                                    <p:set>
                                      <p:cBhvr>
                                        <p:cTn id="81" dur="1" fill="hold">
                                          <p:stCondLst>
                                            <p:cond delay="0"/>
                                          </p:stCondLst>
                                        </p:cTn>
                                        <p:tgtEl>
                                          <p:spTgt spid="12"/>
                                        </p:tgtEl>
                                        <p:attrNameLst>
                                          <p:attrName>style.visibility</p:attrName>
                                        </p:attrNameLst>
                                      </p:cBhvr>
                                      <p:to>
                                        <p:strVal val="visible"/>
                                      </p:to>
                                    </p:set>
                                    <p:animEffect transition="in" filter="wipe(down)">
                                      <p:cBhvr>
                                        <p:cTn id="8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ldLvl="0" animBg="1"/>
      <p:bldP spid="41" grpId="1" animBg="1"/>
      <p:bldP spid="42" grpId="0"/>
      <p:bldP spid="42" grpId="1"/>
      <p:bldP spid="44" grpId="0"/>
      <p:bldP spid="44" grpId="1"/>
      <p:bldP spid="46" grpId="0"/>
      <p:bldP spid="46" grpId="1"/>
      <p:bldP spid="48" grpId="0"/>
      <p:bldP spid="48" grpId="1"/>
      <p:bldP spid="14" grpId="0" bldLvl="0" animBg="1"/>
      <p:bldP spid="14" grpId="1" animBg="1"/>
      <p:bldP spid="15" grpId="0" bldLvl="0" animBg="1"/>
      <p:bldP spid="15" grpId="1" animBg="1"/>
      <p:bldP spid="16" grpId="0" bldLvl="0" animBg="1"/>
      <p:bldP spid="16" grpId="1" animBg="1"/>
      <p:bldP spid="5" grpId="0" bldLvl="0" animBg="1"/>
      <p:bldP spid="5" grpId="1" animBg="1"/>
      <p:bldP spid="6" grpId="0" bldLvl="0" animBg="1"/>
      <p:bldP spid="6" grpId="1" animBg="1"/>
      <p:bldP spid="7" grpId="0" bldLvl="0" animBg="1"/>
      <p:bldP spid="7" grpId="1" animBg="1"/>
      <p:bldP spid="8" grpId="0" bldLvl="0" animBg="1"/>
      <p:bldP spid="8" grpId="1" animBg="1"/>
      <p:bldP spid="9" grpId="0" bldLvl="0" animBg="1"/>
      <p:bldP spid="9" grpId="1" animBg="1"/>
      <p:bldP spid="10" grpId="0" bldLvl="0" animBg="1"/>
      <p:bldP spid="10" grpId="1" animBg="1"/>
      <p:bldP spid="11" grpId="0" bldLvl="0" animBg="1"/>
      <p:bldP spid="11" grpId="1" animBg="1"/>
      <p:bldP spid="12" grpId="0" bldLvl="0" animBg="1"/>
      <p:bldP spid="12"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1489710" y="1329690"/>
            <a:ext cx="3016250" cy="163639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r>
              <a:rPr lang="zh-CN" altLang="en-US" sz="1600" dirty="0">
                <a:solidFill>
                  <a:schemeClr val="bg1"/>
                </a:solidFill>
                <a:latin typeface="微软雅黑" panose="020B0503020204020204" pitchFamily="34" charset="-122"/>
                <a:ea typeface="微软雅黑" panose="020B0503020204020204" pitchFamily="34" charset="-122"/>
              </a:rPr>
              <a:t> 商品是用来交换、能满足人们某种需要的劳动产品，具有使用价值和价值两个因素或两种属性，是使用价值和价值的矛盾统一体。</a:t>
            </a:r>
          </a:p>
        </p:txBody>
      </p:sp>
      <p:sp>
        <p:nvSpPr>
          <p:cNvPr id="5" name="椭圆 4"/>
          <p:cNvSpPr/>
          <p:nvPr/>
        </p:nvSpPr>
        <p:spPr>
          <a:xfrm>
            <a:off x="4505815" y="3382976"/>
            <a:ext cx="922550" cy="922674"/>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endParaRPr lang="zh-CN" altLang="en-US" sz="2800" dirty="0">
              <a:latin typeface="方正兰亭黑简体" panose="02000000000000000000" pitchFamily="2" charset="-122"/>
              <a:ea typeface="方正兰亭黑简体" panose="02000000000000000000" pitchFamily="2" charset="-122"/>
            </a:endParaRPr>
          </a:p>
        </p:txBody>
      </p:sp>
      <p:sp>
        <p:nvSpPr>
          <p:cNvPr id="6" name="椭圆 5"/>
          <p:cNvSpPr/>
          <p:nvPr/>
        </p:nvSpPr>
        <p:spPr>
          <a:xfrm>
            <a:off x="5258422" y="3382976"/>
            <a:ext cx="922550" cy="9226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endParaRPr lang="zh-CN" altLang="en-US" sz="2800" dirty="0">
              <a:latin typeface="方正兰亭黑简体" panose="02000000000000000000" pitchFamily="2" charset="-122"/>
              <a:ea typeface="方正兰亭黑简体" panose="02000000000000000000" pitchFamily="2" charset="-122"/>
            </a:endParaRPr>
          </a:p>
        </p:txBody>
      </p:sp>
      <p:sp>
        <p:nvSpPr>
          <p:cNvPr id="7" name="椭圆 6"/>
          <p:cNvSpPr/>
          <p:nvPr/>
        </p:nvSpPr>
        <p:spPr>
          <a:xfrm>
            <a:off x="6019918" y="3382976"/>
            <a:ext cx="922550" cy="922674"/>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endParaRPr lang="zh-CN" altLang="en-US" sz="2800" dirty="0">
              <a:latin typeface="方正兰亭黑简体" panose="02000000000000000000" pitchFamily="2" charset="-122"/>
              <a:ea typeface="方正兰亭黑简体" panose="02000000000000000000" pitchFamily="2" charset="-122"/>
            </a:endParaRPr>
          </a:p>
        </p:txBody>
      </p:sp>
      <p:sp>
        <p:nvSpPr>
          <p:cNvPr id="8" name="椭圆 7"/>
          <p:cNvSpPr/>
          <p:nvPr/>
        </p:nvSpPr>
        <p:spPr>
          <a:xfrm>
            <a:off x="6763635" y="3382976"/>
            <a:ext cx="922550" cy="9226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endParaRPr lang="zh-CN" altLang="en-US" sz="2800" dirty="0">
              <a:latin typeface="方正兰亭黑简体" panose="02000000000000000000" pitchFamily="2" charset="-122"/>
              <a:ea typeface="方正兰亭黑简体" panose="02000000000000000000" pitchFamily="2" charset="-122"/>
            </a:endParaRPr>
          </a:p>
        </p:txBody>
      </p:sp>
      <p:cxnSp>
        <p:nvCxnSpPr>
          <p:cNvPr id="9" name="直接连接符 8"/>
          <p:cNvCxnSpPr/>
          <p:nvPr/>
        </p:nvCxnSpPr>
        <p:spPr>
          <a:xfrm>
            <a:off x="6096000" y="1907353"/>
            <a:ext cx="0" cy="1152326"/>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1404234" y="3844312"/>
            <a:ext cx="2730221" cy="0"/>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993137" y="3844312"/>
            <a:ext cx="2730221" cy="0"/>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sp>
        <p:nvSpPr>
          <p:cNvPr id="13" name="圆角矩形 12"/>
          <p:cNvSpPr/>
          <p:nvPr/>
        </p:nvSpPr>
        <p:spPr>
          <a:xfrm>
            <a:off x="8076565" y="1424305"/>
            <a:ext cx="3018155" cy="163576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商品是劳动产品，生产商品的劳动可区分为具体劳动和抽象劳动。</a:t>
            </a:r>
          </a:p>
        </p:txBody>
      </p:sp>
      <p:sp>
        <p:nvSpPr>
          <p:cNvPr id="15" name="圆角矩形 14"/>
          <p:cNvSpPr/>
          <p:nvPr/>
        </p:nvSpPr>
        <p:spPr>
          <a:xfrm>
            <a:off x="1489710" y="4512310"/>
            <a:ext cx="3016250" cy="12319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r>
              <a:rPr lang="zh-CN" altLang="en-US" sz="1600" dirty="0">
                <a:solidFill>
                  <a:schemeClr val="bg1"/>
                </a:solidFill>
                <a:latin typeface="微软雅黑" panose="020B0503020204020204" pitchFamily="34" charset="-122"/>
                <a:ea typeface="微软雅黑" panose="020B0503020204020204" pitchFamily="34" charset="-122"/>
              </a:rPr>
              <a:t> 商品的使用价值和价值之间是对立统一的关系。</a:t>
            </a:r>
          </a:p>
        </p:txBody>
      </p:sp>
      <p:sp>
        <p:nvSpPr>
          <p:cNvPr id="17" name="圆角矩形 16"/>
          <p:cNvSpPr/>
          <p:nvPr/>
        </p:nvSpPr>
        <p:spPr>
          <a:xfrm>
            <a:off x="8076565" y="4512310"/>
            <a:ext cx="3018155" cy="12319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具体劳动和抽象劳动也是对立统一的关系。</a:t>
            </a:r>
          </a:p>
        </p:txBody>
      </p:sp>
      <p:cxnSp>
        <p:nvCxnSpPr>
          <p:cNvPr id="19" name="直接连接符 18"/>
          <p:cNvCxnSpPr/>
          <p:nvPr/>
        </p:nvCxnSpPr>
        <p:spPr>
          <a:xfrm>
            <a:off x="6096000" y="4681959"/>
            <a:ext cx="0" cy="1152326"/>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10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childTnLst>
                          </p:cTn>
                        </p:par>
                        <p:par>
                          <p:cTn id="25" fill="hold">
                            <p:stCondLst>
                              <p:cond delay="500"/>
                            </p:stCondLst>
                            <p:childTnLst>
                              <p:par>
                                <p:cTn id="26" presetID="22" presetClass="entr" presetSubtype="4" fill="hold" nodeType="afterEffect">
                                  <p:stCondLst>
                                    <p:cond delay="500"/>
                                  </p:stCondLst>
                                  <p:childTnLst>
                                    <p:set>
                                      <p:cBhvr>
                                        <p:cTn id="27" dur="1" fill="hold">
                                          <p:stCondLst>
                                            <p:cond delay="0"/>
                                          </p:stCondLst>
                                        </p:cTn>
                                        <p:tgtEl>
                                          <p:spTgt spid="9"/>
                                        </p:tgtEl>
                                        <p:attrNameLst>
                                          <p:attrName>style.visibility</p:attrName>
                                        </p:attrNameLst>
                                      </p:cBhvr>
                                      <p:to>
                                        <p:strVal val="visible"/>
                                      </p:to>
                                    </p:set>
                                    <p:animEffect transition="in" filter="wipe(down)">
                                      <p:cBhvr>
                                        <p:cTn id="28" dur="500"/>
                                        <p:tgtEl>
                                          <p:spTgt spid="9"/>
                                        </p:tgtEl>
                                      </p:cBhvr>
                                    </p:animEffect>
                                  </p:childTnLst>
                                </p:cTn>
                              </p:par>
                              <p:par>
                                <p:cTn id="29" presetID="22" presetClass="entr" presetSubtype="1" fill="hold" nodeType="withEffect">
                                  <p:stCondLst>
                                    <p:cond delay="500"/>
                                  </p:stCondLst>
                                  <p:childTnLst>
                                    <p:set>
                                      <p:cBhvr>
                                        <p:cTn id="30" dur="1" fill="hold">
                                          <p:stCondLst>
                                            <p:cond delay="0"/>
                                          </p:stCondLst>
                                        </p:cTn>
                                        <p:tgtEl>
                                          <p:spTgt spid="19"/>
                                        </p:tgtEl>
                                        <p:attrNameLst>
                                          <p:attrName>style.visibility</p:attrName>
                                        </p:attrNameLst>
                                      </p:cBhvr>
                                      <p:to>
                                        <p:strVal val="visible"/>
                                      </p:to>
                                    </p:set>
                                    <p:animEffect transition="in" filter="wipe(up)">
                                      <p:cBhvr>
                                        <p:cTn id="31" dur="500"/>
                                        <p:tgtEl>
                                          <p:spTgt spid="19"/>
                                        </p:tgtEl>
                                      </p:cBhvr>
                                    </p:animEffect>
                                  </p:childTnLst>
                                </p:cTn>
                              </p:par>
                              <p:par>
                                <p:cTn id="32" presetID="22" presetClass="entr" presetSubtype="8" fill="hold" nodeType="withEffect">
                                  <p:stCondLst>
                                    <p:cond delay="500"/>
                                  </p:stCondLst>
                                  <p:childTnLst>
                                    <p:set>
                                      <p:cBhvr>
                                        <p:cTn id="33" dur="1" fill="hold">
                                          <p:stCondLst>
                                            <p:cond delay="0"/>
                                          </p:stCondLst>
                                        </p:cTn>
                                        <p:tgtEl>
                                          <p:spTgt spid="12"/>
                                        </p:tgtEl>
                                        <p:attrNameLst>
                                          <p:attrName>style.visibility</p:attrName>
                                        </p:attrNameLst>
                                      </p:cBhvr>
                                      <p:to>
                                        <p:strVal val="visible"/>
                                      </p:to>
                                    </p:set>
                                    <p:animEffect transition="in" filter="wipe(left)">
                                      <p:cBhvr>
                                        <p:cTn id="34" dur="500"/>
                                        <p:tgtEl>
                                          <p:spTgt spid="12"/>
                                        </p:tgtEl>
                                      </p:cBhvr>
                                    </p:animEffect>
                                  </p:childTnLst>
                                </p:cTn>
                              </p:par>
                              <p:par>
                                <p:cTn id="35" presetID="22" presetClass="entr" presetSubtype="2" fill="hold" nodeType="withEffect">
                                  <p:stCondLst>
                                    <p:cond delay="500"/>
                                  </p:stCondLst>
                                  <p:childTnLst>
                                    <p:set>
                                      <p:cBhvr>
                                        <p:cTn id="36" dur="1" fill="hold">
                                          <p:stCondLst>
                                            <p:cond delay="0"/>
                                          </p:stCondLst>
                                        </p:cTn>
                                        <p:tgtEl>
                                          <p:spTgt spid="11"/>
                                        </p:tgtEl>
                                        <p:attrNameLst>
                                          <p:attrName>style.visibility</p:attrName>
                                        </p:attrNameLst>
                                      </p:cBhvr>
                                      <p:to>
                                        <p:strVal val="visible"/>
                                      </p:to>
                                    </p:set>
                                    <p:animEffect transition="in" filter="wipe(right)">
                                      <p:cBhvr>
                                        <p:cTn id="37" dur="500"/>
                                        <p:tgtEl>
                                          <p:spTgt spid="11"/>
                                        </p:tgtEl>
                                      </p:cBhvr>
                                    </p:animEffect>
                                  </p:childTnLst>
                                </p:cTn>
                              </p:par>
                            </p:childTnLst>
                          </p:cTn>
                        </p:par>
                        <p:par>
                          <p:cTn id="38" fill="hold">
                            <p:stCondLst>
                              <p:cond delay="1500"/>
                            </p:stCondLst>
                            <p:childTnLst>
                              <p:par>
                                <p:cTn id="39" presetID="10" presetClass="entr" presetSubtype="0" fill="hold" grpId="0" nodeType="after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fade">
                                      <p:cBhvr>
                                        <p:cTn id="41" dur="1000"/>
                                        <p:tgtEl>
                                          <p:spTgt spid="3"/>
                                        </p:tgtEl>
                                      </p:cBhvr>
                                    </p:animEffect>
                                  </p:childTnLst>
                                </p:cTn>
                              </p:par>
                              <p:par>
                                <p:cTn id="42" presetID="35" presetClass="path" presetSubtype="0" accel="10000" decel="90000" fill="hold" grpId="1" nodeType="withEffect">
                                  <p:stCondLst>
                                    <p:cond delay="0"/>
                                  </p:stCondLst>
                                  <p:childTnLst>
                                    <p:animMotion origin="layout" path="M -6.25E-7 4.44444E-6 L 0.05182 4.44444E-6 " pathEditMode="relative" rAng="0" ptsTypes="AA">
                                      <p:cBhvr>
                                        <p:cTn id="43" dur="1000" spd="-100000" fill="hold"/>
                                        <p:tgtEl>
                                          <p:spTgt spid="3"/>
                                        </p:tgtEl>
                                        <p:attrNameLst>
                                          <p:attrName>ppt_x</p:attrName>
                                          <p:attrName>ppt_y</p:attrName>
                                        </p:attrNameLst>
                                      </p:cBhvr>
                                      <p:rCtr x="2591" y="0"/>
                                    </p:animMotion>
                                  </p:childTnLst>
                                </p:cTn>
                              </p:par>
                            </p:childTnLst>
                          </p:cTn>
                        </p:par>
                        <p:par>
                          <p:cTn id="44" fill="hold">
                            <p:stCondLst>
                              <p:cond delay="2500"/>
                            </p:stCondLst>
                            <p:childTnLst>
                              <p:par>
                                <p:cTn id="45" presetID="10" presetClass="entr" presetSubtype="0"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childTnLst>
                                </p:cTn>
                              </p:par>
                              <p:par>
                                <p:cTn id="48" presetID="35" presetClass="path" presetSubtype="0" accel="10000" decel="90000" fill="hold" grpId="1" nodeType="withEffect">
                                  <p:stCondLst>
                                    <p:cond delay="0"/>
                                  </p:stCondLst>
                                  <p:childTnLst>
                                    <p:animMotion origin="layout" path="M 0.000727 0.000005 L -0.089371 0.000005 " pathEditMode="relative" rAng="0" ptsTypes="AA">
                                      <p:cBhvr>
                                        <p:cTn id="49" dur="1000" spd="-100000" fill="hold"/>
                                        <p:tgtEl>
                                          <p:spTgt spid="13"/>
                                        </p:tgtEl>
                                        <p:attrNameLst>
                                          <p:attrName>ppt_x</p:attrName>
                                          <p:attrName>ppt_y</p:attrName>
                                        </p:attrNameLst>
                                      </p:cBhvr>
                                      <p:rCtr x="45" y="0"/>
                                    </p:animMotion>
                                  </p:childTnLst>
                                </p:cTn>
                              </p:par>
                            </p:childTnLst>
                          </p:cTn>
                        </p:par>
                        <p:par>
                          <p:cTn id="50" fill="hold">
                            <p:stCondLst>
                              <p:cond delay="3500"/>
                            </p:stCondLst>
                            <p:childTnLst>
                              <p:par>
                                <p:cTn id="51" presetID="10" presetClass="entr" presetSubtype="0" fill="hold" grpId="0" nodeType="after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1000"/>
                                        <p:tgtEl>
                                          <p:spTgt spid="15"/>
                                        </p:tgtEl>
                                      </p:cBhvr>
                                    </p:animEffect>
                                  </p:childTnLst>
                                </p:cTn>
                              </p:par>
                              <p:par>
                                <p:cTn id="54" presetID="35" presetClass="path" presetSubtype="0" accel="10000" decel="90000" fill="hold" grpId="1" nodeType="withEffect">
                                  <p:stCondLst>
                                    <p:cond delay="0"/>
                                  </p:stCondLst>
                                  <p:childTnLst>
                                    <p:animMotion origin="layout" path="M -6.25E-7 4.44444E-6 L 0.05182 4.44444E-6 " pathEditMode="relative" rAng="0" ptsTypes="AA">
                                      <p:cBhvr>
                                        <p:cTn id="55" dur="1000" spd="-100000" fill="hold"/>
                                        <p:tgtEl>
                                          <p:spTgt spid="15"/>
                                        </p:tgtEl>
                                        <p:attrNameLst>
                                          <p:attrName>ppt_x</p:attrName>
                                          <p:attrName>ppt_y</p:attrName>
                                        </p:attrNameLst>
                                      </p:cBhvr>
                                      <p:rCtr x="2591" y="0"/>
                                    </p:animMotion>
                                  </p:childTnLst>
                                </p:cTn>
                              </p:par>
                            </p:childTnLst>
                          </p:cTn>
                        </p:par>
                        <p:par>
                          <p:cTn id="56" fill="hold">
                            <p:stCondLst>
                              <p:cond delay="4500"/>
                            </p:stCondLst>
                            <p:childTnLst>
                              <p:par>
                                <p:cTn id="57" presetID="10" presetClass="entr" presetSubtype="0" fill="hold" grpId="0" nodeType="after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fade">
                                      <p:cBhvr>
                                        <p:cTn id="59" dur="1000"/>
                                        <p:tgtEl>
                                          <p:spTgt spid="17"/>
                                        </p:tgtEl>
                                      </p:cBhvr>
                                    </p:animEffect>
                                  </p:childTnLst>
                                </p:cTn>
                              </p:par>
                              <p:par>
                                <p:cTn id="60" presetID="35" presetClass="path" presetSubtype="0" accel="10000" decel="90000" fill="hold" grpId="1" nodeType="withEffect">
                                  <p:stCondLst>
                                    <p:cond delay="0"/>
                                  </p:stCondLst>
                                  <p:childTnLst>
                                    <p:animMotion origin="layout" path="M -1.875E-6 -4.44444E-6 L -0.0901 -4.44444E-6 " pathEditMode="relative" rAng="0" ptsTypes="AA">
                                      <p:cBhvr>
                                        <p:cTn id="61" dur="1000" spd="-100000" fill="hold"/>
                                        <p:tgtEl>
                                          <p:spTgt spid="17"/>
                                        </p:tgtEl>
                                        <p:attrNameLst>
                                          <p:attrName>ppt_x</p:attrName>
                                          <p:attrName>ppt_y</p:attrName>
                                        </p:attrNameLst>
                                      </p:cBhvr>
                                      <p:rCtr x="-450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 grpId="1" bldLvl="0" animBg="1"/>
      <p:bldP spid="5" grpId="0" bldLvl="0" animBg="1"/>
      <p:bldP spid="6" grpId="0" bldLvl="0" animBg="1"/>
      <p:bldP spid="7" grpId="0" bldLvl="0" animBg="1"/>
      <p:bldP spid="8" grpId="0" bldLvl="0" animBg="1"/>
      <p:bldP spid="13" grpId="0" bldLvl="0" animBg="1"/>
      <p:bldP spid="13" grpId="1" bldLvl="0" animBg="1"/>
      <p:bldP spid="15" grpId="0" bldLvl="0" animBg="1"/>
      <p:bldP spid="15" grpId="1" bldLvl="0" animBg="1"/>
      <p:bldP spid="17" grpId="0" bldLvl="0" animBg="1"/>
      <p:bldP spid="17" grpId="1"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5233670"/>
            <a:ext cx="6397625" cy="812165"/>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货币的实质及其职能</a:t>
            </a:r>
          </a:p>
        </p:txBody>
      </p:sp>
      <p:sp>
        <p:nvSpPr>
          <p:cNvPr id="14" name="矩形 13"/>
          <p:cNvSpPr/>
          <p:nvPr/>
        </p:nvSpPr>
        <p:spPr>
          <a:xfrm>
            <a:off x="1081488" y="440689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12</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978406" y="992381"/>
            <a:ext cx="3085727" cy="4592603"/>
            <a:chOff x="4634207" y="1886607"/>
            <a:chExt cx="2649674" cy="3943609"/>
          </a:xfrm>
        </p:grpSpPr>
        <p:grpSp>
          <p:nvGrpSpPr>
            <p:cNvPr id="28" name="千图PPT彼岸天：ID 8661124库_组合 27"/>
            <p:cNvGrpSpPr/>
            <p:nvPr>
              <p:custDataLst>
                <p:tags r:id="rId1"/>
              </p:custDataLst>
            </p:nvPr>
          </p:nvGrpSpPr>
          <p:grpSpPr>
            <a:xfrm>
              <a:off x="5179185" y="2885518"/>
              <a:ext cx="1570090" cy="1962613"/>
              <a:chOff x="5179185" y="2885518"/>
              <a:chExt cx="1570090" cy="1962613"/>
            </a:xfrm>
          </p:grpSpPr>
          <p:grpSp>
            <p:nvGrpSpPr>
              <p:cNvPr id="6" name="组合 5"/>
              <p:cNvGrpSpPr/>
              <p:nvPr/>
            </p:nvGrpSpPr>
            <p:grpSpPr>
              <a:xfrm>
                <a:off x="5179185" y="2885518"/>
                <a:ext cx="1570090" cy="1962613"/>
                <a:chOff x="1361326" y="1123950"/>
                <a:chExt cx="1219200" cy="1524000"/>
              </a:xfrm>
              <a:solidFill>
                <a:schemeClr val="accent2"/>
              </a:solidFill>
            </p:grpSpPr>
            <p:sp>
              <p:nvSpPr>
                <p:cNvPr id="24" name="平行四边形 23"/>
                <p:cNvSpPr/>
                <p:nvPr/>
              </p:nvSpPr>
              <p:spPr>
                <a:xfrm>
                  <a:off x="1361326" y="1123950"/>
                  <a:ext cx="1219200" cy="1524000"/>
                </a:xfrm>
                <a:prstGeom prst="parallelogram">
                  <a:avLst>
                    <a:gd name="adj" fmla="val 431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cxnSp>
              <p:nvCxnSpPr>
                <p:cNvPr id="25" name="直接连接符 24"/>
                <p:cNvCxnSpPr/>
                <p:nvPr/>
              </p:nvCxnSpPr>
              <p:spPr>
                <a:xfrm>
                  <a:off x="1749604" y="1884958"/>
                  <a:ext cx="457200" cy="1985"/>
                </a:xfrm>
                <a:prstGeom prst="line">
                  <a:avLst/>
                </a:prstGeom>
                <a:grpFill/>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 name="椭圆 6"/>
              <p:cNvSpPr/>
              <p:nvPr/>
            </p:nvSpPr>
            <p:spPr>
              <a:xfrm>
                <a:off x="5828515" y="3070065"/>
                <a:ext cx="592054" cy="5920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endParaRPr lang="ar-SA" sz="1400" b="1" dirty="0">
                  <a:solidFill>
                    <a:schemeClr val="accent2">
                      <a:lumMod val="100000"/>
                    </a:schemeClr>
                  </a:solidFill>
                </a:endParaRPr>
              </a:p>
            </p:txBody>
          </p:sp>
          <p:sp>
            <p:nvSpPr>
              <p:cNvPr id="10" name="任意多边形 11"/>
              <p:cNvSpPr/>
              <p:nvPr/>
            </p:nvSpPr>
            <p:spPr bwMode="auto">
              <a:xfrm>
                <a:off x="5548444" y="4133751"/>
                <a:ext cx="443052" cy="490652"/>
              </a:xfrm>
              <a:custGeom>
                <a:avLst/>
                <a:gdLst/>
                <a:ahLst/>
                <a:cxnLst>
                  <a:cxn ang="0">
                    <a:pos x="46" y="62"/>
                  </a:cxn>
                  <a:cxn ang="0">
                    <a:pos x="10" y="62"/>
                  </a:cxn>
                  <a:cxn ang="0">
                    <a:pos x="0" y="52"/>
                  </a:cxn>
                  <a:cxn ang="0">
                    <a:pos x="14" y="29"/>
                  </a:cxn>
                  <a:cxn ang="0">
                    <a:pos x="28" y="34"/>
                  </a:cxn>
                  <a:cxn ang="0">
                    <a:pos x="42" y="29"/>
                  </a:cxn>
                  <a:cxn ang="0">
                    <a:pos x="56" y="52"/>
                  </a:cxn>
                  <a:cxn ang="0">
                    <a:pos x="46" y="62"/>
                  </a:cxn>
                  <a:cxn ang="0">
                    <a:pos x="28" y="31"/>
                  </a:cxn>
                  <a:cxn ang="0">
                    <a:pos x="13" y="16"/>
                  </a:cxn>
                  <a:cxn ang="0">
                    <a:pos x="28" y="0"/>
                  </a:cxn>
                  <a:cxn ang="0">
                    <a:pos x="43" y="16"/>
                  </a:cxn>
                  <a:cxn ang="0">
                    <a:pos x="28" y="31"/>
                  </a:cxn>
                </a:cxnLst>
                <a:rect l="0" t="0" r="r" b="b"/>
                <a:pathLst>
                  <a:path w="56" h="62">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chemeClr val="bg1"/>
              </a:solidFill>
              <a:ln w="9525">
                <a:noFill/>
                <a:round/>
              </a:ln>
            </p:spPr>
            <p:txBody>
              <a:bodyPr anchor="ctr"/>
              <a:lstStyle/>
              <a:p>
                <a:pPr algn="ctr"/>
                <a:endParaRPr/>
              </a:p>
            </p:txBody>
          </p:sp>
        </p:grpSp>
        <p:grpSp>
          <p:nvGrpSpPr>
            <p:cNvPr id="29" name="千图PPT彼岸天：ID 8661124库_组合 28"/>
            <p:cNvGrpSpPr/>
            <p:nvPr>
              <p:custDataLst>
                <p:tags r:id="rId2"/>
              </p:custDataLst>
            </p:nvPr>
          </p:nvGrpSpPr>
          <p:grpSpPr>
            <a:xfrm>
              <a:off x="5713791" y="3867603"/>
              <a:ext cx="1570090" cy="1962613"/>
              <a:chOff x="5713791" y="3867603"/>
              <a:chExt cx="1570090" cy="1962613"/>
            </a:xfrm>
          </p:grpSpPr>
          <p:grpSp>
            <p:nvGrpSpPr>
              <p:cNvPr id="4" name="组合 3"/>
              <p:cNvGrpSpPr/>
              <p:nvPr/>
            </p:nvGrpSpPr>
            <p:grpSpPr>
              <a:xfrm>
                <a:off x="5713791" y="3867603"/>
                <a:ext cx="1570090" cy="1962613"/>
                <a:chOff x="1361326" y="1123950"/>
                <a:chExt cx="1219200" cy="1524000"/>
              </a:xfrm>
              <a:solidFill>
                <a:schemeClr val="accent1"/>
              </a:solidFill>
            </p:grpSpPr>
            <p:sp>
              <p:nvSpPr>
                <p:cNvPr id="26" name="平行四边形 25"/>
                <p:cNvSpPr/>
                <p:nvPr/>
              </p:nvSpPr>
              <p:spPr>
                <a:xfrm>
                  <a:off x="1361326" y="1123950"/>
                  <a:ext cx="1219200" cy="1524000"/>
                </a:xfrm>
                <a:prstGeom prst="parallelogram">
                  <a:avLst>
                    <a:gd name="adj" fmla="val 431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cxnSp>
              <p:nvCxnSpPr>
                <p:cNvPr id="27" name="直接连接符 26"/>
                <p:cNvCxnSpPr/>
                <p:nvPr/>
              </p:nvCxnSpPr>
              <p:spPr>
                <a:xfrm>
                  <a:off x="1749604" y="1884958"/>
                  <a:ext cx="457200" cy="1985"/>
                </a:xfrm>
                <a:prstGeom prst="line">
                  <a:avLst/>
                </a:prstGeom>
                <a:grpFill/>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 name="椭圆 4"/>
              <p:cNvSpPr/>
              <p:nvPr/>
            </p:nvSpPr>
            <p:spPr>
              <a:xfrm>
                <a:off x="6383613" y="4061766"/>
                <a:ext cx="592054" cy="5920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endParaRPr lang="ar-SA" sz="1400" b="1" dirty="0">
                  <a:solidFill>
                    <a:schemeClr val="accent1">
                      <a:lumMod val="100000"/>
                    </a:schemeClr>
                  </a:solidFill>
                </a:endParaRPr>
              </a:p>
            </p:txBody>
          </p:sp>
          <p:sp>
            <p:nvSpPr>
              <p:cNvPr id="11" name="任意多边形 12"/>
              <p:cNvSpPr>
                <a:spLocks noChangeAspect="1"/>
              </p:cNvSpPr>
              <p:nvPr/>
            </p:nvSpPr>
            <p:spPr bwMode="auto">
              <a:xfrm>
                <a:off x="6009997" y="5186395"/>
                <a:ext cx="559742" cy="451402"/>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ln>
            </p:spPr>
            <p:txBody>
              <a:bodyPr anchor="ctr"/>
              <a:lstStyle/>
              <a:p>
                <a:pPr algn="ctr"/>
                <a:endParaRPr/>
              </a:p>
            </p:txBody>
          </p:sp>
        </p:grpSp>
        <p:grpSp>
          <p:nvGrpSpPr>
            <p:cNvPr id="2" name="千图PPT彼岸天：ID 8661124库_组合 1"/>
            <p:cNvGrpSpPr/>
            <p:nvPr>
              <p:custDataLst>
                <p:tags r:id="rId3"/>
              </p:custDataLst>
            </p:nvPr>
          </p:nvGrpSpPr>
          <p:grpSpPr>
            <a:xfrm>
              <a:off x="4634207" y="1886607"/>
              <a:ext cx="1570090" cy="1962613"/>
              <a:chOff x="4634207" y="1886607"/>
              <a:chExt cx="1570090" cy="1962613"/>
            </a:xfrm>
          </p:grpSpPr>
          <p:grpSp>
            <p:nvGrpSpPr>
              <p:cNvPr id="8" name="组合 7"/>
              <p:cNvGrpSpPr/>
              <p:nvPr/>
            </p:nvGrpSpPr>
            <p:grpSpPr>
              <a:xfrm>
                <a:off x="4634207" y="1886607"/>
                <a:ext cx="1570090" cy="1962613"/>
                <a:chOff x="1361326" y="1123950"/>
                <a:chExt cx="1219200" cy="1524000"/>
              </a:xfrm>
              <a:solidFill>
                <a:schemeClr val="accent3"/>
              </a:solidFill>
            </p:grpSpPr>
            <p:sp>
              <p:nvSpPr>
                <p:cNvPr id="22" name="平行四边形 21"/>
                <p:cNvSpPr/>
                <p:nvPr/>
              </p:nvSpPr>
              <p:spPr>
                <a:xfrm>
                  <a:off x="1361326" y="1123950"/>
                  <a:ext cx="1219200" cy="1524000"/>
                </a:xfrm>
                <a:prstGeom prst="parallelogram">
                  <a:avLst>
                    <a:gd name="adj" fmla="val 431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cxnSp>
              <p:nvCxnSpPr>
                <p:cNvPr id="23" name="直接连接符 22"/>
                <p:cNvCxnSpPr/>
                <p:nvPr/>
              </p:nvCxnSpPr>
              <p:spPr>
                <a:xfrm>
                  <a:off x="1749604" y="1884958"/>
                  <a:ext cx="457200" cy="1985"/>
                </a:xfrm>
                <a:prstGeom prst="line">
                  <a:avLst/>
                </a:prstGeom>
                <a:grpFill/>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 name="椭圆 8"/>
              <p:cNvSpPr/>
              <p:nvPr/>
            </p:nvSpPr>
            <p:spPr>
              <a:xfrm>
                <a:off x="5302752" y="2052109"/>
                <a:ext cx="592054" cy="5920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endParaRPr lang="en-US" sz="1400" b="1" dirty="0">
                  <a:solidFill>
                    <a:schemeClr val="accent3">
                      <a:lumMod val="100000"/>
                    </a:schemeClr>
                  </a:solidFill>
                </a:endParaRPr>
              </a:p>
            </p:txBody>
          </p:sp>
          <p:sp>
            <p:nvSpPr>
              <p:cNvPr id="12" name="任意多边形 14"/>
              <p:cNvSpPr/>
              <p:nvPr/>
            </p:nvSpPr>
            <p:spPr bwMode="auto">
              <a:xfrm>
                <a:off x="4998055" y="3179164"/>
                <a:ext cx="472253" cy="472252"/>
              </a:xfrm>
              <a:custGeom>
                <a:avLst/>
                <a:gdLst/>
                <a:ahLst/>
                <a:cxnLst>
                  <a:cxn ang="0">
                    <a:pos x="72" y="68"/>
                  </a:cxn>
                  <a:cxn ang="0">
                    <a:pos x="68" y="72"/>
                  </a:cxn>
                  <a:cxn ang="0">
                    <a:pos x="29" y="72"/>
                  </a:cxn>
                  <a:cxn ang="0">
                    <a:pos x="25" y="68"/>
                  </a:cxn>
                  <a:cxn ang="0">
                    <a:pos x="25" y="62"/>
                  </a:cxn>
                  <a:cxn ang="0">
                    <a:pos x="4" y="62"/>
                  </a:cxn>
                  <a:cxn ang="0">
                    <a:pos x="0" y="58"/>
                  </a:cxn>
                  <a:cxn ang="0">
                    <a:pos x="0" y="4"/>
                  </a:cxn>
                  <a:cxn ang="0">
                    <a:pos x="4" y="0"/>
                  </a:cxn>
                  <a:cxn ang="0">
                    <a:pos x="47" y="0"/>
                  </a:cxn>
                  <a:cxn ang="0">
                    <a:pos x="51" y="4"/>
                  </a:cxn>
                  <a:cxn ang="0">
                    <a:pos x="51" y="17"/>
                  </a:cxn>
                  <a:cxn ang="0">
                    <a:pos x="53" y="18"/>
                  </a:cxn>
                  <a:cxn ang="0">
                    <a:pos x="69" y="35"/>
                  </a:cxn>
                  <a:cxn ang="0">
                    <a:pos x="72" y="41"/>
                  </a:cxn>
                  <a:cxn ang="0">
                    <a:pos x="72" y="68"/>
                  </a:cxn>
                  <a:cxn ang="0">
                    <a:pos x="41" y="7"/>
                  </a:cxn>
                  <a:cxn ang="0">
                    <a:pos x="40" y="5"/>
                  </a:cxn>
                  <a:cxn ang="0">
                    <a:pos x="11" y="5"/>
                  </a:cxn>
                  <a:cxn ang="0">
                    <a:pos x="10" y="7"/>
                  </a:cxn>
                  <a:cxn ang="0">
                    <a:pos x="10" y="9"/>
                  </a:cxn>
                  <a:cxn ang="0">
                    <a:pos x="11" y="11"/>
                  </a:cxn>
                  <a:cxn ang="0">
                    <a:pos x="40" y="11"/>
                  </a:cxn>
                  <a:cxn ang="0">
                    <a:pos x="41" y="9"/>
                  </a:cxn>
                  <a:cxn ang="0">
                    <a:pos x="41" y="7"/>
                  </a:cxn>
                  <a:cxn ang="0">
                    <a:pos x="67" y="67"/>
                  </a:cxn>
                  <a:cxn ang="0">
                    <a:pos x="67" y="41"/>
                  </a:cxn>
                  <a:cxn ang="0">
                    <a:pos x="50" y="41"/>
                  </a:cxn>
                  <a:cxn ang="0">
                    <a:pos x="46" y="38"/>
                  </a:cxn>
                  <a:cxn ang="0">
                    <a:pos x="46" y="21"/>
                  </a:cxn>
                  <a:cxn ang="0">
                    <a:pos x="31" y="21"/>
                  </a:cxn>
                  <a:cxn ang="0">
                    <a:pos x="31" y="67"/>
                  </a:cxn>
                  <a:cxn ang="0">
                    <a:pos x="67" y="67"/>
                  </a:cxn>
                  <a:cxn ang="0">
                    <a:pos x="63" y="36"/>
                  </a:cxn>
                  <a:cxn ang="0">
                    <a:pos x="51" y="24"/>
                  </a:cxn>
                  <a:cxn ang="0">
                    <a:pos x="51" y="36"/>
                  </a:cxn>
                  <a:cxn ang="0">
                    <a:pos x="63" y="36"/>
                  </a:cxn>
                </a:cxnLst>
                <a:rect l="0" t="0" r="r" b="b"/>
                <a:pathLst>
                  <a:path w="72" h="72">
                    <a:moveTo>
                      <a:pt x="72" y="68"/>
                    </a:moveTo>
                    <a:cubicBezTo>
                      <a:pt x="72" y="71"/>
                      <a:pt x="70" y="72"/>
                      <a:pt x="68" y="72"/>
                    </a:cubicBezTo>
                    <a:cubicBezTo>
                      <a:pt x="29" y="72"/>
                      <a:pt x="29" y="72"/>
                      <a:pt x="29" y="72"/>
                    </a:cubicBezTo>
                    <a:cubicBezTo>
                      <a:pt x="27" y="72"/>
                      <a:pt x="25" y="71"/>
                      <a:pt x="25" y="68"/>
                    </a:cubicBezTo>
                    <a:cubicBezTo>
                      <a:pt x="25" y="62"/>
                      <a:pt x="25" y="62"/>
                      <a:pt x="25" y="62"/>
                    </a:cubicBezTo>
                    <a:cubicBezTo>
                      <a:pt x="4" y="62"/>
                      <a:pt x="4" y="62"/>
                      <a:pt x="4" y="62"/>
                    </a:cubicBezTo>
                    <a:cubicBezTo>
                      <a:pt x="1" y="62"/>
                      <a:pt x="0" y="60"/>
                      <a:pt x="0" y="58"/>
                    </a:cubicBezTo>
                    <a:cubicBezTo>
                      <a:pt x="0" y="4"/>
                      <a:pt x="0" y="4"/>
                      <a:pt x="0" y="4"/>
                    </a:cubicBezTo>
                    <a:cubicBezTo>
                      <a:pt x="0" y="2"/>
                      <a:pt x="1" y="0"/>
                      <a:pt x="4" y="0"/>
                    </a:cubicBezTo>
                    <a:cubicBezTo>
                      <a:pt x="47" y="0"/>
                      <a:pt x="47" y="0"/>
                      <a:pt x="47" y="0"/>
                    </a:cubicBezTo>
                    <a:cubicBezTo>
                      <a:pt x="49" y="0"/>
                      <a:pt x="51" y="2"/>
                      <a:pt x="51" y="4"/>
                    </a:cubicBezTo>
                    <a:cubicBezTo>
                      <a:pt x="51" y="17"/>
                      <a:pt x="51" y="17"/>
                      <a:pt x="51" y="17"/>
                    </a:cubicBezTo>
                    <a:cubicBezTo>
                      <a:pt x="52" y="18"/>
                      <a:pt x="52" y="18"/>
                      <a:pt x="53" y="18"/>
                    </a:cubicBezTo>
                    <a:cubicBezTo>
                      <a:pt x="69" y="35"/>
                      <a:pt x="69" y="35"/>
                      <a:pt x="69" y="35"/>
                    </a:cubicBezTo>
                    <a:cubicBezTo>
                      <a:pt x="71" y="36"/>
                      <a:pt x="72" y="39"/>
                      <a:pt x="72" y="41"/>
                    </a:cubicBezTo>
                    <a:lnTo>
                      <a:pt x="72" y="68"/>
                    </a:lnTo>
                    <a:close/>
                    <a:moveTo>
                      <a:pt x="41" y="7"/>
                    </a:moveTo>
                    <a:cubicBezTo>
                      <a:pt x="41" y="6"/>
                      <a:pt x="40" y="5"/>
                      <a:pt x="40" y="5"/>
                    </a:cubicBezTo>
                    <a:cubicBezTo>
                      <a:pt x="11" y="5"/>
                      <a:pt x="11" y="5"/>
                      <a:pt x="11" y="5"/>
                    </a:cubicBezTo>
                    <a:cubicBezTo>
                      <a:pt x="11" y="5"/>
                      <a:pt x="10" y="6"/>
                      <a:pt x="10" y="7"/>
                    </a:cubicBezTo>
                    <a:cubicBezTo>
                      <a:pt x="10" y="9"/>
                      <a:pt x="10" y="9"/>
                      <a:pt x="10" y="9"/>
                    </a:cubicBezTo>
                    <a:cubicBezTo>
                      <a:pt x="10" y="10"/>
                      <a:pt x="11" y="11"/>
                      <a:pt x="11" y="11"/>
                    </a:cubicBezTo>
                    <a:cubicBezTo>
                      <a:pt x="40" y="11"/>
                      <a:pt x="40" y="11"/>
                      <a:pt x="40" y="11"/>
                    </a:cubicBezTo>
                    <a:cubicBezTo>
                      <a:pt x="40" y="11"/>
                      <a:pt x="41" y="10"/>
                      <a:pt x="41" y="9"/>
                    </a:cubicBezTo>
                    <a:lnTo>
                      <a:pt x="41" y="7"/>
                    </a:lnTo>
                    <a:close/>
                    <a:moveTo>
                      <a:pt x="67" y="67"/>
                    </a:moveTo>
                    <a:cubicBezTo>
                      <a:pt x="67" y="41"/>
                      <a:pt x="67" y="41"/>
                      <a:pt x="67" y="41"/>
                    </a:cubicBezTo>
                    <a:cubicBezTo>
                      <a:pt x="50" y="41"/>
                      <a:pt x="50" y="41"/>
                      <a:pt x="50" y="41"/>
                    </a:cubicBezTo>
                    <a:cubicBezTo>
                      <a:pt x="48" y="41"/>
                      <a:pt x="46" y="40"/>
                      <a:pt x="46" y="38"/>
                    </a:cubicBezTo>
                    <a:cubicBezTo>
                      <a:pt x="46" y="21"/>
                      <a:pt x="46" y="21"/>
                      <a:pt x="46" y="21"/>
                    </a:cubicBezTo>
                    <a:cubicBezTo>
                      <a:pt x="31" y="21"/>
                      <a:pt x="31" y="21"/>
                      <a:pt x="31" y="21"/>
                    </a:cubicBezTo>
                    <a:cubicBezTo>
                      <a:pt x="31" y="67"/>
                      <a:pt x="31" y="67"/>
                      <a:pt x="31" y="67"/>
                    </a:cubicBezTo>
                    <a:lnTo>
                      <a:pt x="67" y="67"/>
                    </a:lnTo>
                    <a:close/>
                    <a:moveTo>
                      <a:pt x="63" y="36"/>
                    </a:moveTo>
                    <a:cubicBezTo>
                      <a:pt x="51" y="24"/>
                      <a:pt x="51" y="24"/>
                      <a:pt x="51" y="24"/>
                    </a:cubicBezTo>
                    <a:cubicBezTo>
                      <a:pt x="51" y="36"/>
                      <a:pt x="51" y="36"/>
                      <a:pt x="51" y="36"/>
                    </a:cubicBezTo>
                    <a:lnTo>
                      <a:pt x="63" y="36"/>
                    </a:lnTo>
                    <a:close/>
                  </a:path>
                </a:pathLst>
              </a:custGeom>
              <a:solidFill>
                <a:schemeClr val="bg1"/>
              </a:solidFill>
              <a:ln w="9525">
                <a:noFill/>
                <a:round/>
              </a:ln>
            </p:spPr>
            <p:txBody>
              <a:bodyPr anchor="ctr"/>
              <a:lstStyle/>
              <a:p>
                <a:pPr algn="ctr"/>
                <a:endParaRPr/>
              </a:p>
            </p:txBody>
          </p:sp>
        </p:grpSp>
      </p:grpSp>
      <p:sp>
        <p:nvSpPr>
          <p:cNvPr id="34" name="išľíďè"/>
          <p:cNvSpPr/>
          <p:nvPr/>
        </p:nvSpPr>
        <p:spPr bwMode="auto">
          <a:xfrm>
            <a:off x="4677410" y="1733550"/>
            <a:ext cx="6334125" cy="38519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lang="en-US" b="1" i="0" u="none" strike="noStrike" kern="1200" cap="none" spc="0" normalizeH="0" baseline="0" noProof="0" dirty="0">
                <a:ln>
                  <a:noFill/>
                </a:ln>
                <a:solidFill>
                  <a:schemeClr val="bg2">
                    <a:lumMod val="10000"/>
                  </a:schemeClr>
                </a:solidFill>
                <a:effectLst/>
                <a:uLnTx/>
                <a:uFillTx/>
                <a:latin typeface="+mn-ea"/>
              </a:rPr>
              <a:t>    </a:t>
            </a:r>
            <a:r>
              <a:rPr kumimoji="0" b="1" i="0" u="none" strike="noStrike" kern="1200" cap="none" spc="0" normalizeH="0" baseline="0" noProof="0" dirty="0">
                <a:ln>
                  <a:noFill/>
                </a:ln>
                <a:solidFill>
                  <a:schemeClr val="bg2">
                    <a:lumMod val="10000"/>
                  </a:schemeClr>
                </a:solidFill>
                <a:effectLst/>
                <a:uLnTx/>
                <a:uFillTx/>
                <a:latin typeface="+mn-ea"/>
              </a:rPr>
              <a:t>商品的交换是以货币为媒介的。货币是在长期交换过程中形成的固定充当一般等价物的商品。</a:t>
            </a:r>
          </a:p>
          <a:p>
            <a:pPr marL="0" marR="0" lvl="0" indent="0" algn="l" defTabSz="913765" rtl="0" eaLnBrk="1" fontAlgn="auto" latinLnBrk="0" hangingPunct="1">
              <a:lnSpc>
                <a:spcPct val="120000"/>
              </a:lnSpc>
              <a:spcBef>
                <a:spcPct val="0"/>
              </a:spcBef>
              <a:spcAft>
                <a:spcPts val="0"/>
              </a:spcAft>
              <a:buClrTx/>
              <a:buSzTx/>
              <a:buFontTx/>
              <a:buNone/>
              <a:defRPr/>
            </a:pPr>
            <a:endParaRPr kumimoji="0" b="1" i="0" u="none" strike="noStrike" kern="1200" cap="none" spc="0" normalizeH="0" baseline="0" noProof="0" dirty="0">
              <a:ln>
                <a:noFill/>
              </a:ln>
              <a:solidFill>
                <a:schemeClr val="bg2">
                  <a:lumMod val="10000"/>
                </a:schemeClr>
              </a:solidFill>
              <a:effectLst/>
              <a:uLnTx/>
              <a:uFillTx/>
              <a:latin typeface="+mn-ea"/>
            </a:endParaRP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    从历史上看，商品价值形式的发展经历了四个阶段，即简单的或偶然的价值形式，总和的或扩大的价值形式，一般价值形式和货币形式。</a:t>
            </a:r>
          </a:p>
          <a:p>
            <a:pPr marL="0" marR="0" lvl="0" indent="0" algn="l" defTabSz="913765" rtl="0" eaLnBrk="1" fontAlgn="auto" latinLnBrk="0" hangingPunct="1">
              <a:lnSpc>
                <a:spcPct val="120000"/>
              </a:lnSpc>
              <a:spcBef>
                <a:spcPct val="0"/>
              </a:spcBef>
              <a:spcAft>
                <a:spcPts val="0"/>
              </a:spcAft>
              <a:buClrTx/>
              <a:buSzTx/>
              <a:buFontTx/>
              <a:buNone/>
              <a:defRPr/>
            </a:pPr>
            <a:endParaRPr kumimoji="0" b="1" i="0" u="none" strike="noStrike" kern="1200" cap="none" spc="0" normalizeH="0" baseline="0" noProof="0" dirty="0">
              <a:ln>
                <a:noFill/>
              </a:ln>
              <a:solidFill>
                <a:schemeClr val="bg2">
                  <a:lumMod val="10000"/>
                </a:schemeClr>
              </a:solidFill>
              <a:effectLst/>
              <a:uLnTx/>
              <a:uFillTx/>
              <a:latin typeface="+mn-ea"/>
            </a:endParaRP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    货币具有五种基本的职能，即价值尺度、流通手段、贮藏手段、支付手段和世界货币。</a:t>
            </a:r>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down)">
                                      <p:cBhvr>
                                        <p:cTn id="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4565650"/>
            <a:ext cx="6397625" cy="162433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劳动力成为商品与货币</a:t>
            </a:r>
          </a:p>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     转化为资本</a:t>
            </a:r>
          </a:p>
        </p:txBody>
      </p:sp>
      <p:sp>
        <p:nvSpPr>
          <p:cNvPr id="14" name="矩形 13"/>
          <p:cNvSpPr/>
          <p:nvPr/>
        </p:nvSpPr>
        <p:spPr>
          <a:xfrm>
            <a:off x="1072598" y="4953625"/>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13</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0cd64ff8-5b4f-4f51-8f73-e86e732b14d0"/>
          <p:cNvGrpSpPr>
            <a:grpSpLocks noChangeAspect="1"/>
          </p:cNvGrpSpPr>
          <p:nvPr/>
        </p:nvGrpSpPr>
        <p:grpSpPr>
          <a:xfrm>
            <a:off x="4576058" y="1981362"/>
            <a:ext cx="2782803" cy="2649734"/>
            <a:chOff x="4326581" y="2746720"/>
            <a:chExt cx="2782803" cy="2649734"/>
          </a:xfrm>
        </p:grpSpPr>
        <p:grpSp>
          <p:nvGrpSpPr>
            <p:cNvPr id="6" name="组合 5"/>
            <p:cNvGrpSpPr/>
            <p:nvPr/>
          </p:nvGrpSpPr>
          <p:grpSpPr>
            <a:xfrm>
              <a:off x="5205875" y="3921302"/>
              <a:ext cx="1475152" cy="1475152"/>
              <a:chOff x="13800701" y="6633228"/>
              <a:chExt cx="2950304" cy="2950304"/>
            </a:xfrm>
          </p:grpSpPr>
          <p:sp>
            <p:nvSpPr>
              <p:cNvPr id="25" name="íṡľíḍè-Oval 24"/>
              <p:cNvSpPr/>
              <p:nvPr/>
            </p:nvSpPr>
            <p:spPr>
              <a:xfrm>
                <a:off x="14047153" y="6850109"/>
                <a:ext cx="2513488" cy="2513488"/>
              </a:xfrm>
              <a:prstGeom prst="ellipse">
                <a:avLst/>
              </a:prstGeom>
              <a:solidFill>
                <a:schemeClr val="accent3">
                  <a:alpha val="80000"/>
                </a:scheme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sp>
            <p:nvSpPr>
              <p:cNvPr id="26" name="íṡľíḍè-Oval 25"/>
              <p:cNvSpPr/>
              <p:nvPr/>
            </p:nvSpPr>
            <p:spPr>
              <a:xfrm>
                <a:off x="13800701" y="6633228"/>
                <a:ext cx="2950304" cy="2950304"/>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grpSp>
        <p:grpSp>
          <p:nvGrpSpPr>
            <p:cNvPr id="7" name="组合 6"/>
            <p:cNvGrpSpPr/>
            <p:nvPr/>
          </p:nvGrpSpPr>
          <p:grpSpPr>
            <a:xfrm>
              <a:off x="4326581" y="2949820"/>
              <a:ext cx="2045469" cy="2045469"/>
              <a:chOff x="12042112" y="4690267"/>
              <a:chExt cx="4090937" cy="4090937"/>
            </a:xfrm>
          </p:grpSpPr>
          <p:sp>
            <p:nvSpPr>
              <p:cNvPr id="23" name="íṡľíḍè-Oval 22"/>
              <p:cNvSpPr/>
              <p:nvPr/>
            </p:nvSpPr>
            <p:spPr>
              <a:xfrm>
                <a:off x="12384220" y="4995355"/>
                <a:ext cx="3485242" cy="3485242"/>
              </a:xfrm>
              <a:prstGeom prst="ellipse">
                <a:avLst/>
              </a:prstGeom>
              <a:solidFill>
                <a:schemeClr val="accent1">
                  <a:alpha val="80000"/>
                </a:scheme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sp>
            <p:nvSpPr>
              <p:cNvPr id="24" name="íṡľíḍè-Oval 23"/>
              <p:cNvSpPr/>
              <p:nvPr/>
            </p:nvSpPr>
            <p:spPr>
              <a:xfrm>
                <a:off x="12042112" y="4690267"/>
                <a:ext cx="4090937" cy="4090937"/>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grpSp>
        <p:cxnSp>
          <p:nvCxnSpPr>
            <p:cNvPr id="11" name="íṡľíḍè-Straight Connector 10"/>
            <p:cNvCxnSpPr/>
            <p:nvPr/>
          </p:nvCxnSpPr>
          <p:spPr>
            <a:xfrm>
              <a:off x="4498858" y="2815836"/>
              <a:ext cx="738213" cy="96428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íṡľíḍè-Oval 11"/>
            <p:cNvSpPr/>
            <p:nvPr/>
          </p:nvSpPr>
          <p:spPr>
            <a:xfrm>
              <a:off x="4442928" y="2746720"/>
              <a:ext cx="95935" cy="9593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cxnSp>
          <p:nvCxnSpPr>
            <p:cNvPr id="14" name="íṡľíḍé-Straight Connector 13"/>
            <p:cNvCxnSpPr/>
            <p:nvPr/>
          </p:nvCxnSpPr>
          <p:spPr>
            <a:xfrm flipV="1">
              <a:off x="6035118" y="2849428"/>
              <a:ext cx="1029335" cy="1975485"/>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îŝḷîḓé-Oval 14"/>
            <p:cNvSpPr/>
            <p:nvPr/>
          </p:nvSpPr>
          <p:spPr>
            <a:xfrm>
              <a:off x="7013449" y="2813233"/>
              <a:ext cx="95935" cy="95935"/>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sym typeface="Arial" panose="020B0604020202020204"/>
              </a:endParaRPr>
            </a:p>
          </p:txBody>
        </p:sp>
        <p:sp>
          <p:nvSpPr>
            <p:cNvPr id="21" name="îŝḷîḓé-Oval 20"/>
            <p:cNvSpPr/>
            <p:nvPr/>
          </p:nvSpPr>
          <p:spPr>
            <a:xfrm>
              <a:off x="5003872" y="3524603"/>
              <a:ext cx="689794" cy="6897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endParaRPr lang="de-DE" sz="1500">
                <a:solidFill>
                  <a:schemeClr val="accent1">
                    <a:lumMod val="100000"/>
                  </a:schemeClr>
                </a:solidFill>
                <a:latin typeface="Arial" panose="020B0604020202020204"/>
                <a:ea typeface="微软雅黑" panose="020B0503020204020204" pitchFamily="34" charset="-122"/>
                <a:sym typeface="Arial" panose="020B0604020202020204"/>
              </a:endParaRPr>
            </a:p>
          </p:txBody>
        </p:sp>
        <p:sp>
          <p:nvSpPr>
            <p:cNvPr id="22" name="îŝḷîḓé-Oval 21"/>
            <p:cNvSpPr/>
            <p:nvPr/>
          </p:nvSpPr>
          <p:spPr>
            <a:xfrm>
              <a:off x="5621485" y="4368127"/>
              <a:ext cx="689794" cy="6897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endParaRPr lang="de-DE" sz="1500">
                <a:solidFill>
                  <a:schemeClr val="accent1">
                    <a:lumMod val="100000"/>
                  </a:schemeClr>
                </a:solidFill>
                <a:latin typeface="Arial" panose="020B0604020202020204"/>
                <a:ea typeface="微软雅黑" panose="020B0503020204020204" pitchFamily="34" charset="-122"/>
                <a:sym typeface="Arial" panose="020B0604020202020204"/>
              </a:endParaRPr>
            </a:p>
          </p:txBody>
        </p:sp>
      </p:grpSp>
      <p:sp>
        <p:nvSpPr>
          <p:cNvPr id="29" name="išľíďè"/>
          <p:cNvSpPr/>
          <p:nvPr/>
        </p:nvSpPr>
        <p:spPr bwMode="auto">
          <a:xfrm>
            <a:off x="1129553" y="2143760"/>
            <a:ext cx="3056965" cy="19919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第一，劳动者是自由人，能够把自己的劳动力当作自己的商品来支配；第二，劳动者没有别的商品可以出卖，自由得一无所有，没有任何实现自己的劳动力所必需的物质条件。</a:t>
            </a:r>
          </a:p>
        </p:txBody>
      </p:sp>
      <p:sp>
        <p:nvSpPr>
          <p:cNvPr id="30" name="iSlíďè"/>
          <p:cNvSpPr txBox="1"/>
          <p:nvPr/>
        </p:nvSpPr>
        <p:spPr bwMode="auto">
          <a:xfrm>
            <a:off x="934720" y="1698625"/>
            <a:ext cx="3551555" cy="3511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（一）劳动力成为商品的基本条件</a:t>
            </a:r>
          </a:p>
        </p:txBody>
      </p:sp>
      <p:sp>
        <p:nvSpPr>
          <p:cNvPr id="33" name="išľíďè"/>
          <p:cNvSpPr/>
          <p:nvPr/>
        </p:nvSpPr>
        <p:spPr bwMode="auto">
          <a:xfrm>
            <a:off x="7337612" y="2164977"/>
            <a:ext cx="4509247" cy="345888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（1）维持劳动者本人生存所必需的生活资料的价值；</a:t>
            </a: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（2）为维持劳动者家属的生存所必需的生活资料的价值；</a:t>
            </a: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（3）劳动者接受教育和训练所支出的费用。</a:t>
            </a:r>
          </a:p>
        </p:txBody>
      </p:sp>
      <p:sp>
        <p:nvSpPr>
          <p:cNvPr id="34" name="iSlíďè"/>
          <p:cNvSpPr txBox="1"/>
          <p:nvPr/>
        </p:nvSpPr>
        <p:spPr bwMode="auto">
          <a:xfrm>
            <a:off x="7223220" y="1682007"/>
            <a:ext cx="2195830"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（二）劳动力商品的特点与货币转化为资本</a:t>
            </a:r>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prism isInverted="1"/>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wipe(down)">
                                      <p:cBhvr>
                                        <p:cTn id="14" dur="500"/>
                                        <p:tgtEl>
                                          <p:spTgt spid="30"/>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down)">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wipe(down)">
                                      <p:cBhvr>
                                        <p:cTn id="24" dur="500"/>
                                        <p:tgtEl>
                                          <p:spTgt spid="34"/>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down)">
                                      <p:cBhvr>
                                        <p:cTn id="2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3" grpId="0"/>
      <p:bldP spid="3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494530" y="4631690"/>
            <a:ext cx="6397625" cy="162433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不变资本与可变资本的</a:t>
            </a:r>
          </a:p>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   划分及其意义</a:t>
            </a:r>
          </a:p>
        </p:txBody>
      </p:sp>
      <p:sp>
        <p:nvSpPr>
          <p:cNvPr id="14" name="矩形 13"/>
          <p:cNvSpPr/>
          <p:nvPr/>
        </p:nvSpPr>
        <p:spPr>
          <a:xfrm>
            <a:off x="991318" y="5038715"/>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14</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p:cNvGrpSpPr/>
          <p:nvPr/>
        </p:nvGrpSpPr>
        <p:grpSpPr>
          <a:xfrm>
            <a:off x="803990" y="1638377"/>
            <a:ext cx="3559875" cy="3848398"/>
            <a:chOff x="4316062" y="1899009"/>
            <a:chExt cx="3559875" cy="3848398"/>
          </a:xfrm>
        </p:grpSpPr>
        <p:sp>
          <p:nvSpPr>
            <p:cNvPr id="18" name="Freeform: Shape 4"/>
            <p:cNvSpPr/>
            <p:nvPr/>
          </p:nvSpPr>
          <p:spPr bwMode="auto">
            <a:xfrm>
              <a:off x="5137082" y="1899009"/>
              <a:ext cx="1474442" cy="1071357"/>
            </a:xfrm>
            <a:custGeom>
              <a:avLst/>
              <a:gdLst>
                <a:gd name="T0" fmla="*/ 190 w 293"/>
                <a:gd name="T1" fmla="*/ 0 h 213"/>
                <a:gd name="T2" fmla="*/ 293 w 293"/>
                <a:gd name="T3" fmla="*/ 82 h 213"/>
                <a:gd name="T4" fmla="*/ 101 w 293"/>
                <a:gd name="T5" fmla="*/ 213 h 213"/>
                <a:gd name="T6" fmla="*/ 0 w 293"/>
                <a:gd name="T7" fmla="*/ 121 h 213"/>
                <a:gd name="T8" fmla="*/ 190 w 293"/>
                <a:gd name="T9" fmla="*/ 0 h 213"/>
              </a:gdLst>
              <a:ahLst/>
              <a:cxnLst>
                <a:cxn ang="0">
                  <a:pos x="T0" y="T1"/>
                </a:cxn>
                <a:cxn ang="0">
                  <a:pos x="T2" y="T3"/>
                </a:cxn>
                <a:cxn ang="0">
                  <a:pos x="T4" y="T5"/>
                </a:cxn>
                <a:cxn ang="0">
                  <a:pos x="T6" y="T7"/>
                </a:cxn>
                <a:cxn ang="0">
                  <a:pos x="T8" y="T9"/>
                </a:cxn>
              </a:cxnLst>
              <a:rect l="0" t="0" r="r" b="b"/>
              <a:pathLst>
                <a:path w="293" h="213">
                  <a:moveTo>
                    <a:pt x="190" y="0"/>
                  </a:moveTo>
                  <a:cubicBezTo>
                    <a:pt x="293" y="82"/>
                    <a:pt x="293" y="82"/>
                    <a:pt x="293" y="82"/>
                  </a:cubicBezTo>
                  <a:cubicBezTo>
                    <a:pt x="101" y="213"/>
                    <a:pt x="101" y="213"/>
                    <a:pt x="101" y="213"/>
                  </a:cubicBezTo>
                  <a:cubicBezTo>
                    <a:pt x="0" y="121"/>
                    <a:pt x="0" y="121"/>
                    <a:pt x="0" y="121"/>
                  </a:cubicBezTo>
                  <a:cubicBezTo>
                    <a:pt x="2" y="119"/>
                    <a:pt x="189" y="1"/>
                    <a:pt x="190" y="0"/>
                  </a:cubicBezTo>
                  <a:close/>
                </a:path>
              </a:pathLst>
            </a:custGeom>
            <a:solidFill>
              <a:schemeClr val="accent1">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9" name="Freeform: Shape 5"/>
            <p:cNvSpPr/>
            <p:nvPr/>
          </p:nvSpPr>
          <p:spPr bwMode="auto">
            <a:xfrm>
              <a:off x="5646242" y="2312701"/>
              <a:ext cx="965282" cy="697973"/>
            </a:xfrm>
            <a:custGeom>
              <a:avLst/>
              <a:gdLst>
                <a:gd name="T0" fmla="*/ 182 w 192"/>
                <a:gd name="T1" fmla="*/ 14 h 139"/>
                <a:gd name="T2" fmla="*/ 191 w 192"/>
                <a:gd name="T3" fmla="*/ 8 h 139"/>
                <a:gd name="T4" fmla="*/ 192 w 192"/>
                <a:gd name="T5" fmla="*/ 0 h 139"/>
                <a:gd name="T6" fmla="*/ 0 w 192"/>
                <a:gd name="T7" fmla="*/ 131 h 139"/>
                <a:gd name="T8" fmla="*/ 0 w 192"/>
                <a:gd name="T9" fmla="*/ 138 h 139"/>
                <a:gd name="T10" fmla="*/ 67 w 192"/>
                <a:gd name="T11" fmla="*/ 93 h 139"/>
                <a:gd name="T12" fmla="*/ 67 w 192"/>
                <a:gd name="T13" fmla="*/ 93 h 139"/>
                <a:gd name="T14" fmla="*/ 182 w 192"/>
                <a:gd name="T15" fmla="*/ 14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39">
                  <a:moveTo>
                    <a:pt x="182" y="14"/>
                  </a:moveTo>
                  <a:cubicBezTo>
                    <a:pt x="191" y="8"/>
                    <a:pt x="191" y="8"/>
                    <a:pt x="191" y="8"/>
                  </a:cubicBezTo>
                  <a:cubicBezTo>
                    <a:pt x="192" y="0"/>
                    <a:pt x="192" y="0"/>
                    <a:pt x="192" y="0"/>
                  </a:cubicBezTo>
                  <a:cubicBezTo>
                    <a:pt x="0" y="131"/>
                    <a:pt x="0" y="131"/>
                    <a:pt x="0" y="131"/>
                  </a:cubicBezTo>
                  <a:cubicBezTo>
                    <a:pt x="0" y="138"/>
                    <a:pt x="0" y="138"/>
                    <a:pt x="0" y="138"/>
                  </a:cubicBezTo>
                  <a:cubicBezTo>
                    <a:pt x="1" y="139"/>
                    <a:pt x="67" y="93"/>
                    <a:pt x="67" y="93"/>
                  </a:cubicBezTo>
                  <a:cubicBezTo>
                    <a:pt x="67" y="93"/>
                    <a:pt x="67" y="93"/>
                    <a:pt x="67" y="93"/>
                  </a:cubicBezTo>
                  <a:lnTo>
                    <a:pt x="182" y="14"/>
                  </a:lnTo>
                  <a:close/>
                </a:path>
              </a:pathLst>
            </a:custGeom>
            <a:solidFill>
              <a:schemeClr val="accent4">
                <a:lumMod val="40000"/>
                <a:lumOff val="6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0" name="Freeform: Shape 6"/>
            <p:cNvSpPr/>
            <p:nvPr/>
          </p:nvSpPr>
          <p:spPr bwMode="auto">
            <a:xfrm>
              <a:off x="5983560" y="2382711"/>
              <a:ext cx="784955" cy="572805"/>
            </a:xfrm>
            <a:custGeom>
              <a:avLst/>
              <a:gdLst>
                <a:gd name="T0" fmla="*/ 115 w 156"/>
                <a:gd name="T1" fmla="*/ 0 h 114"/>
                <a:gd name="T2" fmla="*/ 156 w 156"/>
                <a:gd name="T3" fmla="*/ 33 h 114"/>
                <a:gd name="T4" fmla="*/ 42 w 156"/>
                <a:gd name="T5" fmla="*/ 114 h 114"/>
                <a:gd name="T6" fmla="*/ 0 w 156"/>
                <a:gd name="T7" fmla="*/ 79 h 114"/>
                <a:gd name="T8" fmla="*/ 115 w 156"/>
                <a:gd name="T9" fmla="*/ 0 h 114"/>
              </a:gdLst>
              <a:ahLst/>
              <a:cxnLst>
                <a:cxn ang="0">
                  <a:pos x="T0" y="T1"/>
                </a:cxn>
                <a:cxn ang="0">
                  <a:pos x="T2" y="T3"/>
                </a:cxn>
                <a:cxn ang="0">
                  <a:pos x="T4" y="T5"/>
                </a:cxn>
                <a:cxn ang="0">
                  <a:pos x="T6" y="T7"/>
                </a:cxn>
                <a:cxn ang="0">
                  <a:pos x="T8" y="T9"/>
                </a:cxn>
              </a:cxnLst>
              <a:rect l="0" t="0" r="r" b="b"/>
              <a:pathLst>
                <a:path w="156" h="114">
                  <a:moveTo>
                    <a:pt x="115" y="0"/>
                  </a:moveTo>
                  <a:cubicBezTo>
                    <a:pt x="156" y="33"/>
                    <a:pt x="156" y="33"/>
                    <a:pt x="156" y="33"/>
                  </a:cubicBezTo>
                  <a:cubicBezTo>
                    <a:pt x="135" y="48"/>
                    <a:pt x="44" y="113"/>
                    <a:pt x="42" y="114"/>
                  </a:cubicBezTo>
                  <a:cubicBezTo>
                    <a:pt x="0" y="79"/>
                    <a:pt x="0" y="79"/>
                    <a:pt x="0" y="79"/>
                  </a:cubicBezTo>
                  <a:lnTo>
                    <a:pt x="115" y="0"/>
                  </a:lnTo>
                  <a:close/>
                </a:path>
              </a:pathLst>
            </a:custGeom>
            <a:solidFill>
              <a:schemeClr val="accent1">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1" name="Freeform: Shape 7"/>
            <p:cNvSpPr/>
            <p:nvPr/>
          </p:nvSpPr>
          <p:spPr bwMode="auto">
            <a:xfrm>
              <a:off x="6189345" y="2548187"/>
              <a:ext cx="579169" cy="447636"/>
            </a:xfrm>
            <a:custGeom>
              <a:avLst/>
              <a:gdLst>
                <a:gd name="T0" fmla="*/ 115 w 115"/>
                <a:gd name="T1" fmla="*/ 0 h 89"/>
                <a:gd name="T2" fmla="*/ 115 w 115"/>
                <a:gd name="T3" fmla="*/ 8 h 89"/>
                <a:gd name="T4" fmla="*/ 106 w 115"/>
                <a:gd name="T5" fmla="*/ 14 h 89"/>
                <a:gd name="T6" fmla="*/ 0 w 115"/>
                <a:gd name="T7" fmla="*/ 89 h 89"/>
                <a:gd name="T8" fmla="*/ 1 w 115"/>
                <a:gd name="T9" fmla="*/ 81 h 89"/>
                <a:gd name="T10" fmla="*/ 115 w 115"/>
                <a:gd name="T11" fmla="*/ 0 h 89"/>
              </a:gdLst>
              <a:ahLst/>
              <a:cxnLst>
                <a:cxn ang="0">
                  <a:pos x="T0" y="T1"/>
                </a:cxn>
                <a:cxn ang="0">
                  <a:pos x="T2" y="T3"/>
                </a:cxn>
                <a:cxn ang="0">
                  <a:pos x="T4" y="T5"/>
                </a:cxn>
                <a:cxn ang="0">
                  <a:pos x="T6" y="T7"/>
                </a:cxn>
                <a:cxn ang="0">
                  <a:pos x="T8" y="T9"/>
                </a:cxn>
                <a:cxn ang="0">
                  <a:pos x="T10" y="T11"/>
                </a:cxn>
              </a:cxnLst>
              <a:rect l="0" t="0" r="r" b="b"/>
              <a:pathLst>
                <a:path w="115" h="89">
                  <a:moveTo>
                    <a:pt x="115" y="0"/>
                  </a:moveTo>
                  <a:cubicBezTo>
                    <a:pt x="115" y="8"/>
                    <a:pt x="115" y="8"/>
                    <a:pt x="115" y="8"/>
                  </a:cubicBezTo>
                  <a:cubicBezTo>
                    <a:pt x="106" y="14"/>
                    <a:pt x="106" y="14"/>
                    <a:pt x="106" y="14"/>
                  </a:cubicBezTo>
                  <a:cubicBezTo>
                    <a:pt x="105" y="14"/>
                    <a:pt x="1" y="88"/>
                    <a:pt x="0" y="89"/>
                  </a:cubicBezTo>
                  <a:cubicBezTo>
                    <a:pt x="1" y="81"/>
                    <a:pt x="1" y="81"/>
                    <a:pt x="1" y="81"/>
                  </a:cubicBezTo>
                  <a:cubicBezTo>
                    <a:pt x="3" y="80"/>
                    <a:pt x="93" y="16"/>
                    <a:pt x="115" y="0"/>
                  </a:cubicBezTo>
                  <a:close/>
                </a:path>
              </a:pathLst>
            </a:custGeom>
            <a:solidFill>
              <a:schemeClr val="accent4">
                <a:lumMod val="40000"/>
                <a:lumOff val="6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2" name="Freeform: Shape 8"/>
            <p:cNvSpPr/>
            <p:nvPr/>
          </p:nvSpPr>
          <p:spPr bwMode="auto">
            <a:xfrm>
              <a:off x="5137082" y="2507879"/>
              <a:ext cx="509160" cy="498552"/>
            </a:xfrm>
            <a:custGeom>
              <a:avLst/>
              <a:gdLst>
                <a:gd name="T0" fmla="*/ 2 w 101"/>
                <a:gd name="T1" fmla="*/ 7 h 99"/>
                <a:gd name="T2" fmla="*/ 0 w 101"/>
                <a:gd name="T3" fmla="*/ 0 h 99"/>
                <a:gd name="T4" fmla="*/ 101 w 101"/>
                <a:gd name="T5" fmla="*/ 92 h 99"/>
                <a:gd name="T6" fmla="*/ 101 w 101"/>
                <a:gd name="T7" fmla="*/ 99 h 99"/>
                <a:gd name="T8" fmla="*/ 2 w 101"/>
                <a:gd name="T9" fmla="*/ 7 h 99"/>
              </a:gdLst>
              <a:ahLst/>
              <a:cxnLst>
                <a:cxn ang="0">
                  <a:pos x="T0" y="T1"/>
                </a:cxn>
                <a:cxn ang="0">
                  <a:pos x="T2" y="T3"/>
                </a:cxn>
                <a:cxn ang="0">
                  <a:pos x="T4" y="T5"/>
                </a:cxn>
                <a:cxn ang="0">
                  <a:pos x="T6" y="T7"/>
                </a:cxn>
                <a:cxn ang="0">
                  <a:pos x="T8" y="T9"/>
                </a:cxn>
              </a:cxnLst>
              <a:rect l="0" t="0" r="r" b="b"/>
              <a:pathLst>
                <a:path w="101" h="99">
                  <a:moveTo>
                    <a:pt x="2" y="7"/>
                  </a:moveTo>
                  <a:cubicBezTo>
                    <a:pt x="0" y="0"/>
                    <a:pt x="0" y="0"/>
                    <a:pt x="0" y="0"/>
                  </a:cubicBezTo>
                  <a:cubicBezTo>
                    <a:pt x="101" y="92"/>
                    <a:pt x="101" y="92"/>
                    <a:pt x="101" y="92"/>
                  </a:cubicBezTo>
                  <a:cubicBezTo>
                    <a:pt x="101" y="99"/>
                    <a:pt x="101" y="99"/>
                    <a:pt x="101" y="99"/>
                  </a:cubicBezTo>
                  <a:cubicBezTo>
                    <a:pt x="30" y="33"/>
                    <a:pt x="60" y="61"/>
                    <a:pt x="2" y="7"/>
                  </a:cubicBezTo>
                  <a:close/>
                </a:path>
              </a:pathLst>
            </a:custGeom>
            <a:solidFill>
              <a:schemeClr val="accent4">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3" name="Freeform: Shape 9"/>
            <p:cNvSpPr/>
            <p:nvPr/>
          </p:nvSpPr>
          <p:spPr bwMode="auto">
            <a:xfrm>
              <a:off x="5983560" y="2779431"/>
              <a:ext cx="210028" cy="216393"/>
            </a:xfrm>
            <a:custGeom>
              <a:avLst/>
              <a:gdLst>
                <a:gd name="T0" fmla="*/ 0 w 42"/>
                <a:gd name="T1" fmla="*/ 0 h 43"/>
                <a:gd name="T2" fmla="*/ 0 w 42"/>
                <a:gd name="T3" fmla="*/ 0 h 43"/>
                <a:gd name="T4" fmla="*/ 1 w 42"/>
                <a:gd name="T5" fmla="*/ 6 h 43"/>
                <a:gd name="T6" fmla="*/ 40 w 42"/>
                <a:gd name="T7" fmla="*/ 42 h 43"/>
                <a:gd name="T8" fmla="*/ 41 w 42"/>
                <a:gd name="T9" fmla="*/ 42 h 43"/>
                <a:gd name="T10" fmla="*/ 41 w 42"/>
                <a:gd name="T11" fmla="*/ 43 h 43"/>
                <a:gd name="T12" fmla="*/ 42 w 42"/>
                <a:gd name="T13" fmla="*/ 35 h 43"/>
                <a:gd name="T14" fmla="*/ 0 w 42"/>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0" y="0"/>
                  </a:moveTo>
                  <a:cubicBezTo>
                    <a:pt x="0" y="0"/>
                    <a:pt x="0" y="0"/>
                    <a:pt x="0" y="0"/>
                  </a:cubicBezTo>
                  <a:cubicBezTo>
                    <a:pt x="1" y="6"/>
                    <a:pt x="1" y="6"/>
                    <a:pt x="1" y="6"/>
                  </a:cubicBezTo>
                  <a:cubicBezTo>
                    <a:pt x="1" y="7"/>
                    <a:pt x="39" y="41"/>
                    <a:pt x="40" y="42"/>
                  </a:cubicBezTo>
                  <a:cubicBezTo>
                    <a:pt x="41" y="42"/>
                    <a:pt x="41" y="42"/>
                    <a:pt x="41" y="42"/>
                  </a:cubicBezTo>
                  <a:cubicBezTo>
                    <a:pt x="41" y="43"/>
                    <a:pt x="41" y="43"/>
                    <a:pt x="41" y="43"/>
                  </a:cubicBezTo>
                  <a:cubicBezTo>
                    <a:pt x="42" y="35"/>
                    <a:pt x="42" y="35"/>
                    <a:pt x="42" y="35"/>
                  </a:cubicBezTo>
                  <a:lnTo>
                    <a:pt x="0" y="0"/>
                  </a:lnTo>
                  <a:close/>
                </a:path>
              </a:pathLst>
            </a:custGeom>
            <a:solidFill>
              <a:schemeClr val="accent4">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4" name="Freeform: Shape 10"/>
            <p:cNvSpPr/>
            <p:nvPr/>
          </p:nvSpPr>
          <p:spPr bwMode="auto">
            <a:xfrm>
              <a:off x="6149037" y="3017039"/>
              <a:ext cx="212150" cy="216393"/>
            </a:xfrm>
            <a:custGeom>
              <a:avLst/>
              <a:gdLst>
                <a:gd name="T0" fmla="*/ 100 w 100"/>
                <a:gd name="T1" fmla="*/ 87 h 102"/>
                <a:gd name="T2" fmla="*/ 0 w 100"/>
                <a:gd name="T3" fmla="*/ 0 h 102"/>
                <a:gd name="T4" fmla="*/ 2 w 100"/>
                <a:gd name="T5" fmla="*/ 16 h 102"/>
                <a:gd name="T6" fmla="*/ 95 w 100"/>
                <a:gd name="T7" fmla="*/ 99 h 102"/>
                <a:gd name="T8" fmla="*/ 100 w 100"/>
                <a:gd name="T9" fmla="*/ 102 h 102"/>
                <a:gd name="T10" fmla="*/ 100 w 100"/>
                <a:gd name="T11" fmla="*/ 87 h 102"/>
              </a:gdLst>
              <a:ahLst/>
              <a:cxnLst>
                <a:cxn ang="0">
                  <a:pos x="T0" y="T1"/>
                </a:cxn>
                <a:cxn ang="0">
                  <a:pos x="T2" y="T3"/>
                </a:cxn>
                <a:cxn ang="0">
                  <a:pos x="T4" y="T5"/>
                </a:cxn>
                <a:cxn ang="0">
                  <a:pos x="T6" y="T7"/>
                </a:cxn>
                <a:cxn ang="0">
                  <a:pos x="T8" y="T9"/>
                </a:cxn>
                <a:cxn ang="0">
                  <a:pos x="T10" y="T11"/>
                </a:cxn>
              </a:cxnLst>
              <a:rect l="0" t="0" r="r" b="b"/>
              <a:pathLst>
                <a:path w="100" h="102">
                  <a:moveTo>
                    <a:pt x="100" y="87"/>
                  </a:moveTo>
                  <a:lnTo>
                    <a:pt x="0" y="0"/>
                  </a:lnTo>
                  <a:lnTo>
                    <a:pt x="2" y="16"/>
                  </a:lnTo>
                  <a:lnTo>
                    <a:pt x="95" y="99"/>
                  </a:lnTo>
                  <a:lnTo>
                    <a:pt x="100" y="102"/>
                  </a:lnTo>
                  <a:lnTo>
                    <a:pt x="100" y="87"/>
                  </a:lnTo>
                  <a:close/>
                </a:path>
              </a:pathLst>
            </a:custGeom>
            <a:solidFill>
              <a:schemeClr val="accent4">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5" name="Freeform: Shape 11"/>
            <p:cNvSpPr/>
            <p:nvPr/>
          </p:nvSpPr>
          <p:spPr bwMode="auto">
            <a:xfrm>
              <a:off x="6149037" y="2618197"/>
              <a:ext cx="780712" cy="615235"/>
            </a:xfrm>
            <a:custGeom>
              <a:avLst/>
              <a:gdLst>
                <a:gd name="T0" fmla="*/ 114 w 155"/>
                <a:gd name="T1" fmla="*/ 0 h 122"/>
                <a:gd name="T2" fmla="*/ 155 w 155"/>
                <a:gd name="T3" fmla="*/ 33 h 122"/>
                <a:gd name="T4" fmla="*/ 42 w 155"/>
                <a:gd name="T5" fmla="*/ 116 h 122"/>
                <a:gd name="T6" fmla="*/ 0 w 155"/>
                <a:gd name="T7" fmla="*/ 79 h 122"/>
                <a:gd name="T8" fmla="*/ 7 w 155"/>
                <a:gd name="T9" fmla="*/ 74 h 122"/>
                <a:gd name="T10" fmla="*/ 8 w 155"/>
                <a:gd name="T11" fmla="*/ 74 h 122"/>
                <a:gd name="T12" fmla="*/ 8 w 155"/>
                <a:gd name="T13" fmla="*/ 75 h 122"/>
                <a:gd name="T14" fmla="*/ 114 w 155"/>
                <a:gd name="T15" fmla="*/ 0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5" h="122">
                  <a:moveTo>
                    <a:pt x="114" y="0"/>
                  </a:moveTo>
                  <a:cubicBezTo>
                    <a:pt x="155" y="33"/>
                    <a:pt x="155" y="33"/>
                    <a:pt x="155" y="33"/>
                  </a:cubicBezTo>
                  <a:cubicBezTo>
                    <a:pt x="34" y="122"/>
                    <a:pt x="50" y="110"/>
                    <a:pt x="42" y="116"/>
                  </a:cubicBezTo>
                  <a:cubicBezTo>
                    <a:pt x="0" y="79"/>
                    <a:pt x="0" y="79"/>
                    <a:pt x="0" y="79"/>
                  </a:cubicBezTo>
                  <a:cubicBezTo>
                    <a:pt x="7" y="74"/>
                    <a:pt x="7" y="74"/>
                    <a:pt x="7" y="74"/>
                  </a:cubicBezTo>
                  <a:cubicBezTo>
                    <a:pt x="8" y="74"/>
                    <a:pt x="8" y="74"/>
                    <a:pt x="8" y="74"/>
                  </a:cubicBezTo>
                  <a:cubicBezTo>
                    <a:pt x="8" y="75"/>
                    <a:pt x="8" y="75"/>
                    <a:pt x="8" y="75"/>
                  </a:cubicBezTo>
                  <a:cubicBezTo>
                    <a:pt x="9" y="74"/>
                    <a:pt x="113" y="0"/>
                    <a:pt x="114" y="0"/>
                  </a:cubicBezTo>
                  <a:close/>
                </a:path>
              </a:pathLst>
            </a:custGeom>
            <a:solidFill>
              <a:schemeClr val="accent1">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6" name="Freeform: Shape 12"/>
            <p:cNvSpPr/>
            <p:nvPr/>
          </p:nvSpPr>
          <p:spPr bwMode="auto">
            <a:xfrm>
              <a:off x="6325121" y="2783674"/>
              <a:ext cx="604627" cy="449758"/>
            </a:xfrm>
            <a:custGeom>
              <a:avLst/>
              <a:gdLst>
                <a:gd name="T0" fmla="*/ 119 w 120"/>
                <a:gd name="T1" fmla="*/ 7 h 89"/>
                <a:gd name="T2" fmla="*/ 111 w 120"/>
                <a:gd name="T3" fmla="*/ 13 h 89"/>
                <a:gd name="T4" fmla="*/ 7 w 120"/>
                <a:gd name="T5" fmla="*/ 89 h 89"/>
                <a:gd name="T6" fmla="*/ 7 w 120"/>
                <a:gd name="T7" fmla="*/ 83 h 89"/>
                <a:gd name="T8" fmla="*/ 120 w 120"/>
                <a:gd name="T9" fmla="*/ 0 h 89"/>
                <a:gd name="T10" fmla="*/ 119 w 120"/>
                <a:gd name="T11" fmla="*/ 7 h 89"/>
              </a:gdLst>
              <a:ahLst/>
              <a:cxnLst>
                <a:cxn ang="0">
                  <a:pos x="T0" y="T1"/>
                </a:cxn>
                <a:cxn ang="0">
                  <a:pos x="T2" y="T3"/>
                </a:cxn>
                <a:cxn ang="0">
                  <a:pos x="T4" y="T5"/>
                </a:cxn>
                <a:cxn ang="0">
                  <a:pos x="T6" y="T7"/>
                </a:cxn>
                <a:cxn ang="0">
                  <a:pos x="T8" y="T9"/>
                </a:cxn>
                <a:cxn ang="0">
                  <a:pos x="T10" y="T11"/>
                </a:cxn>
              </a:cxnLst>
              <a:rect l="0" t="0" r="r" b="b"/>
              <a:pathLst>
                <a:path w="120" h="89">
                  <a:moveTo>
                    <a:pt x="119" y="7"/>
                  </a:moveTo>
                  <a:cubicBezTo>
                    <a:pt x="111" y="13"/>
                    <a:pt x="111" y="13"/>
                    <a:pt x="111" y="13"/>
                  </a:cubicBezTo>
                  <a:cubicBezTo>
                    <a:pt x="110" y="14"/>
                    <a:pt x="8" y="89"/>
                    <a:pt x="7" y="89"/>
                  </a:cubicBezTo>
                  <a:cubicBezTo>
                    <a:pt x="7" y="83"/>
                    <a:pt x="7" y="83"/>
                    <a:pt x="7" y="83"/>
                  </a:cubicBezTo>
                  <a:cubicBezTo>
                    <a:pt x="14" y="78"/>
                    <a:pt x="0" y="88"/>
                    <a:pt x="120" y="0"/>
                  </a:cubicBezTo>
                  <a:lnTo>
                    <a:pt x="119" y="7"/>
                  </a:lnTo>
                  <a:close/>
                </a:path>
              </a:pathLst>
            </a:custGeom>
            <a:solidFill>
              <a:schemeClr val="accent4">
                <a:lumMod val="40000"/>
                <a:lumOff val="6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7" name="Freeform: Shape 13"/>
            <p:cNvSpPr/>
            <p:nvPr/>
          </p:nvSpPr>
          <p:spPr bwMode="auto">
            <a:xfrm>
              <a:off x="6314514" y="3252525"/>
              <a:ext cx="212150" cy="220636"/>
            </a:xfrm>
            <a:custGeom>
              <a:avLst/>
              <a:gdLst>
                <a:gd name="T0" fmla="*/ 0 w 42"/>
                <a:gd name="T1" fmla="*/ 7 h 44"/>
                <a:gd name="T2" fmla="*/ 0 w 42"/>
                <a:gd name="T3" fmla="*/ 0 h 44"/>
                <a:gd name="T4" fmla="*/ 42 w 42"/>
                <a:gd name="T5" fmla="*/ 38 h 44"/>
                <a:gd name="T6" fmla="*/ 41 w 42"/>
                <a:gd name="T7" fmla="*/ 44 h 44"/>
                <a:gd name="T8" fmla="*/ 0 w 42"/>
                <a:gd name="T9" fmla="*/ 7 h 44"/>
              </a:gdLst>
              <a:ahLst/>
              <a:cxnLst>
                <a:cxn ang="0">
                  <a:pos x="T0" y="T1"/>
                </a:cxn>
                <a:cxn ang="0">
                  <a:pos x="T2" y="T3"/>
                </a:cxn>
                <a:cxn ang="0">
                  <a:pos x="T4" y="T5"/>
                </a:cxn>
                <a:cxn ang="0">
                  <a:pos x="T6" y="T7"/>
                </a:cxn>
                <a:cxn ang="0">
                  <a:pos x="T8" y="T9"/>
                </a:cxn>
              </a:cxnLst>
              <a:rect l="0" t="0" r="r" b="b"/>
              <a:pathLst>
                <a:path w="42" h="44">
                  <a:moveTo>
                    <a:pt x="0" y="7"/>
                  </a:moveTo>
                  <a:cubicBezTo>
                    <a:pt x="0" y="0"/>
                    <a:pt x="0" y="0"/>
                    <a:pt x="0" y="0"/>
                  </a:cubicBezTo>
                  <a:cubicBezTo>
                    <a:pt x="42" y="38"/>
                    <a:pt x="42" y="38"/>
                    <a:pt x="42" y="38"/>
                  </a:cubicBezTo>
                  <a:cubicBezTo>
                    <a:pt x="41" y="44"/>
                    <a:pt x="41" y="44"/>
                    <a:pt x="41" y="44"/>
                  </a:cubicBezTo>
                  <a:cubicBezTo>
                    <a:pt x="11" y="17"/>
                    <a:pt x="38" y="41"/>
                    <a:pt x="0" y="7"/>
                  </a:cubicBezTo>
                </a:path>
              </a:pathLst>
            </a:custGeom>
            <a:solidFill>
              <a:schemeClr val="accent4">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8" name="Freeform: Shape 14"/>
            <p:cNvSpPr/>
            <p:nvPr/>
          </p:nvSpPr>
          <p:spPr bwMode="auto">
            <a:xfrm>
              <a:off x="6314514" y="2849440"/>
              <a:ext cx="770104" cy="594020"/>
            </a:xfrm>
            <a:custGeom>
              <a:avLst/>
              <a:gdLst>
                <a:gd name="T0" fmla="*/ 153 w 153"/>
                <a:gd name="T1" fmla="*/ 33 h 118"/>
                <a:gd name="T2" fmla="*/ 113 w 153"/>
                <a:gd name="T3" fmla="*/ 0 h 118"/>
                <a:gd name="T4" fmla="*/ 9 w 153"/>
                <a:gd name="T5" fmla="*/ 76 h 118"/>
                <a:gd name="T6" fmla="*/ 7 w 153"/>
                <a:gd name="T7" fmla="*/ 75 h 118"/>
                <a:gd name="T8" fmla="*/ 0 w 153"/>
                <a:gd name="T9" fmla="*/ 80 h 118"/>
                <a:gd name="T10" fmla="*/ 42 w 153"/>
                <a:gd name="T11" fmla="*/ 118 h 118"/>
                <a:gd name="T12" fmla="*/ 153 w 153"/>
                <a:gd name="T13" fmla="*/ 33 h 118"/>
              </a:gdLst>
              <a:ahLst/>
              <a:cxnLst>
                <a:cxn ang="0">
                  <a:pos x="T0" y="T1"/>
                </a:cxn>
                <a:cxn ang="0">
                  <a:pos x="T2" y="T3"/>
                </a:cxn>
                <a:cxn ang="0">
                  <a:pos x="T4" y="T5"/>
                </a:cxn>
                <a:cxn ang="0">
                  <a:pos x="T6" y="T7"/>
                </a:cxn>
                <a:cxn ang="0">
                  <a:pos x="T8" y="T9"/>
                </a:cxn>
                <a:cxn ang="0">
                  <a:pos x="T10" y="T11"/>
                </a:cxn>
                <a:cxn ang="0">
                  <a:pos x="T12" y="T13"/>
                </a:cxn>
              </a:cxnLst>
              <a:rect l="0" t="0" r="r" b="b"/>
              <a:pathLst>
                <a:path w="153" h="118">
                  <a:moveTo>
                    <a:pt x="153" y="33"/>
                  </a:moveTo>
                  <a:cubicBezTo>
                    <a:pt x="113" y="0"/>
                    <a:pt x="113" y="0"/>
                    <a:pt x="113" y="0"/>
                  </a:cubicBezTo>
                  <a:cubicBezTo>
                    <a:pt x="112" y="1"/>
                    <a:pt x="10" y="76"/>
                    <a:pt x="9" y="76"/>
                  </a:cubicBezTo>
                  <a:cubicBezTo>
                    <a:pt x="7" y="75"/>
                    <a:pt x="7" y="75"/>
                    <a:pt x="7" y="75"/>
                  </a:cubicBezTo>
                  <a:cubicBezTo>
                    <a:pt x="0" y="80"/>
                    <a:pt x="0" y="80"/>
                    <a:pt x="0" y="80"/>
                  </a:cubicBezTo>
                  <a:cubicBezTo>
                    <a:pt x="42" y="118"/>
                    <a:pt x="42" y="118"/>
                    <a:pt x="42" y="118"/>
                  </a:cubicBezTo>
                  <a:cubicBezTo>
                    <a:pt x="153" y="33"/>
                    <a:pt x="153" y="33"/>
                    <a:pt x="153" y="33"/>
                  </a:cubicBezTo>
                </a:path>
              </a:pathLst>
            </a:custGeom>
            <a:solidFill>
              <a:schemeClr val="accent1">
                <a:lumMod val="60000"/>
                <a:lumOff val="4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9" name="Freeform: Shape 15"/>
            <p:cNvSpPr/>
            <p:nvPr/>
          </p:nvSpPr>
          <p:spPr bwMode="auto">
            <a:xfrm>
              <a:off x="6522421" y="3017039"/>
              <a:ext cx="562197" cy="456122"/>
            </a:xfrm>
            <a:custGeom>
              <a:avLst/>
              <a:gdLst>
                <a:gd name="T0" fmla="*/ 111 w 112"/>
                <a:gd name="T1" fmla="*/ 7 h 91"/>
                <a:gd name="T2" fmla="*/ 112 w 112"/>
                <a:gd name="T3" fmla="*/ 0 h 91"/>
                <a:gd name="T4" fmla="*/ 1 w 112"/>
                <a:gd name="T5" fmla="*/ 85 h 91"/>
                <a:gd name="T6" fmla="*/ 0 w 112"/>
                <a:gd name="T7" fmla="*/ 91 h 91"/>
                <a:gd name="T8" fmla="*/ 104 w 112"/>
                <a:gd name="T9" fmla="*/ 12 h 91"/>
                <a:gd name="T10" fmla="*/ 111 w 112"/>
                <a:gd name="T11" fmla="*/ 7 h 91"/>
              </a:gdLst>
              <a:ahLst/>
              <a:cxnLst>
                <a:cxn ang="0">
                  <a:pos x="T0" y="T1"/>
                </a:cxn>
                <a:cxn ang="0">
                  <a:pos x="T2" y="T3"/>
                </a:cxn>
                <a:cxn ang="0">
                  <a:pos x="T4" y="T5"/>
                </a:cxn>
                <a:cxn ang="0">
                  <a:pos x="T6" y="T7"/>
                </a:cxn>
                <a:cxn ang="0">
                  <a:pos x="T8" y="T9"/>
                </a:cxn>
                <a:cxn ang="0">
                  <a:pos x="T10" y="T11"/>
                </a:cxn>
              </a:cxnLst>
              <a:rect l="0" t="0" r="r" b="b"/>
              <a:pathLst>
                <a:path w="112" h="91">
                  <a:moveTo>
                    <a:pt x="111" y="7"/>
                  </a:moveTo>
                  <a:cubicBezTo>
                    <a:pt x="112" y="0"/>
                    <a:pt x="112" y="0"/>
                    <a:pt x="112" y="0"/>
                  </a:cubicBezTo>
                  <a:cubicBezTo>
                    <a:pt x="1" y="85"/>
                    <a:pt x="1" y="85"/>
                    <a:pt x="1" y="85"/>
                  </a:cubicBezTo>
                  <a:cubicBezTo>
                    <a:pt x="0" y="91"/>
                    <a:pt x="0" y="91"/>
                    <a:pt x="0" y="91"/>
                  </a:cubicBezTo>
                  <a:cubicBezTo>
                    <a:pt x="104" y="12"/>
                    <a:pt x="104" y="12"/>
                    <a:pt x="104" y="12"/>
                  </a:cubicBezTo>
                  <a:cubicBezTo>
                    <a:pt x="111" y="7"/>
                    <a:pt x="109" y="9"/>
                    <a:pt x="111" y="7"/>
                  </a:cubicBezTo>
                </a:path>
              </a:pathLst>
            </a:custGeom>
            <a:solidFill>
              <a:schemeClr val="accent4">
                <a:lumMod val="40000"/>
                <a:lumOff val="60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0" name="Freeform: Shape 16"/>
            <p:cNvSpPr/>
            <p:nvPr/>
          </p:nvSpPr>
          <p:spPr bwMode="auto">
            <a:xfrm>
              <a:off x="6409981" y="3076441"/>
              <a:ext cx="1465956" cy="1166824"/>
            </a:xfrm>
            <a:custGeom>
              <a:avLst/>
              <a:gdLst>
                <a:gd name="T0" fmla="*/ 5 w 291"/>
                <a:gd name="T1" fmla="*/ 64 h 232"/>
                <a:gd name="T2" fmla="*/ 5 w 291"/>
                <a:gd name="T3" fmla="*/ 64 h 232"/>
                <a:gd name="T4" fmla="*/ 0 w 291"/>
                <a:gd name="T5" fmla="*/ 67 h 232"/>
                <a:gd name="T6" fmla="*/ 182 w 291"/>
                <a:gd name="T7" fmla="*/ 232 h 232"/>
                <a:gd name="T8" fmla="*/ 291 w 291"/>
                <a:gd name="T9" fmla="*/ 138 h 232"/>
                <a:gd name="T10" fmla="*/ 126 w 291"/>
                <a:gd name="T11" fmla="*/ 0 h 232"/>
                <a:gd name="T12" fmla="*/ 22 w 291"/>
                <a:gd name="T13" fmla="*/ 79 h 232"/>
                <a:gd name="T14" fmla="*/ 5 w 291"/>
                <a:gd name="T15" fmla="*/ 64 h 2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232">
                  <a:moveTo>
                    <a:pt x="5" y="64"/>
                  </a:moveTo>
                  <a:cubicBezTo>
                    <a:pt x="5" y="64"/>
                    <a:pt x="5" y="64"/>
                    <a:pt x="5" y="64"/>
                  </a:cubicBezTo>
                  <a:cubicBezTo>
                    <a:pt x="0" y="67"/>
                    <a:pt x="0" y="67"/>
                    <a:pt x="0" y="67"/>
                  </a:cubicBezTo>
                  <a:cubicBezTo>
                    <a:pt x="182" y="232"/>
                    <a:pt x="182" y="232"/>
                    <a:pt x="182" y="232"/>
                  </a:cubicBezTo>
                  <a:cubicBezTo>
                    <a:pt x="185" y="229"/>
                    <a:pt x="288" y="140"/>
                    <a:pt x="291" y="138"/>
                  </a:cubicBezTo>
                  <a:cubicBezTo>
                    <a:pt x="290" y="137"/>
                    <a:pt x="127" y="1"/>
                    <a:pt x="126" y="0"/>
                  </a:cubicBezTo>
                  <a:cubicBezTo>
                    <a:pt x="22" y="79"/>
                    <a:pt x="22" y="79"/>
                    <a:pt x="22" y="79"/>
                  </a:cubicBezTo>
                  <a:cubicBezTo>
                    <a:pt x="5" y="64"/>
                    <a:pt x="5" y="64"/>
                    <a:pt x="5" y="64"/>
                  </a:cubicBezTo>
                </a:path>
              </a:pathLst>
            </a:custGeom>
            <a:solidFill>
              <a:srgbClr val="33B3D1"/>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1" name="Freeform: Shape 17"/>
            <p:cNvSpPr/>
            <p:nvPr/>
          </p:nvSpPr>
          <p:spPr bwMode="auto">
            <a:xfrm>
              <a:off x="6409981" y="3076441"/>
              <a:ext cx="1465956" cy="1166824"/>
            </a:xfrm>
            <a:custGeom>
              <a:avLst/>
              <a:gdLst>
                <a:gd name="T0" fmla="*/ 126 w 291"/>
                <a:gd name="T1" fmla="*/ 0 h 232"/>
                <a:gd name="T2" fmla="*/ 22 w 291"/>
                <a:gd name="T3" fmla="*/ 79 h 232"/>
                <a:gd name="T4" fmla="*/ 5 w 291"/>
                <a:gd name="T5" fmla="*/ 64 h 232"/>
                <a:gd name="T6" fmla="*/ 5 w 291"/>
                <a:gd name="T7" fmla="*/ 64 h 232"/>
                <a:gd name="T8" fmla="*/ 5 w 291"/>
                <a:gd name="T9" fmla="*/ 64 h 232"/>
                <a:gd name="T10" fmla="*/ 0 w 291"/>
                <a:gd name="T11" fmla="*/ 67 h 232"/>
                <a:gd name="T12" fmla="*/ 182 w 291"/>
                <a:gd name="T13" fmla="*/ 232 h 232"/>
                <a:gd name="T14" fmla="*/ 291 w 291"/>
                <a:gd name="T15" fmla="*/ 138 h 232"/>
                <a:gd name="T16" fmla="*/ 126 w 291"/>
                <a:gd name="T17" fmla="*/ 0 h 232"/>
                <a:gd name="T18" fmla="*/ 126 w 291"/>
                <a:gd name="T19"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32">
                  <a:moveTo>
                    <a:pt x="126" y="0"/>
                  </a:moveTo>
                  <a:cubicBezTo>
                    <a:pt x="22" y="79"/>
                    <a:pt x="22" y="79"/>
                    <a:pt x="22" y="79"/>
                  </a:cubicBezTo>
                  <a:cubicBezTo>
                    <a:pt x="5" y="64"/>
                    <a:pt x="5" y="64"/>
                    <a:pt x="5" y="64"/>
                  </a:cubicBezTo>
                  <a:cubicBezTo>
                    <a:pt x="5" y="64"/>
                    <a:pt x="5" y="64"/>
                    <a:pt x="5" y="64"/>
                  </a:cubicBezTo>
                  <a:cubicBezTo>
                    <a:pt x="5" y="64"/>
                    <a:pt x="5" y="64"/>
                    <a:pt x="5" y="64"/>
                  </a:cubicBezTo>
                  <a:cubicBezTo>
                    <a:pt x="0" y="67"/>
                    <a:pt x="0" y="67"/>
                    <a:pt x="0" y="67"/>
                  </a:cubicBezTo>
                  <a:cubicBezTo>
                    <a:pt x="182" y="232"/>
                    <a:pt x="182" y="232"/>
                    <a:pt x="182" y="232"/>
                  </a:cubicBezTo>
                  <a:cubicBezTo>
                    <a:pt x="185" y="229"/>
                    <a:pt x="288" y="140"/>
                    <a:pt x="291" y="138"/>
                  </a:cubicBezTo>
                  <a:cubicBezTo>
                    <a:pt x="290" y="137"/>
                    <a:pt x="127" y="1"/>
                    <a:pt x="126" y="0"/>
                  </a:cubicBezTo>
                  <a:cubicBezTo>
                    <a:pt x="126" y="0"/>
                    <a:pt x="126" y="0"/>
                    <a:pt x="126" y="0"/>
                  </a:cubicBezTo>
                </a:path>
              </a:pathLst>
            </a:custGeom>
            <a:gradFill flip="none" rotWithShape="1">
              <a:gsLst>
                <a:gs pos="0">
                  <a:schemeClr val="accent3">
                    <a:lumMod val="75000"/>
                  </a:schemeClr>
                </a:gs>
                <a:gs pos="57000">
                  <a:schemeClr val="accent3"/>
                </a:gs>
                <a:gs pos="83000">
                  <a:schemeClr val="accent3"/>
                </a:gs>
                <a:gs pos="100000">
                  <a:schemeClr val="accent3"/>
                </a:gs>
              </a:gsLst>
              <a:lin ang="81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2" name="Freeform: Shape 18"/>
            <p:cNvSpPr/>
            <p:nvPr/>
          </p:nvSpPr>
          <p:spPr bwMode="auto">
            <a:xfrm>
              <a:off x="5272858" y="3594086"/>
              <a:ext cx="524010" cy="549468"/>
            </a:xfrm>
            <a:custGeom>
              <a:avLst/>
              <a:gdLst>
                <a:gd name="T0" fmla="*/ 0 w 247"/>
                <a:gd name="T1" fmla="*/ 43 h 259"/>
                <a:gd name="T2" fmla="*/ 57 w 247"/>
                <a:gd name="T3" fmla="*/ 0 h 259"/>
                <a:gd name="T4" fmla="*/ 247 w 247"/>
                <a:gd name="T5" fmla="*/ 190 h 259"/>
                <a:gd name="T6" fmla="*/ 154 w 247"/>
                <a:gd name="T7" fmla="*/ 259 h 259"/>
                <a:gd name="T8" fmla="*/ 145 w 247"/>
                <a:gd name="T9" fmla="*/ 247 h 259"/>
                <a:gd name="T10" fmla="*/ 171 w 247"/>
                <a:gd name="T11" fmla="*/ 228 h 259"/>
                <a:gd name="T12" fmla="*/ 169 w 247"/>
                <a:gd name="T13" fmla="*/ 216 h 259"/>
                <a:gd name="T14" fmla="*/ 0 w 247"/>
                <a:gd name="T15" fmla="*/ 43 h 2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7" h="259">
                  <a:moveTo>
                    <a:pt x="0" y="43"/>
                  </a:moveTo>
                  <a:lnTo>
                    <a:pt x="57" y="0"/>
                  </a:lnTo>
                  <a:lnTo>
                    <a:pt x="247" y="190"/>
                  </a:lnTo>
                  <a:lnTo>
                    <a:pt x="154" y="259"/>
                  </a:lnTo>
                  <a:lnTo>
                    <a:pt x="145" y="247"/>
                  </a:lnTo>
                  <a:lnTo>
                    <a:pt x="171" y="228"/>
                  </a:lnTo>
                  <a:lnTo>
                    <a:pt x="169" y="216"/>
                  </a:lnTo>
                  <a:lnTo>
                    <a:pt x="0" y="43"/>
                  </a:lnTo>
                  <a:close/>
                </a:path>
              </a:pathLst>
            </a:custGeom>
            <a:gradFill flip="none" rotWithShape="1">
              <a:gsLst>
                <a:gs pos="0">
                  <a:schemeClr val="accent1">
                    <a:lumMod val="75000"/>
                  </a:schemeClr>
                </a:gs>
                <a:gs pos="57000">
                  <a:schemeClr val="accent1"/>
                </a:gs>
                <a:gs pos="83000">
                  <a:schemeClr val="accent1"/>
                </a:gs>
                <a:gs pos="100000">
                  <a:schemeClr val="accent1"/>
                </a:gs>
              </a:gsLst>
              <a:lin ang="189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3" name="Freeform: Shape 19"/>
            <p:cNvSpPr/>
            <p:nvPr/>
          </p:nvSpPr>
          <p:spPr bwMode="auto">
            <a:xfrm>
              <a:off x="5096774" y="3640759"/>
              <a:ext cx="534618" cy="562197"/>
            </a:xfrm>
            <a:custGeom>
              <a:avLst/>
              <a:gdLst>
                <a:gd name="T0" fmla="*/ 106 w 106"/>
                <a:gd name="T1" fmla="*/ 82 h 112"/>
                <a:gd name="T2" fmla="*/ 68 w 106"/>
                <a:gd name="T3" fmla="*/ 112 h 112"/>
                <a:gd name="T4" fmla="*/ 67 w 106"/>
                <a:gd name="T5" fmla="*/ 112 h 112"/>
                <a:gd name="T6" fmla="*/ 62 w 106"/>
                <a:gd name="T7" fmla="*/ 108 h 112"/>
                <a:gd name="T8" fmla="*/ 73 w 106"/>
                <a:gd name="T9" fmla="*/ 99 h 112"/>
                <a:gd name="T10" fmla="*/ 72 w 106"/>
                <a:gd name="T11" fmla="*/ 95 h 112"/>
                <a:gd name="T12" fmla="*/ 0 w 106"/>
                <a:gd name="T13" fmla="*/ 19 h 112"/>
                <a:gd name="T14" fmla="*/ 26 w 106"/>
                <a:gd name="T15" fmla="*/ 0 h 112"/>
                <a:gd name="T16" fmla="*/ 35 w 106"/>
                <a:gd name="T17" fmla="*/ 9 h 112"/>
                <a:gd name="T18" fmla="*/ 106 w 106"/>
                <a:gd name="T19" fmla="*/ 8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12">
                  <a:moveTo>
                    <a:pt x="106" y="82"/>
                  </a:moveTo>
                  <a:cubicBezTo>
                    <a:pt x="68" y="112"/>
                    <a:pt x="68" y="112"/>
                    <a:pt x="68" y="112"/>
                  </a:cubicBezTo>
                  <a:cubicBezTo>
                    <a:pt x="67" y="112"/>
                    <a:pt x="67" y="112"/>
                    <a:pt x="67" y="112"/>
                  </a:cubicBezTo>
                  <a:cubicBezTo>
                    <a:pt x="62" y="108"/>
                    <a:pt x="62" y="108"/>
                    <a:pt x="62" y="108"/>
                  </a:cubicBezTo>
                  <a:cubicBezTo>
                    <a:pt x="73" y="99"/>
                    <a:pt x="73" y="99"/>
                    <a:pt x="73" y="99"/>
                  </a:cubicBezTo>
                  <a:cubicBezTo>
                    <a:pt x="73" y="97"/>
                    <a:pt x="72" y="94"/>
                    <a:pt x="72" y="95"/>
                  </a:cubicBezTo>
                  <a:cubicBezTo>
                    <a:pt x="65" y="87"/>
                    <a:pt x="7" y="27"/>
                    <a:pt x="0" y="19"/>
                  </a:cubicBezTo>
                  <a:cubicBezTo>
                    <a:pt x="26" y="0"/>
                    <a:pt x="26" y="0"/>
                    <a:pt x="26" y="0"/>
                  </a:cubicBezTo>
                  <a:cubicBezTo>
                    <a:pt x="35" y="9"/>
                    <a:pt x="35" y="9"/>
                    <a:pt x="35" y="9"/>
                  </a:cubicBezTo>
                  <a:cubicBezTo>
                    <a:pt x="106" y="82"/>
                    <a:pt x="106" y="82"/>
                    <a:pt x="106" y="82"/>
                  </a:cubicBezTo>
                </a:path>
              </a:pathLst>
            </a:custGeom>
            <a:gradFill flip="none" rotWithShape="1">
              <a:gsLst>
                <a:gs pos="0">
                  <a:schemeClr val="accent1">
                    <a:lumMod val="75000"/>
                  </a:schemeClr>
                </a:gs>
                <a:gs pos="57000">
                  <a:schemeClr val="accent1"/>
                </a:gs>
                <a:gs pos="83000">
                  <a:schemeClr val="accent1"/>
                </a:gs>
                <a:gs pos="100000">
                  <a:schemeClr val="accent1"/>
                </a:gs>
              </a:gsLst>
              <a:lin ang="189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4" name="Freeform: Shape 20"/>
            <p:cNvSpPr/>
            <p:nvPr/>
          </p:nvSpPr>
          <p:spPr bwMode="auto">
            <a:xfrm>
              <a:off x="6409981" y="3413759"/>
              <a:ext cx="916487" cy="854964"/>
            </a:xfrm>
            <a:custGeom>
              <a:avLst/>
              <a:gdLst>
                <a:gd name="T0" fmla="*/ 167 w 432"/>
                <a:gd name="T1" fmla="*/ 166 h 403"/>
                <a:gd name="T2" fmla="*/ 0 w 432"/>
                <a:gd name="T3" fmla="*/ 16 h 403"/>
                <a:gd name="T4" fmla="*/ 0 w 432"/>
                <a:gd name="T5" fmla="*/ 0 h 403"/>
                <a:gd name="T6" fmla="*/ 432 w 432"/>
                <a:gd name="T7" fmla="*/ 391 h 403"/>
                <a:gd name="T8" fmla="*/ 428 w 432"/>
                <a:gd name="T9" fmla="*/ 401 h 403"/>
                <a:gd name="T10" fmla="*/ 428 w 432"/>
                <a:gd name="T11" fmla="*/ 403 h 403"/>
                <a:gd name="T12" fmla="*/ 167 w 432"/>
                <a:gd name="T13" fmla="*/ 166 h 403"/>
              </a:gdLst>
              <a:ahLst/>
              <a:cxnLst>
                <a:cxn ang="0">
                  <a:pos x="T0" y="T1"/>
                </a:cxn>
                <a:cxn ang="0">
                  <a:pos x="T2" y="T3"/>
                </a:cxn>
                <a:cxn ang="0">
                  <a:pos x="T4" y="T5"/>
                </a:cxn>
                <a:cxn ang="0">
                  <a:pos x="T6" y="T7"/>
                </a:cxn>
                <a:cxn ang="0">
                  <a:pos x="T8" y="T9"/>
                </a:cxn>
                <a:cxn ang="0">
                  <a:pos x="T10" y="T11"/>
                </a:cxn>
                <a:cxn ang="0">
                  <a:pos x="T12" y="T13"/>
                </a:cxn>
              </a:cxnLst>
              <a:rect l="0" t="0" r="r" b="b"/>
              <a:pathLst>
                <a:path w="432" h="403">
                  <a:moveTo>
                    <a:pt x="167" y="166"/>
                  </a:moveTo>
                  <a:lnTo>
                    <a:pt x="0" y="16"/>
                  </a:lnTo>
                  <a:lnTo>
                    <a:pt x="0" y="0"/>
                  </a:lnTo>
                  <a:lnTo>
                    <a:pt x="432" y="391"/>
                  </a:lnTo>
                  <a:lnTo>
                    <a:pt x="428" y="401"/>
                  </a:lnTo>
                  <a:lnTo>
                    <a:pt x="428" y="403"/>
                  </a:lnTo>
                  <a:lnTo>
                    <a:pt x="167" y="166"/>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5" name="Freeform: Shape 21"/>
            <p:cNvSpPr/>
            <p:nvPr/>
          </p:nvSpPr>
          <p:spPr bwMode="auto">
            <a:xfrm>
              <a:off x="4916446" y="3689554"/>
              <a:ext cx="543104" cy="528253"/>
            </a:xfrm>
            <a:custGeom>
              <a:avLst/>
              <a:gdLst>
                <a:gd name="T0" fmla="*/ 0 w 108"/>
                <a:gd name="T1" fmla="*/ 20 h 105"/>
                <a:gd name="T2" fmla="*/ 27 w 108"/>
                <a:gd name="T3" fmla="*/ 0 h 105"/>
                <a:gd name="T4" fmla="*/ 108 w 108"/>
                <a:gd name="T5" fmla="*/ 85 h 105"/>
                <a:gd name="T6" fmla="*/ 80 w 108"/>
                <a:gd name="T7" fmla="*/ 105 h 105"/>
                <a:gd name="T8" fmla="*/ 0 w 108"/>
                <a:gd name="T9" fmla="*/ 20 h 105"/>
              </a:gdLst>
              <a:ahLst/>
              <a:cxnLst>
                <a:cxn ang="0">
                  <a:pos x="T0" y="T1"/>
                </a:cxn>
                <a:cxn ang="0">
                  <a:pos x="T2" y="T3"/>
                </a:cxn>
                <a:cxn ang="0">
                  <a:pos x="T4" y="T5"/>
                </a:cxn>
                <a:cxn ang="0">
                  <a:pos x="T6" y="T7"/>
                </a:cxn>
                <a:cxn ang="0">
                  <a:pos x="T8" y="T9"/>
                </a:cxn>
              </a:cxnLst>
              <a:rect l="0" t="0" r="r" b="b"/>
              <a:pathLst>
                <a:path w="108" h="105">
                  <a:moveTo>
                    <a:pt x="0" y="20"/>
                  </a:moveTo>
                  <a:cubicBezTo>
                    <a:pt x="27" y="0"/>
                    <a:pt x="27" y="0"/>
                    <a:pt x="27" y="0"/>
                  </a:cubicBezTo>
                  <a:cubicBezTo>
                    <a:pt x="42" y="15"/>
                    <a:pt x="105" y="81"/>
                    <a:pt x="108" y="85"/>
                  </a:cubicBezTo>
                  <a:cubicBezTo>
                    <a:pt x="80" y="105"/>
                    <a:pt x="80" y="105"/>
                    <a:pt x="80" y="105"/>
                  </a:cubicBezTo>
                  <a:cubicBezTo>
                    <a:pt x="0" y="20"/>
                    <a:pt x="0" y="20"/>
                    <a:pt x="0" y="20"/>
                  </a:cubicBezTo>
                </a:path>
              </a:pathLst>
            </a:custGeom>
            <a:gradFill flip="none" rotWithShape="1">
              <a:gsLst>
                <a:gs pos="0">
                  <a:schemeClr val="accent1">
                    <a:lumMod val="75000"/>
                  </a:schemeClr>
                </a:gs>
                <a:gs pos="57000">
                  <a:schemeClr val="accent1"/>
                </a:gs>
                <a:gs pos="83000">
                  <a:schemeClr val="accent1"/>
                </a:gs>
                <a:gs pos="100000">
                  <a:schemeClr val="accent1"/>
                </a:gs>
              </a:gsLst>
              <a:lin ang="189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6" name="Freeform: Shape 22"/>
            <p:cNvSpPr/>
            <p:nvPr/>
          </p:nvSpPr>
          <p:spPr bwMode="auto">
            <a:xfrm>
              <a:off x="6552122" y="3765928"/>
              <a:ext cx="795562" cy="704337"/>
            </a:xfrm>
            <a:custGeom>
              <a:avLst/>
              <a:gdLst>
                <a:gd name="T0" fmla="*/ 0 w 158"/>
                <a:gd name="T1" fmla="*/ 33 h 140"/>
                <a:gd name="T2" fmla="*/ 42 w 158"/>
                <a:gd name="T3" fmla="*/ 0 h 140"/>
                <a:gd name="T4" fmla="*/ 152 w 158"/>
                <a:gd name="T5" fmla="*/ 100 h 140"/>
                <a:gd name="T6" fmla="*/ 154 w 158"/>
                <a:gd name="T7" fmla="*/ 98 h 140"/>
                <a:gd name="T8" fmla="*/ 158 w 158"/>
                <a:gd name="T9" fmla="*/ 101 h 140"/>
                <a:gd name="T10" fmla="*/ 114 w 158"/>
                <a:gd name="T11" fmla="*/ 140 h 140"/>
                <a:gd name="T12" fmla="*/ 0 w 158"/>
                <a:gd name="T13" fmla="*/ 33 h 140"/>
              </a:gdLst>
              <a:ahLst/>
              <a:cxnLst>
                <a:cxn ang="0">
                  <a:pos x="T0" y="T1"/>
                </a:cxn>
                <a:cxn ang="0">
                  <a:pos x="T2" y="T3"/>
                </a:cxn>
                <a:cxn ang="0">
                  <a:pos x="T4" y="T5"/>
                </a:cxn>
                <a:cxn ang="0">
                  <a:pos x="T6" y="T7"/>
                </a:cxn>
                <a:cxn ang="0">
                  <a:pos x="T8" y="T9"/>
                </a:cxn>
                <a:cxn ang="0">
                  <a:pos x="T10" y="T11"/>
                </a:cxn>
                <a:cxn ang="0">
                  <a:pos x="T12" y="T13"/>
                </a:cxn>
              </a:cxnLst>
              <a:rect l="0" t="0" r="r" b="b"/>
              <a:pathLst>
                <a:path w="158" h="140">
                  <a:moveTo>
                    <a:pt x="0" y="33"/>
                  </a:moveTo>
                  <a:cubicBezTo>
                    <a:pt x="42" y="0"/>
                    <a:pt x="42" y="0"/>
                    <a:pt x="42" y="0"/>
                  </a:cubicBezTo>
                  <a:cubicBezTo>
                    <a:pt x="152" y="100"/>
                    <a:pt x="152" y="100"/>
                    <a:pt x="152" y="100"/>
                  </a:cubicBezTo>
                  <a:cubicBezTo>
                    <a:pt x="154" y="98"/>
                    <a:pt x="154" y="98"/>
                    <a:pt x="154" y="98"/>
                  </a:cubicBezTo>
                  <a:cubicBezTo>
                    <a:pt x="158" y="101"/>
                    <a:pt x="158" y="101"/>
                    <a:pt x="158" y="101"/>
                  </a:cubicBezTo>
                  <a:cubicBezTo>
                    <a:pt x="120" y="134"/>
                    <a:pt x="116" y="138"/>
                    <a:pt x="114" y="140"/>
                  </a:cubicBezTo>
                  <a:lnTo>
                    <a:pt x="0" y="33"/>
                  </a:lnTo>
                  <a:close/>
                </a:path>
              </a:pathLst>
            </a:custGeom>
            <a:gradFill flip="none" rotWithShape="1">
              <a:gsLst>
                <a:gs pos="0">
                  <a:schemeClr val="accent3">
                    <a:lumMod val="75000"/>
                  </a:schemeClr>
                </a:gs>
                <a:gs pos="57000">
                  <a:schemeClr val="accent3"/>
                </a:gs>
                <a:gs pos="83000">
                  <a:schemeClr val="accent3"/>
                </a:gs>
                <a:gs pos="100000">
                  <a:schemeClr val="accent3"/>
                </a:gs>
              </a:gsLst>
              <a:lin ang="81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7" name="Freeform: Shape 23"/>
            <p:cNvSpPr/>
            <p:nvPr/>
          </p:nvSpPr>
          <p:spPr bwMode="auto">
            <a:xfrm>
              <a:off x="6547879" y="3931404"/>
              <a:ext cx="577048" cy="564319"/>
            </a:xfrm>
            <a:custGeom>
              <a:avLst/>
              <a:gdLst>
                <a:gd name="T0" fmla="*/ 11 w 272"/>
                <a:gd name="T1" fmla="*/ 24 h 266"/>
                <a:gd name="T2" fmla="*/ 0 w 272"/>
                <a:gd name="T3" fmla="*/ 14 h 266"/>
                <a:gd name="T4" fmla="*/ 2 w 272"/>
                <a:gd name="T5" fmla="*/ 0 h 266"/>
                <a:gd name="T6" fmla="*/ 272 w 272"/>
                <a:gd name="T7" fmla="*/ 254 h 266"/>
                <a:gd name="T8" fmla="*/ 268 w 272"/>
                <a:gd name="T9" fmla="*/ 266 h 266"/>
                <a:gd name="T10" fmla="*/ 11 w 272"/>
                <a:gd name="T11" fmla="*/ 24 h 266"/>
              </a:gdLst>
              <a:ahLst/>
              <a:cxnLst>
                <a:cxn ang="0">
                  <a:pos x="T0" y="T1"/>
                </a:cxn>
                <a:cxn ang="0">
                  <a:pos x="T2" y="T3"/>
                </a:cxn>
                <a:cxn ang="0">
                  <a:pos x="T4" y="T5"/>
                </a:cxn>
                <a:cxn ang="0">
                  <a:pos x="T6" y="T7"/>
                </a:cxn>
                <a:cxn ang="0">
                  <a:pos x="T8" y="T9"/>
                </a:cxn>
                <a:cxn ang="0">
                  <a:pos x="T10" y="T11"/>
                </a:cxn>
              </a:cxnLst>
              <a:rect l="0" t="0" r="r" b="b"/>
              <a:pathLst>
                <a:path w="272" h="266">
                  <a:moveTo>
                    <a:pt x="11" y="24"/>
                  </a:moveTo>
                  <a:lnTo>
                    <a:pt x="0" y="14"/>
                  </a:lnTo>
                  <a:lnTo>
                    <a:pt x="2" y="0"/>
                  </a:lnTo>
                  <a:lnTo>
                    <a:pt x="272" y="254"/>
                  </a:lnTo>
                  <a:lnTo>
                    <a:pt x="268" y="266"/>
                  </a:lnTo>
                  <a:lnTo>
                    <a:pt x="11" y="24"/>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8" name="Freeform: Shape 24"/>
            <p:cNvSpPr/>
            <p:nvPr/>
          </p:nvSpPr>
          <p:spPr bwMode="auto">
            <a:xfrm>
              <a:off x="5419241" y="4052330"/>
              <a:ext cx="216393" cy="171841"/>
            </a:xfrm>
            <a:custGeom>
              <a:avLst/>
              <a:gdLst>
                <a:gd name="T0" fmla="*/ 43 w 43"/>
                <a:gd name="T1" fmla="*/ 5 h 34"/>
                <a:gd name="T2" fmla="*/ 42 w 43"/>
                <a:gd name="T3" fmla="*/ 0 h 34"/>
                <a:gd name="T4" fmla="*/ 3 w 43"/>
                <a:gd name="T5" fmla="*/ 30 h 34"/>
                <a:gd name="T6" fmla="*/ 3 w 43"/>
                <a:gd name="T7" fmla="*/ 34 h 34"/>
                <a:gd name="T8" fmla="*/ 43 w 43"/>
                <a:gd name="T9" fmla="*/ 5 h 34"/>
              </a:gdLst>
              <a:ahLst/>
              <a:cxnLst>
                <a:cxn ang="0">
                  <a:pos x="T0" y="T1"/>
                </a:cxn>
                <a:cxn ang="0">
                  <a:pos x="T2" y="T3"/>
                </a:cxn>
                <a:cxn ang="0">
                  <a:pos x="T4" y="T5"/>
                </a:cxn>
                <a:cxn ang="0">
                  <a:pos x="T6" y="T7"/>
                </a:cxn>
                <a:cxn ang="0">
                  <a:pos x="T8" y="T9"/>
                </a:cxn>
              </a:cxnLst>
              <a:rect l="0" t="0" r="r" b="b"/>
              <a:pathLst>
                <a:path w="43" h="34">
                  <a:moveTo>
                    <a:pt x="43" y="5"/>
                  </a:moveTo>
                  <a:cubicBezTo>
                    <a:pt x="42" y="0"/>
                    <a:pt x="42" y="0"/>
                    <a:pt x="42" y="0"/>
                  </a:cubicBezTo>
                  <a:cubicBezTo>
                    <a:pt x="0" y="32"/>
                    <a:pt x="4" y="29"/>
                    <a:pt x="3" y="30"/>
                  </a:cubicBezTo>
                  <a:cubicBezTo>
                    <a:pt x="3" y="34"/>
                    <a:pt x="3" y="34"/>
                    <a:pt x="3" y="34"/>
                  </a:cubicBezTo>
                  <a:cubicBezTo>
                    <a:pt x="4" y="34"/>
                    <a:pt x="42" y="5"/>
                    <a:pt x="43" y="5"/>
                  </a:cubicBez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9" name="Freeform: Shape 25"/>
            <p:cNvSpPr/>
            <p:nvPr/>
          </p:nvSpPr>
          <p:spPr bwMode="auto">
            <a:xfrm>
              <a:off x="5599569" y="3997171"/>
              <a:ext cx="197299" cy="165477"/>
            </a:xfrm>
            <a:custGeom>
              <a:avLst/>
              <a:gdLst>
                <a:gd name="T0" fmla="*/ 0 w 93"/>
                <a:gd name="T1" fmla="*/ 69 h 78"/>
                <a:gd name="T2" fmla="*/ 93 w 93"/>
                <a:gd name="T3" fmla="*/ 0 h 78"/>
                <a:gd name="T4" fmla="*/ 93 w 93"/>
                <a:gd name="T5" fmla="*/ 9 h 78"/>
                <a:gd name="T6" fmla="*/ 3 w 93"/>
                <a:gd name="T7" fmla="*/ 78 h 78"/>
                <a:gd name="T8" fmla="*/ 0 w 93"/>
                <a:gd name="T9" fmla="*/ 69 h 78"/>
              </a:gdLst>
              <a:ahLst/>
              <a:cxnLst>
                <a:cxn ang="0">
                  <a:pos x="T0" y="T1"/>
                </a:cxn>
                <a:cxn ang="0">
                  <a:pos x="T2" y="T3"/>
                </a:cxn>
                <a:cxn ang="0">
                  <a:pos x="T4" y="T5"/>
                </a:cxn>
                <a:cxn ang="0">
                  <a:pos x="T6" y="T7"/>
                </a:cxn>
                <a:cxn ang="0">
                  <a:pos x="T8" y="T9"/>
                </a:cxn>
              </a:cxnLst>
              <a:rect l="0" t="0" r="r" b="b"/>
              <a:pathLst>
                <a:path w="93" h="78">
                  <a:moveTo>
                    <a:pt x="0" y="69"/>
                  </a:moveTo>
                  <a:lnTo>
                    <a:pt x="93" y="0"/>
                  </a:lnTo>
                  <a:lnTo>
                    <a:pt x="93" y="9"/>
                  </a:lnTo>
                  <a:lnTo>
                    <a:pt x="3" y="78"/>
                  </a:lnTo>
                  <a:lnTo>
                    <a:pt x="0" y="69"/>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0" name="Freeform: Shape 26"/>
            <p:cNvSpPr/>
            <p:nvPr/>
          </p:nvSpPr>
          <p:spPr bwMode="auto">
            <a:xfrm>
              <a:off x="5569868" y="4118096"/>
              <a:ext cx="36065" cy="44551"/>
            </a:xfrm>
            <a:custGeom>
              <a:avLst/>
              <a:gdLst>
                <a:gd name="T0" fmla="*/ 5 w 17"/>
                <a:gd name="T1" fmla="*/ 0 h 21"/>
                <a:gd name="T2" fmla="*/ 0 w 17"/>
                <a:gd name="T3" fmla="*/ 5 h 21"/>
                <a:gd name="T4" fmla="*/ 17 w 17"/>
                <a:gd name="T5" fmla="*/ 21 h 21"/>
                <a:gd name="T6" fmla="*/ 14 w 17"/>
                <a:gd name="T7" fmla="*/ 12 h 21"/>
                <a:gd name="T8" fmla="*/ 5 w 17"/>
                <a:gd name="T9" fmla="*/ 0 h 21"/>
              </a:gdLst>
              <a:ahLst/>
              <a:cxnLst>
                <a:cxn ang="0">
                  <a:pos x="T0" y="T1"/>
                </a:cxn>
                <a:cxn ang="0">
                  <a:pos x="T2" y="T3"/>
                </a:cxn>
                <a:cxn ang="0">
                  <a:pos x="T4" y="T5"/>
                </a:cxn>
                <a:cxn ang="0">
                  <a:pos x="T6" y="T7"/>
                </a:cxn>
                <a:cxn ang="0">
                  <a:pos x="T8" y="T9"/>
                </a:cxn>
              </a:cxnLst>
              <a:rect l="0" t="0" r="r" b="b"/>
              <a:pathLst>
                <a:path w="17" h="21">
                  <a:moveTo>
                    <a:pt x="5" y="0"/>
                  </a:moveTo>
                  <a:lnTo>
                    <a:pt x="0" y="5"/>
                  </a:lnTo>
                  <a:lnTo>
                    <a:pt x="17" y="21"/>
                  </a:lnTo>
                  <a:lnTo>
                    <a:pt x="14" y="12"/>
                  </a:lnTo>
                  <a:lnTo>
                    <a:pt x="5" y="0"/>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1" name="Freeform: Shape 27"/>
            <p:cNvSpPr/>
            <p:nvPr/>
          </p:nvSpPr>
          <p:spPr bwMode="auto">
            <a:xfrm>
              <a:off x="4316062" y="3740470"/>
              <a:ext cx="1143488" cy="1162581"/>
            </a:xfrm>
            <a:custGeom>
              <a:avLst/>
              <a:gdLst>
                <a:gd name="T0" fmla="*/ 110 w 227"/>
                <a:gd name="T1" fmla="*/ 0 h 231"/>
                <a:gd name="T2" fmla="*/ 227 w 227"/>
                <a:gd name="T3" fmla="*/ 125 h 231"/>
                <a:gd name="T4" fmla="*/ 118 w 227"/>
                <a:gd name="T5" fmla="*/ 209 h 231"/>
                <a:gd name="T6" fmla="*/ 118 w 227"/>
                <a:gd name="T7" fmla="*/ 209 h 231"/>
                <a:gd name="T8" fmla="*/ 118 w 227"/>
                <a:gd name="T9" fmla="*/ 209 h 231"/>
                <a:gd name="T10" fmla="*/ 120 w 227"/>
                <a:gd name="T11" fmla="*/ 213 h 231"/>
                <a:gd name="T12" fmla="*/ 134 w 227"/>
                <a:gd name="T13" fmla="*/ 229 h 231"/>
                <a:gd name="T14" fmla="*/ 131 w 227"/>
                <a:gd name="T15" fmla="*/ 231 h 231"/>
                <a:gd name="T16" fmla="*/ 0 w 227"/>
                <a:gd name="T17" fmla="*/ 78 h 231"/>
                <a:gd name="T18" fmla="*/ 110 w 227"/>
                <a:gd name="T19" fmla="*/ 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231">
                  <a:moveTo>
                    <a:pt x="110" y="0"/>
                  </a:moveTo>
                  <a:cubicBezTo>
                    <a:pt x="126" y="18"/>
                    <a:pt x="225" y="122"/>
                    <a:pt x="227" y="125"/>
                  </a:cubicBezTo>
                  <a:cubicBezTo>
                    <a:pt x="114" y="212"/>
                    <a:pt x="132" y="199"/>
                    <a:pt x="118" y="209"/>
                  </a:cubicBezTo>
                  <a:cubicBezTo>
                    <a:pt x="118" y="209"/>
                    <a:pt x="118" y="209"/>
                    <a:pt x="118" y="209"/>
                  </a:cubicBezTo>
                  <a:cubicBezTo>
                    <a:pt x="118" y="209"/>
                    <a:pt x="118" y="209"/>
                    <a:pt x="118" y="209"/>
                  </a:cubicBezTo>
                  <a:cubicBezTo>
                    <a:pt x="120" y="213"/>
                    <a:pt x="120" y="213"/>
                    <a:pt x="120" y="213"/>
                  </a:cubicBezTo>
                  <a:cubicBezTo>
                    <a:pt x="134" y="229"/>
                    <a:pt x="134" y="229"/>
                    <a:pt x="134" y="229"/>
                  </a:cubicBezTo>
                  <a:cubicBezTo>
                    <a:pt x="131" y="231"/>
                    <a:pt x="131" y="231"/>
                    <a:pt x="131" y="231"/>
                  </a:cubicBezTo>
                  <a:cubicBezTo>
                    <a:pt x="0" y="78"/>
                    <a:pt x="0" y="78"/>
                    <a:pt x="0" y="78"/>
                  </a:cubicBezTo>
                  <a:cubicBezTo>
                    <a:pt x="110" y="0"/>
                    <a:pt x="110" y="0"/>
                    <a:pt x="110" y="0"/>
                  </a:cubicBezTo>
                </a:path>
              </a:pathLst>
            </a:custGeom>
            <a:gradFill flip="none" rotWithShape="1">
              <a:gsLst>
                <a:gs pos="0">
                  <a:schemeClr val="accent1">
                    <a:lumMod val="75000"/>
                  </a:schemeClr>
                </a:gs>
                <a:gs pos="57000">
                  <a:schemeClr val="accent1"/>
                </a:gs>
                <a:gs pos="83000">
                  <a:schemeClr val="accent1"/>
                </a:gs>
                <a:gs pos="100000">
                  <a:schemeClr val="accent1"/>
                </a:gs>
              </a:gsLst>
              <a:lin ang="189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2" name="Freeform: Shape 28"/>
            <p:cNvSpPr/>
            <p:nvPr/>
          </p:nvSpPr>
          <p:spPr bwMode="auto">
            <a:xfrm>
              <a:off x="6365430" y="3982320"/>
              <a:ext cx="784955" cy="708580"/>
            </a:xfrm>
            <a:custGeom>
              <a:avLst/>
              <a:gdLst>
                <a:gd name="T0" fmla="*/ 0 w 156"/>
                <a:gd name="T1" fmla="*/ 34 h 141"/>
                <a:gd name="T2" fmla="*/ 41 w 156"/>
                <a:gd name="T3" fmla="*/ 0 h 141"/>
                <a:gd name="T4" fmla="*/ 149 w 156"/>
                <a:gd name="T5" fmla="*/ 102 h 141"/>
                <a:gd name="T6" fmla="*/ 152 w 156"/>
                <a:gd name="T7" fmla="*/ 99 h 141"/>
                <a:gd name="T8" fmla="*/ 156 w 156"/>
                <a:gd name="T9" fmla="*/ 102 h 141"/>
                <a:gd name="T10" fmla="*/ 111 w 156"/>
                <a:gd name="T11" fmla="*/ 141 h 141"/>
                <a:gd name="T12" fmla="*/ 0 w 156"/>
                <a:gd name="T13" fmla="*/ 34 h 141"/>
              </a:gdLst>
              <a:ahLst/>
              <a:cxnLst>
                <a:cxn ang="0">
                  <a:pos x="T0" y="T1"/>
                </a:cxn>
                <a:cxn ang="0">
                  <a:pos x="T2" y="T3"/>
                </a:cxn>
                <a:cxn ang="0">
                  <a:pos x="T4" y="T5"/>
                </a:cxn>
                <a:cxn ang="0">
                  <a:pos x="T6" y="T7"/>
                </a:cxn>
                <a:cxn ang="0">
                  <a:pos x="T8" y="T9"/>
                </a:cxn>
                <a:cxn ang="0">
                  <a:pos x="T10" y="T11"/>
                </a:cxn>
                <a:cxn ang="0">
                  <a:pos x="T12" y="T13"/>
                </a:cxn>
              </a:cxnLst>
              <a:rect l="0" t="0" r="r" b="b"/>
              <a:pathLst>
                <a:path w="156" h="141">
                  <a:moveTo>
                    <a:pt x="0" y="34"/>
                  </a:moveTo>
                  <a:cubicBezTo>
                    <a:pt x="41" y="0"/>
                    <a:pt x="41" y="0"/>
                    <a:pt x="41" y="0"/>
                  </a:cubicBezTo>
                  <a:cubicBezTo>
                    <a:pt x="149" y="102"/>
                    <a:pt x="149" y="102"/>
                    <a:pt x="149" y="102"/>
                  </a:cubicBezTo>
                  <a:cubicBezTo>
                    <a:pt x="152" y="99"/>
                    <a:pt x="152" y="99"/>
                    <a:pt x="152" y="99"/>
                  </a:cubicBezTo>
                  <a:cubicBezTo>
                    <a:pt x="156" y="102"/>
                    <a:pt x="156" y="102"/>
                    <a:pt x="156" y="102"/>
                  </a:cubicBezTo>
                  <a:cubicBezTo>
                    <a:pt x="156" y="102"/>
                    <a:pt x="117" y="137"/>
                    <a:pt x="111" y="141"/>
                  </a:cubicBezTo>
                  <a:lnTo>
                    <a:pt x="0" y="34"/>
                  </a:lnTo>
                  <a:close/>
                </a:path>
              </a:pathLst>
            </a:custGeom>
            <a:gradFill flip="none" rotWithShape="1">
              <a:gsLst>
                <a:gs pos="0">
                  <a:schemeClr val="accent3">
                    <a:lumMod val="75000"/>
                  </a:schemeClr>
                </a:gs>
                <a:gs pos="57000">
                  <a:schemeClr val="accent3"/>
                </a:gs>
                <a:gs pos="83000">
                  <a:schemeClr val="accent3"/>
                </a:gs>
                <a:gs pos="100000">
                  <a:schemeClr val="accent3"/>
                </a:gs>
              </a:gsLst>
              <a:lin ang="81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3" name="Freeform: Shape 29"/>
            <p:cNvSpPr/>
            <p:nvPr/>
          </p:nvSpPr>
          <p:spPr bwMode="auto">
            <a:xfrm>
              <a:off x="5319531" y="4118096"/>
              <a:ext cx="144262" cy="120925"/>
            </a:xfrm>
            <a:custGeom>
              <a:avLst/>
              <a:gdLst>
                <a:gd name="T0" fmla="*/ 29 w 29"/>
                <a:gd name="T1" fmla="*/ 4 h 24"/>
                <a:gd name="T2" fmla="*/ 28 w 29"/>
                <a:gd name="T3" fmla="*/ 0 h 24"/>
                <a:gd name="T4" fmla="*/ 0 w 29"/>
                <a:gd name="T5" fmla="*/ 20 h 24"/>
                <a:gd name="T6" fmla="*/ 3 w 29"/>
                <a:gd name="T7" fmla="*/ 24 h 24"/>
                <a:gd name="T8" fmla="*/ 29 w 29"/>
                <a:gd name="T9" fmla="*/ 4 h 24"/>
              </a:gdLst>
              <a:ahLst/>
              <a:cxnLst>
                <a:cxn ang="0">
                  <a:pos x="T0" y="T1"/>
                </a:cxn>
                <a:cxn ang="0">
                  <a:pos x="T2" y="T3"/>
                </a:cxn>
                <a:cxn ang="0">
                  <a:pos x="T4" y="T5"/>
                </a:cxn>
                <a:cxn ang="0">
                  <a:pos x="T6" y="T7"/>
                </a:cxn>
                <a:cxn ang="0">
                  <a:pos x="T8" y="T9"/>
                </a:cxn>
              </a:cxnLst>
              <a:rect l="0" t="0" r="r" b="b"/>
              <a:pathLst>
                <a:path w="29" h="24">
                  <a:moveTo>
                    <a:pt x="29" y="4"/>
                  </a:moveTo>
                  <a:cubicBezTo>
                    <a:pt x="29" y="3"/>
                    <a:pt x="29" y="4"/>
                    <a:pt x="28" y="0"/>
                  </a:cubicBezTo>
                  <a:cubicBezTo>
                    <a:pt x="0" y="20"/>
                    <a:pt x="0" y="20"/>
                    <a:pt x="0" y="20"/>
                  </a:cubicBezTo>
                  <a:cubicBezTo>
                    <a:pt x="3" y="24"/>
                    <a:pt x="3" y="24"/>
                    <a:pt x="3" y="24"/>
                  </a:cubicBezTo>
                  <a:cubicBezTo>
                    <a:pt x="29" y="4"/>
                    <a:pt x="29" y="4"/>
                    <a:pt x="29" y="4"/>
                  </a:cubicBezTo>
                </a:path>
              </a:pathLst>
            </a:custGeom>
            <a:solidFill>
              <a:srgbClr val="33B3D1"/>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4" name="Freeform: Shape 30"/>
            <p:cNvSpPr/>
            <p:nvPr/>
          </p:nvSpPr>
          <p:spPr bwMode="auto">
            <a:xfrm>
              <a:off x="5319531" y="4118096"/>
              <a:ext cx="144262" cy="120925"/>
            </a:xfrm>
            <a:custGeom>
              <a:avLst/>
              <a:gdLst>
                <a:gd name="T0" fmla="*/ 28 w 29"/>
                <a:gd name="T1" fmla="*/ 0 h 24"/>
                <a:gd name="T2" fmla="*/ 28 w 29"/>
                <a:gd name="T3" fmla="*/ 0 h 24"/>
                <a:gd name="T4" fmla="*/ 0 w 29"/>
                <a:gd name="T5" fmla="*/ 20 h 24"/>
                <a:gd name="T6" fmla="*/ 3 w 29"/>
                <a:gd name="T7" fmla="*/ 24 h 24"/>
                <a:gd name="T8" fmla="*/ 29 w 29"/>
                <a:gd name="T9" fmla="*/ 4 h 24"/>
                <a:gd name="T10" fmla="*/ 29 w 29"/>
                <a:gd name="T11" fmla="*/ 3 h 24"/>
                <a:gd name="T12" fmla="*/ 29 w 29"/>
                <a:gd name="T13" fmla="*/ 2 h 24"/>
                <a:gd name="T14" fmla="*/ 28 w 29"/>
                <a:gd name="T15" fmla="*/ 0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4">
                  <a:moveTo>
                    <a:pt x="28" y="0"/>
                  </a:moveTo>
                  <a:cubicBezTo>
                    <a:pt x="28" y="0"/>
                    <a:pt x="28" y="0"/>
                    <a:pt x="28" y="0"/>
                  </a:cubicBezTo>
                  <a:cubicBezTo>
                    <a:pt x="0" y="20"/>
                    <a:pt x="0" y="20"/>
                    <a:pt x="0" y="20"/>
                  </a:cubicBezTo>
                  <a:cubicBezTo>
                    <a:pt x="3" y="24"/>
                    <a:pt x="3" y="24"/>
                    <a:pt x="3" y="24"/>
                  </a:cubicBezTo>
                  <a:cubicBezTo>
                    <a:pt x="29" y="4"/>
                    <a:pt x="29" y="4"/>
                    <a:pt x="29" y="4"/>
                  </a:cubicBezTo>
                  <a:cubicBezTo>
                    <a:pt x="29" y="4"/>
                    <a:pt x="29" y="4"/>
                    <a:pt x="29" y="3"/>
                  </a:cubicBezTo>
                  <a:cubicBezTo>
                    <a:pt x="29" y="3"/>
                    <a:pt x="29" y="3"/>
                    <a:pt x="29" y="2"/>
                  </a:cubicBezTo>
                  <a:cubicBezTo>
                    <a:pt x="29" y="1"/>
                    <a:pt x="29" y="1"/>
                    <a:pt x="28" y="0"/>
                  </a:cubicBezTo>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5" name="Freeform: Shape 31"/>
            <p:cNvSpPr/>
            <p:nvPr/>
          </p:nvSpPr>
          <p:spPr bwMode="auto">
            <a:xfrm>
              <a:off x="5400148" y="4183863"/>
              <a:ext cx="33944" cy="40308"/>
            </a:xfrm>
            <a:custGeom>
              <a:avLst/>
              <a:gdLst>
                <a:gd name="T0" fmla="*/ 4 w 16"/>
                <a:gd name="T1" fmla="*/ 0 h 19"/>
                <a:gd name="T2" fmla="*/ 0 w 16"/>
                <a:gd name="T3" fmla="*/ 2 h 19"/>
                <a:gd name="T4" fmla="*/ 16 w 16"/>
                <a:gd name="T5" fmla="*/ 19 h 19"/>
                <a:gd name="T6" fmla="*/ 16 w 16"/>
                <a:gd name="T7" fmla="*/ 9 h 19"/>
                <a:gd name="T8" fmla="*/ 4 w 16"/>
                <a:gd name="T9" fmla="*/ 0 h 19"/>
              </a:gdLst>
              <a:ahLst/>
              <a:cxnLst>
                <a:cxn ang="0">
                  <a:pos x="T0" y="T1"/>
                </a:cxn>
                <a:cxn ang="0">
                  <a:pos x="T2" y="T3"/>
                </a:cxn>
                <a:cxn ang="0">
                  <a:pos x="T4" y="T5"/>
                </a:cxn>
                <a:cxn ang="0">
                  <a:pos x="T6" y="T7"/>
                </a:cxn>
                <a:cxn ang="0">
                  <a:pos x="T8" y="T9"/>
                </a:cxn>
              </a:cxnLst>
              <a:rect l="0" t="0" r="r" b="b"/>
              <a:pathLst>
                <a:path w="16" h="19">
                  <a:moveTo>
                    <a:pt x="4" y="0"/>
                  </a:moveTo>
                  <a:lnTo>
                    <a:pt x="0" y="2"/>
                  </a:lnTo>
                  <a:lnTo>
                    <a:pt x="16" y="19"/>
                  </a:lnTo>
                  <a:lnTo>
                    <a:pt x="16" y="9"/>
                  </a:lnTo>
                  <a:lnTo>
                    <a:pt x="4" y="0"/>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6" name="Freeform: Shape 32"/>
            <p:cNvSpPr/>
            <p:nvPr/>
          </p:nvSpPr>
          <p:spPr bwMode="auto">
            <a:xfrm>
              <a:off x="6361187" y="4152040"/>
              <a:ext cx="564319" cy="564319"/>
            </a:xfrm>
            <a:custGeom>
              <a:avLst/>
              <a:gdLst>
                <a:gd name="T0" fmla="*/ 12 w 266"/>
                <a:gd name="T1" fmla="*/ 22 h 266"/>
                <a:gd name="T2" fmla="*/ 0 w 266"/>
                <a:gd name="T3" fmla="*/ 12 h 266"/>
                <a:gd name="T4" fmla="*/ 2 w 266"/>
                <a:gd name="T5" fmla="*/ 0 h 266"/>
                <a:gd name="T6" fmla="*/ 266 w 266"/>
                <a:gd name="T7" fmla="*/ 254 h 266"/>
                <a:gd name="T8" fmla="*/ 263 w 266"/>
                <a:gd name="T9" fmla="*/ 266 h 266"/>
                <a:gd name="T10" fmla="*/ 12 w 266"/>
                <a:gd name="T11" fmla="*/ 22 h 266"/>
              </a:gdLst>
              <a:ahLst/>
              <a:cxnLst>
                <a:cxn ang="0">
                  <a:pos x="T0" y="T1"/>
                </a:cxn>
                <a:cxn ang="0">
                  <a:pos x="T2" y="T3"/>
                </a:cxn>
                <a:cxn ang="0">
                  <a:pos x="T4" y="T5"/>
                </a:cxn>
                <a:cxn ang="0">
                  <a:pos x="T6" y="T7"/>
                </a:cxn>
                <a:cxn ang="0">
                  <a:pos x="T8" y="T9"/>
                </a:cxn>
                <a:cxn ang="0">
                  <a:pos x="T10" y="T11"/>
                </a:cxn>
              </a:cxnLst>
              <a:rect l="0" t="0" r="r" b="b"/>
              <a:pathLst>
                <a:path w="266" h="266">
                  <a:moveTo>
                    <a:pt x="12" y="22"/>
                  </a:moveTo>
                  <a:lnTo>
                    <a:pt x="0" y="12"/>
                  </a:lnTo>
                  <a:lnTo>
                    <a:pt x="2" y="0"/>
                  </a:lnTo>
                  <a:lnTo>
                    <a:pt x="266" y="254"/>
                  </a:lnTo>
                  <a:lnTo>
                    <a:pt x="263" y="266"/>
                  </a:lnTo>
                  <a:lnTo>
                    <a:pt x="12" y="22"/>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7" name="Freeform: Shape 33"/>
            <p:cNvSpPr/>
            <p:nvPr/>
          </p:nvSpPr>
          <p:spPr bwMode="auto">
            <a:xfrm>
              <a:off x="7317983" y="3770171"/>
              <a:ext cx="557954" cy="498552"/>
            </a:xfrm>
            <a:custGeom>
              <a:avLst/>
              <a:gdLst>
                <a:gd name="T0" fmla="*/ 2 w 111"/>
                <a:gd name="T1" fmla="*/ 94 h 99"/>
                <a:gd name="T2" fmla="*/ 111 w 111"/>
                <a:gd name="T3" fmla="*/ 0 h 99"/>
                <a:gd name="T4" fmla="*/ 108 w 111"/>
                <a:gd name="T5" fmla="*/ 6 h 99"/>
                <a:gd name="T6" fmla="*/ 2 w 111"/>
                <a:gd name="T7" fmla="*/ 97 h 99"/>
                <a:gd name="T8" fmla="*/ 0 w 111"/>
                <a:gd name="T9" fmla="*/ 99 h 99"/>
                <a:gd name="T10" fmla="*/ 0 w 111"/>
                <a:gd name="T11" fmla="*/ 98 h 99"/>
                <a:gd name="T12" fmla="*/ 2 w 111"/>
                <a:gd name="T13" fmla="*/ 94 h 99"/>
              </a:gdLst>
              <a:ahLst/>
              <a:cxnLst>
                <a:cxn ang="0">
                  <a:pos x="T0" y="T1"/>
                </a:cxn>
                <a:cxn ang="0">
                  <a:pos x="T2" y="T3"/>
                </a:cxn>
                <a:cxn ang="0">
                  <a:pos x="T4" y="T5"/>
                </a:cxn>
                <a:cxn ang="0">
                  <a:pos x="T6" y="T7"/>
                </a:cxn>
                <a:cxn ang="0">
                  <a:pos x="T8" y="T9"/>
                </a:cxn>
                <a:cxn ang="0">
                  <a:pos x="T10" y="T11"/>
                </a:cxn>
                <a:cxn ang="0">
                  <a:pos x="T12" y="T13"/>
                </a:cxn>
              </a:cxnLst>
              <a:rect l="0" t="0" r="r" b="b"/>
              <a:pathLst>
                <a:path w="111" h="99">
                  <a:moveTo>
                    <a:pt x="2" y="94"/>
                  </a:moveTo>
                  <a:cubicBezTo>
                    <a:pt x="5" y="91"/>
                    <a:pt x="108" y="2"/>
                    <a:pt x="111" y="0"/>
                  </a:cubicBezTo>
                  <a:cubicBezTo>
                    <a:pt x="110" y="1"/>
                    <a:pt x="109" y="5"/>
                    <a:pt x="108" y="6"/>
                  </a:cubicBezTo>
                  <a:cubicBezTo>
                    <a:pt x="2" y="97"/>
                    <a:pt x="2" y="97"/>
                    <a:pt x="2" y="97"/>
                  </a:cubicBezTo>
                  <a:cubicBezTo>
                    <a:pt x="0" y="99"/>
                    <a:pt x="0" y="99"/>
                    <a:pt x="0" y="99"/>
                  </a:cubicBezTo>
                  <a:cubicBezTo>
                    <a:pt x="0" y="98"/>
                    <a:pt x="0" y="98"/>
                    <a:pt x="0" y="98"/>
                  </a:cubicBezTo>
                  <a:lnTo>
                    <a:pt x="2" y="94"/>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8" name="Freeform: Shape 34"/>
            <p:cNvSpPr/>
            <p:nvPr/>
          </p:nvSpPr>
          <p:spPr bwMode="auto">
            <a:xfrm>
              <a:off x="6919141" y="4495723"/>
              <a:ext cx="231243" cy="220636"/>
            </a:xfrm>
            <a:custGeom>
              <a:avLst/>
              <a:gdLst>
                <a:gd name="T0" fmla="*/ 1 w 46"/>
                <a:gd name="T1" fmla="*/ 39 h 44"/>
                <a:gd name="T2" fmla="*/ 46 w 46"/>
                <a:gd name="T3" fmla="*/ 0 h 44"/>
                <a:gd name="T4" fmla="*/ 44 w 46"/>
                <a:gd name="T5" fmla="*/ 5 h 44"/>
                <a:gd name="T6" fmla="*/ 0 w 46"/>
                <a:gd name="T7" fmla="*/ 44 h 44"/>
                <a:gd name="T8" fmla="*/ 1 w 46"/>
                <a:gd name="T9" fmla="*/ 39 h 44"/>
              </a:gdLst>
              <a:ahLst/>
              <a:cxnLst>
                <a:cxn ang="0">
                  <a:pos x="T0" y="T1"/>
                </a:cxn>
                <a:cxn ang="0">
                  <a:pos x="T2" y="T3"/>
                </a:cxn>
                <a:cxn ang="0">
                  <a:pos x="T4" y="T5"/>
                </a:cxn>
                <a:cxn ang="0">
                  <a:pos x="T6" y="T7"/>
                </a:cxn>
                <a:cxn ang="0">
                  <a:pos x="T8" y="T9"/>
                </a:cxn>
              </a:cxnLst>
              <a:rect l="0" t="0" r="r" b="b"/>
              <a:pathLst>
                <a:path w="46" h="44">
                  <a:moveTo>
                    <a:pt x="1" y="39"/>
                  </a:moveTo>
                  <a:cubicBezTo>
                    <a:pt x="7" y="35"/>
                    <a:pt x="0" y="40"/>
                    <a:pt x="46" y="0"/>
                  </a:cubicBezTo>
                  <a:cubicBezTo>
                    <a:pt x="44" y="5"/>
                    <a:pt x="44" y="5"/>
                    <a:pt x="44" y="5"/>
                  </a:cubicBezTo>
                  <a:cubicBezTo>
                    <a:pt x="44" y="6"/>
                    <a:pt x="0" y="44"/>
                    <a:pt x="0" y="44"/>
                  </a:cubicBezTo>
                  <a:lnTo>
                    <a:pt x="1" y="39"/>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49" name="Freeform: Shape 35"/>
            <p:cNvSpPr/>
            <p:nvPr/>
          </p:nvSpPr>
          <p:spPr bwMode="auto">
            <a:xfrm>
              <a:off x="6723963" y="4716359"/>
              <a:ext cx="231243" cy="220636"/>
            </a:xfrm>
            <a:custGeom>
              <a:avLst/>
              <a:gdLst>
                <a:gd name="T0" fmla="*/ 14 w 46"/>
                <a:gd name="T1" fmla="*/ 32 h 44"/>
                <a:gd name="T2" fmla="*/ 45 w 46"/>
                <a:gd name="T3" fmla="*/ 5 h 44"/>
                <a:gd name="T4" fmla="*/ 46 w 46"/>
                <a:gd name="T5" fmla="*/ 0 h 44"/>
                <a:gd name="T6" fmla="*/ 1 w 46"/>
                <a:gd name="T7" fmla="*/ 39 h 44"/>
                <a:gd name="T8" fmla="*/ 0 w 46"/>
                <a:gd name="T9" fmla="*/ 43 h 44"/>
                <a:gd name="T10" fmla="*/ 0 w 46"/>
                <a:gd name="T11" fmla="*/ 44 h 44"/>
                <a:gd name="T12" fmla="*/ 14 w 46"/>
                <a:gd name="T13" fmla="*/ 32 h 44"/>
              </a:gdLst>
              <a:ahLst/>
              <a:cxnLst>
                <a:cxn ang="0">
                  <a:pos x="T0" y="T1"/>
                </a:cxn>
                <a:cxn ang="0">
                  <a:pos x="T2" y="T3"/>
                </a:cxn>
                <a:cxn ang="0">
                  <a:pos x="T4" y="T5"/>
                </a:cxn>
                <a:cxn ang="0">
                  <a:pos x="T6" y="T7"/>
                </a:cxn>
                <a:cxn ang="0">
                  <a:pos x="T8" y="T9"/>
                </a:cxn>
                <a:cxn ang="0">
                  <a:pos x="T10" y="T11"/>
                </a:cxn>
                <a:cxn ang="0">
                  <a:pos x="T12" y="T13"/>
                </a:cxn>
              </a:cxnLst>
              <a:rect l="0" t="0" r="r" b="b"/>
              <a:pathLst>
                <a:path w="46" h="44">
                  <a:moveTo>
                    <a:pt x="14" y="32"/>
                  </a:moveTo>
                  <a:cubicBezTo>
                    <a:pt x="45" y="5"/>
                    <a:pt x="45" y="5"/>
                    <a:pt x="45" y="5"/>
                  </a:cubicBezTo>
                  <a:cubicBezTo>
                    <a:pt x="46" y="0"/>
                    <a:pt x="46" y="0"/>
                    <a:pt x="46" y="0"/>
                  </a:cubicBezTo>
                  <a:cubicBezTo>
                    <a:pt x="46" y="0"/>
                    <a:pt x="9" y="33"/>
                    <a:pt x="1" y="39"/>
                  </a:cubicBezTo>
                  <a:cubicBezTo>
                    <a:pt x="0" y="43"/>
                    <a:pt x="0" y="43"/>
                    <a:pt x="0" y="43"/>
                  </a:cubicBezTo>
                  <a:cubicBezTo>
                    <a:pt x="0" y="44"/>
                    <a:pt x="0" y="44"/>
                    <a:pt x="0" y="44"/>
                  </a:cubicBezTo>
                  <a:cubicBezTo>
                    <a:pt x="2" y="43"/>
                    <a:pt x="12" y="33"/>
                    <a:pt x="14" y="32"/>
                  </a:cubicBez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0" name="Freeform: Shape 36"/>
            <p:cNvSpPr/>
            <p:nvPr/>
          </p:nvSpPr>
          <p:spPr bwMode="auto">
            <a:xfrm>
              <a:off x="6178738" y="4198713"/>
              <a:ext cx="776469" cy="712823"/>
            </a:xfrm>
            <a:custGeom>
              <a:avLst/>
              <a:gdLst>
                <a:gd name="T0" fmla="*/ 0 w 154"/>
                <a:gd name="T1" fmla="*/ 33 h 142"/>
                <a:gd name="T2" fmla="*/ 41 w 154"/>
                <a:gd name="T3" fmla="*/ 0 h 142"/>
                <a:gd name="T4" fmla="*/ 147 w 154"/>
                <a:gd name="T5" fmla="*/ 103 h 142"/>
                <a:gd name="T6" fmla="*/ 151 w 154"/>
                <a:gd name="T7" fmla="*/ 100 h 142"/>
                <a:gd name="T8" fmla="*/ 154 w 154"/>
                <a:gd name="T9" fmla="*/ 103 h 142"/>
                <a:gd name="T10" fmla="*/ 109 w 154"/>
                <a:gd name="T11" fmla="*/ 142 h 142"/>
                <a:gd name="T12" fmla="*/ 0 w 154"/>
                <a:gd name="T13" fmla="*/ 33 h 142"/>
              </a:gdLst>
              <a:ahLst/>
              <a:cxnLst>
                <a:cxn ang="0">
                  <a:pos x="T0" y="T1"/>
                </a:cxn>
                <a:cxn ang="0">
                  <a:pos x="T2" y="T3"/>
                </a:cxn>
                <a:cxn ang="0">
                  <a:pos x="T4" y="T5"/>
                </a:cxn>
                <a:cxn ang="0">
                  <a:pos x="T6" y="T7"/>
                </a:cxn>
                <a:cxn ang="0">
                  <a:pos x="T8" y="T9"/>
                </a:cxn>
                <a:cxn ang="0">
                  <a:pos x="T10" y="T11"/>
                </a:cxn>
                <a:cxn ang="0">
                  <a:pos x="T12" y="T13"/>
                </a:cxn>
              </a:cxnLst>
              <a:rect l="0" t="0" r="r" b="b"/>
              <a:pathLst>
                <a:path w="154" h="142">
                  <a:moveTo>
                    <a:pt x="0" y="33"/>
                  </a:moveTo>
                  <a:cubicBezTo>
                    <a:pt x="41" y="0"/>
                    <a:pt x="41" y="0"/>
                    <a:pt x="41" y="0"/>
                  </a:cubicBezTo>
                  <a:cubicBezTo>
                    <a:pt x="147" y="103"/>
                    <a:pt x="147" y="103"/>
                    <a:pt x="147" y="103"/>
                  </a:cubicBezTo>
                  <a:cubicBezTo>
                    <a:pt x="151" y="100"/>
                    <a:pt x="151" y="100"/>
                    <a:pt x="151" y="100"/>
                  </a:cubicBezTo>
                  <a:cubicBezTo>
                    <a:pt x="154" y="103"/>
                    <a:pt x="154" y="103"/>
                    <a:pt x="154" y="103"/>
                  </a:cubicBezTo>
                  <a:cubicBezTo>
                    <a:pt x="109" y="142"/>
                    <a:pt x="117" y="136"/>
                    <a:pt x="109" y="142"/>
                  </a:cubicBezTo>
                  <a:lnTo>
                    <a:pt x="0" y="33"/>
                  </a:lnTo>
                  <a:close/>
                </a:path>
              </a:pathLst>
            </a:custGeom>
            <a:gradFill flip="none" rotWithShape="1">
              <a:gsLst>
                <a:gs pos="0">
                  <a:schemeClr val="accent3">
                    <a:lumMod val="75000"/>
                  </a:schemeClr>
                </a:gs>
                <a:gs pos="57000">
                  <a:schemeClr val="accent3"/>
                </a:gs>
                <a:gs pos="83000">
                  <a:schemeClr val="accent3"/>
                </a:gs>
                <a:gs pos="100000">
                  <a:schemeClr val="accent3"/>
                </a:gs>
              </a:gsLst>
              <a:lin ang="81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1" name="Freeform: Shape 37"/>
            <p:cNvSpPr/>
            <p:nvPr/>
          </p:nvSpPr>
          <p:spPr bwMode="auto">
            <a:xfrm>
              <a:off x="4910082" y="4349340"/>
              <a:ext cx="685244" cy="642814"/>
            </a:xfrm>
            <a:custGeom>
              <a:avLst/>
              <a:gdLst>
                <a:gd name="T0" fmla="*/ 115 w 136"/>
                <a:gd name="T1" fmla="*/ 0 h 128"/>
                <a:gd name="T2" fmla="*/ 136 w 136"/>
                <a:gd name="T3" fmla="*/ 22 h 128"/>
                <a:gd name="T4" fmla="*/ 24 w 136"/>
                <a:gd name="T5" fmla="*/ 110 h 128"/>
                <a:gd name="T6" fmla="*/ 26 w 136"/>
                <a:gd name="T7" fmla="*/ 114 h 128"/>
                <a:gd name="T8" fmla="*/ 37 w 136"/>
                <a:gd name="T9" fmla="*/ 127 h 128"/>
                <a:gd name="T10" fmla="*/ 35 w 136"/>
                <a:gd name="T11" fmla="*/ 128 h 128"/>
                <a:gd name="T12" fmla="*/ 0 w 136"/>
                <a:gd name="T13" fmla="*/ 88 h 128"/>
                <a:gd name="T14" fmla="*/ 0 w 136"/>
                <a:gd name="T15" fmla="*/ 88 h 128"/>
                <a:gd name="T16" fmla="*/ 0 w 136"/>
                <a:gd name="T17" fmla="*/ 88 h 128"/>
                <a:gd name="T18" fmla="*/ 115 w 136"/>
                <a:gd name="T1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128">
                  <a:moveTo>
                    <a:pt x="115" y="0"/>
                  </a:moveTo>
                  <a:cubicBezTo>
                    <a:pt x="136" y="22"/>
                    <a:pt x="136" y="22"/>
                    <a:pt x="136" y="22"/>
                  </a:cubicBezTo>
                  <a:cubicBezTo>
                    <a:pt x="72" y="73"/>
                    <a:pt x="113" y="40"/>
                    <a:pt x="24" y="110"/>
                  </a:cubicBezTo>
                  <a:cubicBezTo>
                    <a:pt x="26" y="114"/>
                    <a:pt x="26" y="114"/>
                    <a:pt x="26" y="114"/>
                  </a:cubicBezTo>
                  <a:cubicBezTo>
                    <a:pt x="37" y="127"/>
                    <a:pt x="37" y="127"/>
                    <a:pt x="37" y="127"/>
                  </a:cubicBezTo>
                  <a:cubicBezTo>
                    <a:pt x="35" y="128"/>
                    <a:pt x="35" y="128"/>
                    <a:pt x="35" y="128"/>
                  </a:cubicBezTo>
                  <a:cubicBezTo>
                    <a:pt x="0" y="88"/>
                    <a:pt x="0" y="88"/>
                    <a:pt x="0" y="88"/>
                  </a:cubicBezTo>
                  <a:cubicBezTo>
                    <a:pt x="0" y="88"/>
                    <a:pt x="0" y="88"/>
                    <a:pt x="0" y="88"/>
                  </a:cubicBezTo>
                  <a:cubicBezTo>
                    <a:pt x="0" y="88"/>
                    <a:pt x="0" y="88"/>
                    <a:pt x="0" y="88"/>
                  </a:cubicBezTo>
                  <a:cubicBezTo>
                    <a:pt x="20" y="72"/>
                    <a:pt x="82" y="25"/>
                    <a:pt x="115" y="0"/>
                  </a:cubicBezTo>
                  <a:close/>
                </a:path>
              </a:pathLst>
            </a:custGeom>
            <a:gradFill flip="none" rotWithShape="1">
              <a:gsLst>
                <a:gs pos="0">
                  <a:schemeClr val="accent2">
                    <a:lumMod val="75000"/>
                  </a:schemeClr>
                </a:gs>
                <a:gs pos="57000">
                  <a:schemeClr val="accent2"/>
                </a:gs>
                <a:gs pos="83000">
                  <a:schemeClr val="accent2"/>
                </a:gs>
                <a:gs pos="100000">
                  <a:schemeClr val="accent2"/>
                </a:gs>
              </a:gsLst>
              <a:lin ang="162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2" name="Freeform: Shape 38"/>
            <p:cNvSpPr/>
            <p:nvPr/>
          </p:nvSpPr>
          <p:spPr bwMode="auto">
            <a:xfrm>
              <a:off x="6178738" y="4364190"/>
              <a:ext cx="549468" cy="568562"/>
            </a:xfrm>
            <a:custGeom>
              <a:avLst/>
              <a:gdLst>
                <a:gd name="T0" fmla="*/ 0 w 109"/>
                <a:gd name="T1" fmla="*/ 5 h 113"/>
                <a:gd name="T2" fmla="*/ 0 w 109"/>
                <a:gd name="T3" fmla="*/ 0 h 113"/>
                <a:gd name="T4" fmla="*/ 109 w 109"/>
                <a:gd name="T5" fmla="*/ 109 h 113"/>
                <a:gd name="T6" fmla="*/ 108 w 109"/>
                <a:gd name="T7" fmla="*/ 113 h 113"/>
                <a:gd name="T8" fmla="*/ 0 w 109"/>
                <a:gd name="T9" fmla="*/ 5 h 113"/>
              </a:gdLst>
              <a:ahLst/>
              <a:cxnLst>
                <a:cxn ang="0">
                  <a:pos x="T0" y="T1"/>
                </a:cxn>
                <a:cxn ang="0">
                  <a:pos x="T2" y="T3"/>
                </a:cxn>
                <a:cxn ang="0">
                  <a:pos x="T4" y="T5"/>
                </a:cxn>
                <a:cxn ang="0">
                  <a:pos x="T6" y="T7"/>
                </a:cxn>
                <a:cxn ang="0">
                  <a:pos x="T8" y="T9"/>
                </a:cxn>
              </a:cxnLst>
              <a:rect l="0" t="0" r="r" b="b"/>
              <a:pathLst>
                <a:path w="109" h="113">
                  <a:moveTo>
                    <a:pt x="0" y="5"/>
                  </a:moveTo>
                  <a:cubicBezTo>
                    <a:pt x="0" y="0"/>
                    <a:pt x="0" y="0"/>
                    <a:pt x="0" y="0"/>
                  </a:cubicBezTo>
                  <a:cubicBezTo>
                    <a:pt x="109" y="109"/>
                    <a:pt x="109" y="109"/>
                    <a:pt x="109" y="109"/>
                  </a:cubicBezTo>
                  <a:cubicBezTo>
                    <a:pt x="108" y="113"/>
                    <a:pt x="108" y="113"/>
                    <a:pt x="108" y="113"/>
                  </a:cubicBezTo>
                  <a:cubicBezTo>
                    <a:pt x="107" y="112"/>
                    <a:pt x="6" y="11"/>
                    <a:pt x="0" y="5"/>
                  </a:cubicBez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3" name="Freeform: Shape 39"/>
            <p:cNvSpPr/>
            <p:nvPr/>
          </p:nvSpPr>
          <p:spPr bwMode="auto">
            <a:xfrm>
              <a:off x="5031007" y="4440564"/>
              <a:ext cx="831628" cy="672515"/>
            </a:xfrm>
            <a:custGeom>
              <a:avLst/>
              <a:gdLst>
                <a:gd name="T0" fmla="*/ 0 w 165"/>
                <a:gd name="T1" fmla="*/ 92 h 134"/>
                <a:gd name="T2" fmla="*/ 37 w 165"/>
                <a:gd name="T3" fmla="*/ 134 h 134"/>
                <a:gd name="T4" fmla="*/ 39 w 165"/>
                <a:gd name="T5" fmla="*/ 132 h 134"/>
                <a:gd name="T6" fmla="*/ 27 w 165"/>
                <a:gd name="T7" fmla="*/ 119 h 134"/>
                <a:gd name="T8" fmla="*/ 26 w 165"/>
                <a:gd name="T9" fmla="*/ 115 h 134"/>
                <a:gd name="T10" fmla="*/ 140 w 165"/>
                <a:gd name="T11" fmla="*/ 24 h 134"/>
                <a:gd name="T12" fmla="*/ 118 w 165"/>
                <a:gd name="T13" fmla="*/ 0 h 134"/>
                <a:gd name="T14" fmla="*/ 0 w 165"/>
                <a:gd name="T15" fmla="*/ 92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5" h="134">
                  <a:moveTo>
                    <a:pt x="0" y="92"/>
                  </a:moveTo>
                  <a:cubicBezTo>
                    <a:pt x="37" y="134"/>
                    <a:pt x="37" y="134"/>
                    <a:pt x="37" y="134"/>
                  </a:cubicBezTo>
                  <a:cubicBezTo>
                    <a:pt x="39" y="132"/>
                    <a:pt x="39" y="132"/>
                    <a:pt x="39" y="132"/>
                  </a:cubicBezTo>
                  <a:cubicBezTo>
                    <a:pt x="27" y="119"/>
                    <a:pt x="27" y="119"/>
                    <a:pt x="27" y="119"/>
                  </a:cubicBezTo>
                  <a:cubicBezTo>
                    <a:pt x="26" y="115"/>
                    <a:pt x="26" y="115"/>
                    <a:pt x="26" y="115"/>
                  </a:cubicBezTo>
                  <a:cubicBezTo>
                    <a:pt x="165" y="4"/>
                    <a:pt x="27" y="114"/>
                    <a:pt x="140" y="24"/>
                  </a:cubicBezTo>
                  <a:cubicBezTo>
                    <a:pt x="118" y="0"/>
                    <a:pt x="118" y="0"/>
                    <a:pt x="118" y="0"/>
                  </a:cubicBezTo>
                  <a:cubicBezTo>
                    <a:pt x="84" y="26"/>
                    <a:pt x="30" y="68"/>
                    <a:pt x="0" y="92"/>
                  </a:cubicBezTo>
                  <a:close/>
                </a:path>
              </a:pathLst>
            </a:custGeom>
            <a:gradFill flip="none" rotWithShape="1">
              <a:gsLst>
                <a:gs pos="0">
                  <a:schemeClr val="accent2">
                    <a:lumMod val="75000"/>
                  </a:schemeClr>
                </a:gs>
                <a:gs pos="57000">
                  <a:schemeClr val="accent2"/>
                </a:gs>
                <a:gs pos="83000">
                  <a:schemeClr val="accent2"/>
                </a:gs>
                <a:gs pos="100000">
                  <a:schemeClr val="accent2"/>
                </a:gs>
              </a:gsLst>
              <a:lin ang="162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4" name="Freeform: Shape 40"/>
            <p:cNvSpPr/>
            <p:nvPr/>
          </p:nvSpPr>
          <p:spPr bwMode="auto">
            <a:xfrm>
              <a:off x="7116440" y="4272966"/>
              <a:ext cx="231243" cy="222757"/>
            </a:xfrm>
            <a:custGeom>
              <a:avLst/>
              <a:gdLst>
                <a:gd name="T0" fmla="*/ 2 w 46"/>
                <a:gd name="T1" fmla="*/ 39 h 44"/>
                <a:gd name="T2" fmla="*/ 46 w 46"/>
                <a:gd name="T3" fmla="*/ 0 h 44"/>
                <a:gd name="T4" fmla="*/ 44 w 46"/>
                <a:gd name="T5" fmla="*/ 6 h 44"/>
                <a:gd name="T6" fmla="*/ 0 w 46"/>
                <a:gd name="T7" fmla="*/ 44 h 44"/>
                <a:gd name="T8" fmla="*/ 2 w 46"/>
                <a:gd name="T9" fmla="*/ 39 h 44"/>
              </a:gdLst>
              <a:ahLst/>
              <a:cxnLst>
                <a:cxn ang="0">
                  <a:pos x="T0" y="T1"/>
                </a:cxn>
                <a:cxn ang="0">
                  <a:pos x="T2" y="T3"/>
                </a:cxn>
                <a:cxn ang="0">
                  <a:pos x="T4" y="T5"/>
                </a:cxn>
                <a:cxn ang="0">
                  <a:pos x="T6" y="T7"/>
                </a:cxn>
                <a:cxn ang="0">
                  <a:pos x="T8" y="T9"/>
                </a:cxn>
              </a:cxnLst>
              <a:rect l="0" t="0" r="r" b="b"/>
              <a:pathLst>
                <a:path w="46" h="44">
                  <a:moveTo>
                    <a:pt x="2" y="39"/>
                  </a:moveTo>
                  <a:cubicBezTo>
                    <a:pt x="4" y="37"/>
                    <a:pt x="8" y="33"/>
                    <a:pt x="46" y="0"/>
                  </a:cubicBezTo>
                  <a:cubicBezTo>
                    <a:pt x="44" y="6"/>
                    <a:pt x="44" y="6"/>
                    <a:pt x="44" y="6"/>
                  </a:cubicBezTo>
                  <a:cubicBezTo>
                    <a:pt x="44" y="7"/>
                    <a:pt x="1" y="44"/>
                    <a:pt x="0" y="44"/>
                  </a:cubicBezTo>
                  <a:lnTo>
                    <a:pt x="2" y="39"/>
                  </a:lnTo>
                  <a:close/>
                </a:path>
              </a:pathLst>
            </a:custGeom>
            <a:solidFill>
              <a:schemeClr val="accent3">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5" name="Freeform: Shape 41"/>
            <p:cNvSpPr/>
            <p:nvPr/>
          </p:nvSpPr>
          <p:spPr bwMode="auto">
            <a:xfrm>
              <a:off x="5162540" y="4540274"/>
              <a:ext cx="729796" cy="700094"/>
            </a:xfrm>
            <a:custGeom>
              <a:avLst/>
              <a:gdLst>
                <a:gd name="T0" fmla="*/ 120 w 145"/>
                <a:gd name="T1" fmla="*/ 0 h 139"/>
                <a:gd name="T2" fmla="*/ 144 w 145"/>
                <a:gd name="T3" fmla="*/ 25 h 139"/>
                <a:gd name="T4" fmla="*/ 144 w 145"/>
                <a:gd name="T5" fmla="*/ 25 h 139"/>
                <a:gd name="T6" fmla="*/ 27 w 145"/>
                <a:gd name="T7" fmla="*/ 120 h 139"/>
                <a:gd name="T8" fmla="*/ 28 w 145"/>
                <a:gd name="T9" fmla="*/ 124 h 139"/>
                <a:gd name="T10" fmla="*/ 40 w 145"/>
                <a:gd name="T11" fmla="*/ 137 h 139"/>
                <a:gd name="T12" fmla="*/ 38 w 145"/>
                <a:gd name="T13" fmla="*/ 139 h 139"/>
                <a:gd name="T14" fmla="*/ 0 w 145"/>
                <a:gd name="T15" fmla="*/ 95 h 139"/>
                <a:gd name="T16" fmla="*/ 120 w 145"/>
                <a:gd name="T17"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139">
                  <a:moveTo>
                    <a:pt x="120" y="0"/>
                  </a:moveTo>
                  <a:cubicBezTo>
                    <a:pt x="144" y="25"/>
                    <a:pt x="144" y="25"/>
                    <a:pt x="144" y="25"/>
                  </a:cubicBezTo>
                  <a:cubicBezTo>
                    <a:pt x="144" y="25"/>
                    <a:pt x="144" y="25"/>
                    <a:pt x="144" y="25"/>
                  </a:cubicBezTo>
                  <a:cubicBezTo>
                    <a:pt x="55" y="97"/>
                    <a:pt x="145" y="24"/>
                    <a:pt x="27" y="120"/>
                  </a:cubicBezTo>
                  <a:cubicBezTo>
                    <a:pt x="28" y="124"/>
                    <a:pt x="28" y="124"/>
                    <a:pt x="28" y="124"/>
                  </a:cubicBezTo>
                  <a:cubicBezTo>
                    <a:pt x="40" y="137"/>
                    <a:pt x="40" y="137"/>
                    <a:pt x="40" y="137"/>
                  </a:cubicBezTo>
                  <a:cubicBezTo>
                    <a:pt x="38" y="139"/>
                    <a:pt x="38" y="139"/>
                    <a:pt x="38" y="139"/>
                  </a:cubicBezTo>
                  <a:cubicBezTo>
                    <a:pt x="0" y="95"/>
                    <a:pt x="0" y="95"/>
                    <a:pt x="0" y="95"/>
                  </a:cubicBezTo>
                  <a:cubicBezTo>
                    <a:pt x="22" y="77"/>
                    <a:pt x="99" y="16"/>
                    <a:pt x="120" y="0"/>
                  </a:cubicBezTo>
                  <a:close/>
                </a:path>
              </a:pathLst>
            </a:custGeom>
            <a:gradFill flip="none" rotWithShape="1">
              <a:gsLst>
                <a:gs pos="0">
                  <a:schemeClr val="accent2">
                    <a:lumMod val="75000"/>
                  </a:schemeClr>
                </a:gs>
                <a:gs pos="57000">
                  <a:schemeClr val="accent2"/>
                </a:gs>
                <a:gs pos="83000">
                  <a:schemeClr val="accent2"/>
                </a:gs>
                <a:gs pos="100000">
                  <a:schemeClr val="accent2"/>
                </a:gs>
              </a:gsLst>
              <a:lin ang="162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6" name="Freeform: Shape 42"/>
            <p:cNvSpPr/>
            <p:nvPr/>
          </p:nvSpPr>
          <p:spPr bwMode="auto">
            <a:xfrm>
              <a:off x="5298316" y="4408742"/>
              <a:ext cx="1506264" cy="1323815"/>
            </a:xfrm>
            <a:custGeom>
              <a:avLst/>
              <a:gdLst>
                <a:gd name="T0" fmla="*/ 180 w 299"/>
                <a:gd name="T1" fmla="*/ 1 h 263"/>
                <a:gd name="T2" fmla="*/ 283 w 299"/>
                <a:gd name="T3" fmla="*/ 104 h 263"/>
                <a:gd name="T4" fmla="*/ 283 w 299"/>
                <a:gd name="T5" fmla="*/ 105 h 263"/>
                <a:gd name="T6" fmla="*/ 297 w 299"/>
                <a:gd name="T7" fmla="*/ 93 h 263"/>
                <a:gd name="T8" fmla="*/ 299 w 299"/>
                <a:gd name="T9" fmla="*/ 96 h 263"/>
                <a:gd name="T10" fmla="*/ 299 w 299"/>
                <a:gd name="T11" fmla="*/ 96 h 263"/>
                <a:gd name="T12" fmla="*/ 108 w 299"/>
                <a:gd name="T13" fmla="*/ 263 h 263"/>
                <a:gd name="T14" fmla="*/ 0 w 299"/>
                <a:gd name="T15" fmla="*/ 146 h 263"/>
                <a:gd name="T16" fmla="*/ 180 w 299"/>
                <a:gd name="T17" fmla="*/ 1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263">
                  <a:moveTo>
                    <a:pt x="180" y="1"/>
                  </a:moveTo>
                  <a:cubicBezTo>
                    <a:pt x="282" y="103"/>
                    <a:pt x="283" y="104"/>
                    <a:pt x="283" y="104"/>
                  </a:cubicBezTo>
                  <a:cubicBezTo>
                    <a:pt x="283" y="105"/>
                    <a:pt x="283" y="105"/>
                    <a:pt x="283" y="105"/>
                  </a:cubicBezTo>
                  <a:cubicBezTo>
                    <a:pt x="285" y="104"/>
                    <a:pt x="295" y="94"/>
                    <a:pt x="297" y="93"/>
                  </a:cubicBezTo>
                  <a:cubicBezTo>
                    <a:pt x="299" y="96"/>
                    <a:pt x="299" y="96"/>
                    <a:pt x="299" y="96"/>
                  </a:cubicBezTo>
                  <a:cubicBezTo>
                    <a:pt x="299" y="96"/>
                    <a:pt x="299" y="96"/>
                    <a:pt x="299" y="96"/>
                  </a:cubicBezTo>
                  <a:cubicBezTo>
                    <a:pt x="277" y="116"/>
                    <a:pt x="116" y="256"/>
                    <a:pt x="108" y="263"/>
                  </a:cubicBezTo>
                  <a:cubicBezTo>
                    <a:pt x="0" y="146"/>
                    <a:pt x="0" y="146"/>
                    <a:pt x="0" y="146"/>
                  </a:cubicBezTo>
                  <a:cubicBezTo>
                    <a:pt x="93" y="70"/>
                    <a:pt x="180" y="0"/>
                    <a:pt x="180" y="1"/>
                  </a:cubicBezTo>
                  <a:close/>
                </a:path>
              </a:pathLst>
            </a:custGeom>
            <a:gradFill flip="none" rotWithShape="1">
              <a:gsLst>
                <a:gs pos="0">
                  <a:schemeClr val="accent2">
                    <a:lumMod val="75000"/>
                  </a:schemeClr>
                </a:gs>
                <a:gs pos="57000">
                  <a:schemeClr val="accent2"/>
                </a:gs>
                <a:gs pos="83000">
                  <a:schemeClr val="accent2"/>
                </a:gs>
                <a:gs pos="100000">
                  <a:schemeClr val="accent2"/>
                </a:gs>
              </a:gsLst>
              <a:lin ang="16200000" scaled="1"/>
              <a:tileRect/>
            </a:gra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7" name="Freeform: Shape 43"/>
            <p:cNvSpPr/>
            <p:nvPr/>
          </p:nvSpPr>
          <p:spPr bwMode="auto">
            <a:xfrm>
              <a:off x="4910082" y="4792733"/>
              <a:ext cx="182449" cy="220636"/>
            </a:xfrm>
            <a:custGeom>
              <a:avLst/>
              <a:gdLst>
                <a:gd name="T0" fmla="*/ 2 w 36"/>
                <a:gd name="T1" fmla="*/ 4 h 44"/>
                <a:gd name="T2" fmla="*/ 0 w 36"/>
                <a:gd name="T3" fmla="*/ 0 h 44"/>
                <a:gd name="T4" fmla="*/ 35 w 36"/>
                <a:gd name="T5" fmla="*/ 40 h 44"/>
                <a:gd name="T6" fmla="*/ 36 w 36"/>
                <a:gd name="T7" fmla="*/ 44 h 44"/>
                <a:gd name="T8" fmla="*/ 2 w 36"/>
                <a:gd name="T9" fmla="*/ 4 h 44"/>
              </a:gdLst>
              <a:ahLst/>
              <a:cxnLst>
                <a:cxn ang="0">
                  <a:pos x="T0" y="T1"/>
                </a:cxn>
                <a:cxn ang="0">
                  <a:pos x="T2" y="T3"/>
                </a:cxn>
                <a:cxn ang="0">
                  <a:pos x="T4" y="T5"/>
                </a:cxn>
                <a:cxn ang="0">
                  <a:pos x="T6" y="T7"/>
                </a:cxn>
                <a:cxn ang="0">
                  <a:pos x="T8" y="T9"/>
                </a:cxn>
              </a:cxnLst>
              <a:rect l="0" t="0" r="r" b="b"/>
              <a:pathLst>
                <a:path w="36" h="44">
                  <a:moveTo>
                    <a:pt x="2" y="4"/>
                  </a:moveTo>
                  <a:cubicBezTo>
                    <a:pt x="0" y="0"/>
                    <a:pt x="0" y="0"/>
                    <a:pt x="0" y="0"/>
                  </a:cubicBezTo>
                  <a:cubicBezTo>
                    <a:pt x="35" y="40"/>
                    <a:pt x="35" y="40"/>
                    <a:pt x="35" y="40"/>
                  </a:cubicBezTo>
                  <a:cubicBezTo>
                    <a:pt x="36" y="44"/>
                    <a:pt x="36" y="44"/>
                    <a:pt x="36" y="44"/>
                  </a:cubicBezTo>
                  <a:cubicBezTo>
                    <a:pt x="20" y="25"/>
                    <a:pt x="14" y="18"/>
                    <a:pt x="2" y="4"/>
                  </a:cubicBez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8" name="Freeform: Shape 44"/>
            <p:cNvSpPr/>
            <p:nvPr/>
          </p:nvSpPr>
          <p:spPr bwMode="auto">
            <a:xfrm>
              <a:off x="5031007" y="4903051"/>
              <a:ext cx="190935" cy="231243"/>
            </a:xfrm>
            <a:custGeom>
              <a:avLst/>
              <a:gdLst>
                <a:gd name="T0" fmla="*/ 2 w 38"/>
                <a:gd name="T1" fmla="*/ 4 h 46"/>
                <a:gd name="T2" fmla="*/ 0 w 38"/>
                <a:gd name="T3" fmla="*/ 0 h 46"/>
                <a:gd name="T4" fmla="*/ 37 w 38"/>
                <a:gd name="T5" fmla="*/ 42 h 46"/>
                <a:gd name="T6" fmla="*/ 38 w 38"/>
                <a:gd name="T7" fmla="*/ 46 h 46"/>
                <a:gd name="T8" fmla="*/ 2 w 38"/>
                <a:gd name="T9" fmla="*/ 4 h 46"/>
              </a:gdLst>
              <a:ahLst/>
              <a:cxnLst>
                <a:cxn ang="0">
                  <a:pos x="T0" y="T1"/>
                </a:cxn>
                <a:cxn ang="0">
                  <a:pos x="T2" y="T3"/>
                </a:cxn>
                <a:cxn ang="0">
                  <a:pos x="T4" y="T5"/>
                </a:cxn>
                <a:cxn ang="0">
                  <a:pos x="T6" y="T7"/>
                </a:cxn>
                <a:cxn ang="0">
                  <a:pos x="T8" y="T9"/>
                </a:cxn>
              </a:cxnLst>
              <a:rect l="0" t="0" r="r" b="b"/>
              <a:pathLst>
                <a:path w="38" h="46">
                  <a:moveTo>
                    <a:pt x="2" y="4"/>
                  </a:moveTo>
                  <a:cubicBezTo>
                    <a:pt x="0" y="0"/>
                    <a:pt x="0" y="0"/>
                    <a:pt x="0" y="0"/>
                  </a:cubicBezTo>
                  <a:cubicBezTo>
                    <a:pt x="37" y="42"/>
                    <a:pt x="37" y="42"/>
                    <a:pt x="37" y="42"/>
                  </a:cubicBezTo>
                  <a:cubicBezTo>
                    <a:pt x="38" y="46"/>
                    <a:pt x="38" y="46"/>
                    <a:pt x="38" y="46"/>
                  </a:cubicBezTo>
                  <a:cubicBezTo>
                    <a:pt x="9" y="12"/>
                    <a:pt x="21" y="27"/>
                    <a:pt x="2" y="4"/>
                  </a:cubicBez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9" name="Freeform: Shape 45"/>
            <p:cNvSpPr/>
            <p:nvPr/>
          </p:nvSpPr>
          <p:spPr bwMode="auto">
            <a:xfrm>
              <a:off x="4316062" y="4132947"/>
              <a:ext cx="670394" cy="784954"/>
            </a:xfrm>
            <a:custGeom>
              <a:avLst/>
              <a:gdLst>
                <a:gd name="T0" fmla="*/ 311 w 316"/>
                <a:gd name="T1" fmla="*/ 363 h 370"/>
                <a:gd name="T2" fmla="*/ 0 w 316"/>
                <a:gd name="T3" fmla="*/ 0 h 370"/>
                <a:gd name="T4" fmla="*/ 5 w 316"/>
                <a:gd name="T5" fmla="*/ 12 h 370"/>
                <a:gd name="T6" fmla="*/ 316 w 316"/>
                <a:gd name="T7" fmla="*/ 370 h 370"/>
                <a:gd name="T8" fmla="*/ 311 w 316"/>
                <a:gd name="T9" fmla="*/ 363 h 370"/>
              </a:gdLst>
              <a:ahLst/>
              <a:cxnLst>
                <a:cxn ang="0">
                  <a:pos x="T0" y="T1"/>
                </a:cxn>
                <a:cxn ang="0">
                  <a:pos x="T2" y="T3"/>
                </a:cxn>
                <a:cxn ang="0">
                  <a:pos x="T4" y="T5"/>
                </a:cxn>
                <a:cxn ang="0">
                  <a:pos x="T6" y="T7"/>
                </a:cxn>
                <a:cxn ang="0">
                  <a:pos x="T8" y="T9"/>
                </a:cxn>
              </a:cxnLst>
              <a:rect l="0" t="0" r="r" b="b"/>
              <a:pathLst>
                <a:path w="316" h="370">
                  <a:moveTo>
                    <a:pt x="311" y="363"/>
                  </a:moveTo>
                  <a:lnTo>
                    <a:pt x="0" y="0"/>
                  </a:lnTo>
                  <a:lnTo>
                    <a:pt x="5" y="12"/>
                  </a:lnTo>
                  <a:lnTo>
                    <a:pt x="316" y="370"/>
                  </a:lnTo>
                  <a:lnTo>
                    <a:pt x="311" y="363"/>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0" name="Freeform: Shape 46"/>
            <p:cNvSpPr/>
            <p:nvPr/>
          </p:nvSpPr>
          <p:spPr bwMode="auto">
            <a:xfrm>
              <a:off x="4975848" y="4892443"/>
              <a:ext cx="25458" cy="29701"/>
            </a:xfrm>
            <a:custGeom>
              <a:avLst/>
              <a:gdLst>
                <a:gd name="T0" fmla="*/ 7 w 12"/>
                <a:gd name="T1" fmla="*/ 0 h 14"/>
                <a:gd name="T2" fmla="*/ 0 w 12"/>
                <a:gd name="T3" fmla="*/ 5 h 14"/>
                <a:gd name="T4" fmla="*/ 5 w 12"/>
                <a:gd name="T5" fmla="*/ 12 h 14"/>
                <a:gd name="T6" fmla="*/ 5 w 12"/>
                <a:gd name="T7" fmla="*/ 14 h 14"/>
                <a:gd name="T8" fmla="*/ 12 w 12"/>
                <a:gd name="T9" fmla="*/ 7 h 14"/>
                <a:gd name="T10" fmla="*/ 7 w 12"/>
                <a:gd name="T11" fmla="*/ 0 h 14"/>
              </a:gdLst>
              <a:ahLst/>
              <a:cxnLst>
                <a:cxn ang="0">
                  <a:pos x="T0" y="T1"/>
                </a:cxn>
                <a:cxn ang="0">
                  <a:pos x="T2" y="T3"/>
                </a:cxn>
                <a:cxn ang="0">
                  <a:pos x="T4" y="T5"/>
                </a:cxn>
                <a:cxn ang="0">
                  <a:pos x="T6" y="T7"/>
                </a:cxn>
                <a:cxn ang="0">
                  <a:pos x="T8" y="T9"/>
                </a:cxn>
                <a:cxn ang="0">
                  <a:pos x="T10" y="T11"/>
                </a:cxn>
              </a:cxnLst>
              <a:rect l="0" t="0" r="r" b="b"/>
              <a:pathLst>
                <a:path w="12" h="14">
                  <a:moveTo>
                    <a:pt x="7" y="0"/>
                  </a:moveTo>
                  <a:lnTo>
                    <a:pt x="0" y="5"/>
                  </a:lnTo>
                  <a:lnTo>
                    <a:pt x="5" y="12"/>
                  </a:lnTo>
                  <a:lnTo>
                    <a:pt x="5" y="14"/>
                  </a:lnTo>
                  <a:lnTo>
                    <a:pt x="12" y="7"/>
                  </a:lnTo>
                  <a:lnTo>
                    <a:pt x="7" y="0"/>
                  </a:lnTo>
                  <a:close/>
                </a:path>
              </a:pathLst>
            </a:custGeom>
            <a:solidFill>
              <a:schemeClr val="accent1">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1" name="Freeform: Shape 47"/>
            <p:cNvSpPr/>
            <p:nvPr/>
          </p:nvSpPr>
          <p:spPr bwMode="auto">
            <a:xfrm>
              <a:off x="5086166" y="4987911"/>
              <a:ext cx="25458" cy="25458"/>
            </a:xfrm>
            <a:custGeom>
              <a:avLst/>
              <a:gdLst>
                <a:gd name="T0" fmla="*/ 2 w 5"/>
                <a:gd name="T1" fmla="*/ 0 h 5"/>
                <a:gd name="T2" fmla="*/ 5 w 5"/>
                <a:gd name="T3" fmla="*/ 3 h 5"/>
                <a:gd name="T4" fmla="*/ 1 w 5"/>
                <a:gd name="T5" fmla="*/ 5 h 5"/>
                <a:gd name="T6" fmla="*/ 0 w 5"/>
                <a:gd name="T7" fmla="*/ 1 h 5"/>
                <a:gd name="T8" fmla="*/ 2 w 5"/>
                <a:gd name="T9" fmla="*/ 0 h 5"/>
              </a:gdLst>
              <a:ahLst/>
              <a:cxnLst>
                <a:cxn ang="0">
                  <a:pos x="T0" y="T1"/>
                </a:cxn>
                <a:cxn ang="0">
                  <a:pos x="T2" y="T3"/>
                </a:cxn>
                <a:cxn ang="0">
                  <a:pos x="T4" y="T5"/>
                </a:cxn>
                <a:cxn ang="0">
                  <a:pos x="T6" y="T7"/>
                </a:cxn>
                <a:cxn ang="0">
                  <a:pos x="T8" y="T9"/>
                </a:cxn>
              </a:cxnLst>
              <a:rect l="0" t="0" r="r" b="b"/>
              <a:pathLst>
                <a:path w="5" h="5">
                  <a:moveTo>
                    <a:pt x="2" y="0"/>
                  </a:moveTo>
                  <a:cubicBezTo>
                    <a:pt x="2" y="1"/>
                    <a:pt x="4" y="3"/>
                    <a:pt x="5" y="3"/>
                  </a:cubicBezTo>
                  <a:cubicBezTo>
                    <a:pt x="1" y="5"/>
                    <a:pt x="1" y="5"/>
                    <a:pt x="1" y="5"/>
                  </a:cubicBezTo>
                  <a:cubicBezTo>
                    <a:pt x="0" y="1"/>
                    <a:pt x="0" y="1"/>
                    <a:pt x="0" y="1"/>
                  </a:cubicBezTo>
                  <a:lnTo>
                    <a:pt x="2" y="0"/>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2" name="Freeform: Shape 48"/>
            <p:cNvSpPr/>
            <p:nvPr/>
          </p:nvSpPr>
          <p:spPr bwMode="auto">
            <a:xfrm>
              <a:off x="5162540" y="5017612"/>
              <a:ext cx="197299" cy="241851"/>
            </a:xfrm>
            <a:custGeom>
              <a:avLst/>
              <a:gdLst>
                <a:gd name="T0" fmla="*/ 1 w 39"/>
                <a:gd name="T1" fmla="*/ 4 h 48"/>
                <a:gd name="T2" fmla="*/ 39 w 39"/>
                <a:gd name="T3" fmla="*/ 48 h 48"/>
                <a:gd name="T4" fmla="*/ 38 w 39"/>
                <a:gd name="T5" fmla="*/ 44 h 48"/>
                <a:gd name="T6" fmla="*/ 0 w 39"/>
                <a:gd name="T7" fmla="*/ 0 h 48"/>
                <a:gd name="T8" fmla="*/ 1 w 39"/>
                <a:gd name="T9" fmla="*/ 4 h 48"/>
              </a:gdLst>
              <a:ahLst/>
              <a:cxnLst>
                <a:cxn ang="0">
                  <a:pos x="T0" y="T1"/>
                </a:cxn>
                <a:cxn ang="0">
                  <a:pos x="T2" y="T3"/>
                </a:cxn>
                <a:cxn ang="0">
                  <a:pos x="T4" y="T5"/>
                </a:cxn>
                <a:cxn ang="0">
                  <a:pos x="T6" y="T7"/>
                </a:cxn>
                <a:cxn ang="0">
                  <a:pos x="T8" y="T9"/>
                </a:cxn>
              </a:cxnLst>
              <a:rect l="0" t="0" r="r" b="b"/>
              <a:pathLst>
                <a:path w="39" h="48">
                  <a:moveTo>
                    <a:pt x="1" y="4"/>
                  </a:moveTo>
                  <a:cubicBezTo>
                    <a:pt x="5" y="9"/>
                    <a:pt x="35" y="43"/>
                    <a:pt x="39" y="48"/>
                  </a:cubicBezTo>
                  <a:cubicBezTo>
                    <a:pt x="38" y="44"/>
                    <a:pt x="38" y="44"/>
                    <a:pt x="38" y="44"/>
                  </a:cubicBezTo>
                  <a:cubicBezTo>
                    <a:pt x="0" y="0"/>
                    <a:pt x="0" y="0"/>
                    <a:pt x="0" y="0"/>
                  </a:cubicBezTo>
                  <a:lnTo>
                    <a:pt x="1" y="4"/>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3" name="Freeform: Shape 49"/>
            <p:cNvSpPr/>
            <p:nvPr/>
          </p:nvSpPr>
          <p:spPr bwMode="auto">
            <a:xfrm>
              <a:off x="5217699" y="5104593"/>
              <a:ext cx="21215" cy="29701"/>
            </a:xfrm>
            <a:custGeom>
              <a:avLst/>
              <a:gdLst>
                <a:gd name="T0" fmla="*/ 5 w 10"/>
                <a:gd name="T1" fmla="*/ 0 h 14"/>
                <a:gd name="T2" fmla="*/ 0 w 10"/>
                <a:gd name="T3" fmla="*/ 4 h 14"/>
                <a:gd name="T4" fmla="*/ 2 w 10"/>
                <a:gd name="T5" fmla="*/ 14 h 14"/>
                <a:gd name="T6" fmla="*/ 10 w 10"/>
                <a:gd name="T7" fmla="*/ 7 h 14"/>
                <a:gd name="T8" fmla="*/ 5 w 10"/>
                <a:gd name="T9" fmla="*/ 0 h 14"/>
              </a:gdLst>
              <a:ahLst/>
              <a:cxnLst>
                <a:cxn ang="0">
                  <a:pos x="T0" y="T1"/>
                </a:cxn>
                <a:cxn ang="0">
                  <a:pos x="T2" y="T3"/>
                </a:cxn>
                <a:cxn ang="0">
                  <a:pos x="T4" y="T5"/>
                </a:cxn>
                <a:cxn ang="0">
                  <a:pos x="T6" y="T7"/>
                </a:cxn>
                <a:cxn ang="0">
                  <a:pos x="T8" y="T9"/>
                </a:cxn>
              </a:cxnLst>
              <a:rect l="0" t="0" r="r" b="b"/>
              <a:pathLst>
                <a:path w="10" h="14">
                  <a:moveTo>
                    <a:pt x="5" y="0"/>
                  </a:moveTo>
                  <a:lnTo>
                    <a:pt x="0" y="4"/>
                  </a:lnTo>
                  <a:lnTo>
                    <a:pt x="2" y="14"/>
                  </a:lnTo>
                  <a:lnTo>
                    <a:pt x="10" y="7"/>
                  </a:lnTo>
                  <a:lnTo>
                    <a:pt x="5" y="0"/>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4" name="Freeform: Shape 50"/>
            <p:cNvSpPr/>
            <p:nvPr/>
          </p:nvSpPr>
          <p:spPr bwMode="auto">
            <a:xfrm>
              <a:off x="5298316" y="5144901"/>
              <a:ext cx="543104" cy="602506"/>
            </a:xfrm>
            <a:custGeom>
              <a:avLst/>
              <a:gdLst>
                <a:gd name="T0" fmla="*/ 2 w 256"/>
                <a:gd name="T1" fmla="*/ 9 h 284"/>
                <a:gd name="T2" fmla="*/ 0 w 256"/>
                <a:gd name="T3" fmla="*/ 0 h 284"/>
                <a:gd name="T4" fmla="*/ 256 w 256"/>
                <a:gd name="T5" fmla="*/ 277 h 284"/>
                <a:gd name="T6" fmla="*/ 256 w 256"/>
                <a:gd name="T7" fmla="*/ 284 h 284"/>
                <a:gd name="T8" fmla="*/ 2 w 256"/>
                <a:gd name="T9" fmla="*/ 9 h 284"/>
              </a:gdLst>
              <a:ahLst/>
              <a:cxnLst>
                <a:cxn ang="0">
                  <a:pos x="T0" y="T1"/>
                </a:cxn>
                <a:cxn ang="0">
                  <a:pos x="T2" y="T3"/>
                </a:cxn>
                <a:cxn ang="0">
                  <a:pos x="T4" y="T5"/>
                </a:cxn>
                <a:cxn ang="0">
                  <a:pos x="T6" y="T7"/>
                </a:cxn>
                <a:cxn ang="0">
                  <a:pos x="T8" y="T9"/>
                </a:cxn>
              </a:cxnLst>
              <a:rect l="0" t="0" r="r" b="b"/>
              <a:pathLst>
                <a:path w="256" h="284">
                  <a:moveTo>
                    <a:pt x="2" y="9"/>
                  </a:moveTo>
                  <a:lnTo>
                    <a:pt x="0" y="0"/>
                  </a:lnTo>
                  <a:lnTo>
                    <a:pt x="256" y="277"/>
                  </a:lnTo>
                  <a:lnTo>
                    <a:pt x="256" y="284"/>
                  </a:lnTo>
                  <a:lnTo>
                    <a:pt x="2" y="9"/>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5" name="Freeform: Shape 51"/>
            <p:cNvSpPr/>
            <p:nvPr/>
          </p:nvSpPr>
          <p:spPr bwMode="auto">
            <a:xfrm>
              <a:off x="5353475" y="5229761"/>
              <a:ext cx="25458" cy="29701"/>
            </a:xfrm>
            <a:custGeom>
              <a:avLst/>
              <a:gdLst>
                <a:gd name="T0" fmla="*/ 5 w 12"/>
                <a:gd name="T1" fmla="*/ 0 h 14"/>
                <a:gd name="T2" fmla="*/ 0 w 12"/>
                <a:gd name="T3" fmla="*/ 5 h 14"/>
                <a:gd name="T4" fmla="*/ 3 w 12"/>
                <a:gd name="T5" fmla="*/ 14 h 14"/>
                <a:gd name="T6" fmla="*/ 12 w 12"/>
                <a:gd name="T7" fmla="*/ 7 h 14"/>
                <a:gd name="T8" fmla="*/ 5 w 12"/>
                <a:gd name="T9" fmla="*/ 0 h 14"/>
              </a:gdLst>
              <a:ahLst/>
              <a:cxnLst>
                <a:cxn ang="0">
                  <a:pos x="T0" y="T1"/>
                </a:cxn>
                <a:cxn ang="0">
                  <a:pos x="T2" y="T3"/>
                </a:cxn>
                <a:cxn ang="0">
                  <a:pos x="T4" y="T5"/>
                </a:cxn>
                <a:cxn ang="0">
                  <a:pos x="T6" y="T7"/>
                </a:cxn>
                <a:cxn ang="0">
                  <a:pos x="T8" y="T9"/>
                </a:cxn>
              </a:cxnLst>
              <a:rect l="0" t="0" r="r" b="b"/>
              <a:pathLst>
                <a:path w="12" h="14">
                  <a:moveTo>
                    <a:pt x="5" y="0"/>
                  </a:moveTo>
                  <a:lnTo>
                    <a:pt x="0" y="5"/>
                  </a:lnTo>
                  <a:lnTo>
                    <a:pt x="3" y="14"/>
                  </a:lnTo>
                  <a:lnTo>
                    <a:pt x="12" y="7"/>
                  </a:lnTo>
                  <a:lnTo>
                    <a:pt x="5" y="0"/>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6" name="Freeform: Shape 52"/>
            <p:cNvSpPr/>
            <p:nvPr/>
          </p:nvSpPr>
          <p:spPr bwMode="auto">
            <a:xfrm>
              <a:off x="5841420" y="4892443"/>
              <a:ext cx="963160" cy="854964"/>
            </a:xfrm>
            <a:custGeom>
              <a:avLst/>
              <a:gdLst>
                <a:gd name="T0" fmla="*/ 0 w 191"/>
                <a:gd name="T1" fmla="*/ 167 h 170"/>
                <a:gd name="T2" fmla="*/ 191 w 191"/>
                <a:gd name="T3" fmla="*/ 0 h 170"/>
                <a:gd name="T4" fmla="*/ 190 w 191"/>
                <a:gd name="T5" fmla="*/ 4 h 170"/>
                <a:gd name="T6" fmla="*/ 0 w 191"/>
                <a:gd name="T7" fmla="*/ 170 h 170"/>
                <a:gd name="T8" fmla="*/ 0 w 191"/>
                <a:gd name="T9" fmla="*/ 167 h 170"/>
              </a:gdLst>
              <a:ahLst/>
              <a:cxnLst>
                <a:cxn ang="0">
                  <a:pos x="T0" y="T1"/>
                </a:cxn>
                <a:cxn ang="0">
                  <a:pos x="T2" y="T3"/>
                </a:cxn>
                <a:cxn ang="0">
                  <a:pos x="T4" y="T5"/>
                </a:cxn>
                <a:cxn ang="0">
                  <a:pos x="T6" y="T7"/>
                </a:cxn>
                <a:cxn ang="0">
                  <a:pos x="T8" y="T9"/>
                </a:cxn>
              </a:cxnLst>
              <a:rect l="0" t="0" r="r" b="b"/>
              <a:pathLst>
                <a:path w="191" h="170">
                  <a:moveTo>
                    <a:pt x="0" y="167"/>
                  </a:moveTo>
                  <a:cubicBezTo>
                    <a:pt x="8" y="160"/>
                    <a:pt x="171" y="18"/>
                    <a:pt x="191" y="0"/>
                  </a:cubicBezTo>
                  <a:cubicBezTo>
                    <a:pt x="190" y="4"/>
                    <a:pt x="190" y="4"/>
                    <a:pt x="190" y="4"/>
                  </a:cubicBezTo>
                  <a:cubicBezTo>
                    <a:pt x="190" y="5"/>
                    <a:pt x="1" y="170"/>
                    <a:pt x="0" y="170"/>
                  </a:cubicBezTo>
                  <a:lnTo>
                    <a:pt x="0" y="167"/>
                  </a:lnTo>
                  <a:close/>
                </a:path>
              </a:pathLst>
            </a:custGeom>
            <a:solidFill>
              <a:schemeClr val="accent2">
                <a:lumMod val="75000"/>
              </a:schemeClr>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sp>
        <p:nvSpPr>
          <p:cNvPr id="11" name="Freeform: Shape 66"/>
          <p:cNvSpPr>
            <a:spLocks noChangeAspect="1"/>
          </p:cNvSpPr>
          <p:nvPr/>
        </p:nvSpPr>
        <p:spPr bwMode="auto">
          <a:xfrm>
            <a:off x="5112273" y="1571492"/>
            <a:ext cx="555172" cy="480467"/>
          </a:xfrm>
          <a:custGeom>
            <a:avLst/>
            <a:gdLst>
              <a:gd name="T0" fmla="*/ 502 w 1013"/>
              <a:gd name="T1" fmla="*/ 0 h 879"/>
              <a:gd name="T2" fmla="*/ 0 w 1013"/>
              <a:gd name="T3" fmla="*/ 351 h 879"/>
              <a:gd name="T4" fmla="*/ 193 w 1013"/>
              <a:gd name="T5" fmla="*/ 636 h 879"/>
              <a:gd name="T6" fmla="*/ 92 w 1013"/>
              <a:gd name="T7" fmla="*/ 862 h 879"/>
              <a:gd name="T8" fmla="*/ 92 w 1013"/>
              <a:gd name="T9" fmla="*/ 878 h 879"/>
              <a:gd name="T10" fmla="*/ 101 w 1013"/>
              <a:gd name="T11" fmla="*/ 878 h 879"/>
              <a:gd name="T12" fmla="*/ 109 w 1013"/>
              <a:gd name="T13" fmla="*/ 878 h 879"/>
              <a:gd name="T14" fmla="*/ 485 w 1013"/>
              <a:gd name="T15" fmla="*/ 711 h 879"/>
              <a:gd name="T16" fmla="*/ 502 w 1013"/>
              <a:gd name="T17" fmla="*/ 711 h 879"/>
              <a:gd name="T18" fmla="*/ 1012 w 1013"/>
              <a:gd name="T19" fmla="*/ 351 h 879"/>
              <a:gd name="T20" fmla="*/ 502 w 1013"/>
              <a:gd name="T21" fmla="*/ 0 h 879"/>
              <a:gd name="T22" fmla="*/ 502 w 1013"/>
              <a:gd name="T23" fmla="*/ 0 h 879"/>
              <a:gd name="T24" fmla="*/ 502 w 1013"/>
              <a:gd name="T25" fmla="*/ 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3" h="879">
                <a:moveTo>
                  <a:pt x="502" y="0"/>
                </a:moveTo>
                <a:cubicBezTo>
                  <a:pt x="226" y="0"/>
                  <a:pt x="0" y="159"/>
                  <a:pt x="0" y="351"/>
                </a:cubicBezTo>
                <a:cubicBezTo>
                  <a:pt x="0" y="469"/>
                  <a:pt x="67" y="569"/>
                  <a:pt x="193" y="636"/>
                </a:cubicBezTo>
                <a:cubicBezTo>
                  <a:pt x="176" y="711"/>
                  <a:pt x="142" y="811"/>
                  <a:pt x="92" y="862"/>
                </a:cubicBezTo>
                <a:cubicBezTo>
                  <a:pt x="92" y="870"/>
                  <a:pt x="92" y="870"/>
                  <a:pt x="92" y="878"/>
                </a:cubicBezTo>
                <a:lnTo>
                  <a:pt x="101" y="878"/>
                </a:lnTo>
                <a:lnTo>
                  <a:pt x="109" y="878"/>
                </a:lnTo>
                <a:cubicBezTo>
                  <a:pt x="118" y="878"/>
                  <a:pt x="335" y="862"/>
                  <a:pt x="485" y="711"/>
                </a:cubicBezTo>
                <a:cubicBezTo>
                  <a:pt x="485" y="711"/>
                  <a:pt x="494" y="711"/>
                  <a:pt x="502" y="711"/>
                </a:cubicBezTo>
                <a:cubicBezTo>
                  <a:pt x="786" y="711"/>
                  <a:pt x="1012" y="552"/>
                  <a:pt x="1012" y="351"/>
                </a:cubicBezTo>
                <a:cubicBezTo>
                  <a:pt x="1012" y="159"/>
                  <a:pt x="786" y="0"/>
                  <a:pt x="502" y="0"/>
                </a:cubicBezTo>
                <a:close/>
                <a:moveTo>
                  <a:pt x="502" y="0"/>
                </a:moveTo>
                <a:lnTo>
                  <a:pt x="502" y="0"/>
                </a:lnTo>
                <a:close/>
              </a:path>
            </a:pathLst>
          </a:custGeom>
          <a:solidFill>
            <a:schemeClr val="accent1"/>
          </a:solidFill>
          <a:ln>
            <a:noFill/>
          </a:ln>
          <a:effectLst/>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7" name="išľíďè"/>
          <p:cNvSpPr/>
          <p:nvPr/>
        </p:nvSpPr>
        <p:spPr bwMode="auto">
          <a:xfrm>
            <a:off x="5897880" y="829310"/>
            <a:ext cx="5419090" cy="19646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资本在资本主义生产过程中采取生产资料和劳动力两种形态，根据这两部分资本在剩余价值生产中所起的不同作用，可以将资本区分为不变资本与可变资本。</a:t>
            </a: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不变资本是以生产资料形态存在的资本。可变资本是用来购买劳动力的那部分资本。</a:t>
            </a:r>
          </a:p>
        </p:txBody>
      </p:sp>
      <p:sp>
        <p:nvSpPr>
          <p:cNvPr id="69" name="išľíďè"/>
          <p:cNvSpPr/>
          <p:nvPr/>
        </p:nvSpPr>
        <p:spPr bwMode="auto">
          <a:xfrm>
            <a:off x="5897880" y="3473450"/>
            <a:ext cx="5419090" cy="25330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把资本区分为不变资本和可变资本，进一步揭示了剩余价值产生的源泉。它表明，剩余价值既不是由全部资本创造的，也不是由不变资本创造的，而是由可变资本雇佣的劳动创造的。雇佣劳动者的剩余劳动是剩余价值产生的唯一源泉。这种划分也为确定资本家对雇佣劳动者的剥削程度提供了科学依据。</a:t>
            </a:r>
          </a:p>
        </p:txBody>
      </p:sp>
      <p:sp>
        <p:nvSpPr>
          <p:cNvPr id="2" name="椭圆 1"/>
          <p:cNvSpPr/>
          <p:nvPr/>
        </p:nvSpPr>
        <p:spPr>
          <a:xfrm>
            <a:off x="5112385" y="4274820"/>
            <a:ext cx="598805" cy="5988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prism isInverted="1"/>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500" fill="hold"/>
                                        <p:tgtEl>
                                          <p:spTgt spid="11"/>
                                        </p:tgtEl>
                                        <p:attrNameLst>
                                          <p:attrName>ppt_w</p:attrName>
                                        </p:attrNameLst>
                                      </p:cBhvr>
                                      <p:tavLst>
                                        <p:tav tm="0">
                                          <p:val>
                                            <p:fltVal val="0"/>
                                          </p:val>
                                        </p:tav>
                                        <p:tav tm="100000">
                                          <p:val>
                                            <p:strVal val="#ppt_w"/>
                                          </p:val>
                                        </p:tav>
                                      </p:tavLst>
                                    </p:anim>
                                    <p:anim calcmode="lin" valueType="num">
                                      <p:cBhvr>
                                        <p:cTn id="13" dur="500" fill="hold"/>
                                        <p:tgtEl>
                                          <p:spTgt spid="11"/>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67"/>
                                        </p:tgtEl>
                                        <p:attrNameLst>
                                          <p:attrName>style.visibility</p:attrName>
                                        </p:attrNameLst>
                                      </p:cBhvr>
                                      <p:to>
                                        <p:strVal val="visible"/>
                                      </p:to>
                                    </p:set>
                                    <p:animEffect transition="in" filter="wipe(down)">
                                      <p:cBhvr>
                                        <p:cTn id="18" dur="500"/>
                                        <p:tgtEl>
                                          <p:spTgt spid="67"/>
                                        </p:tgtEl>
                                      </p:cBhvr>
                                    </p:animEffect>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anim calcmode="lin" valueType="num">
                                      <p:cBhvr>
                                        <p:cTn id="23" dur="500" fill="hold"/>
                                        <p:tgtEl>
                                          <p:spTgt spid="2"/>
                                        </p:tgtEl>
                                        <p:attrNameLst>
                                          <p:attrName>ppt_w</p:attrName>
                                        </p:attrNameLst>
                                      </p:cBhvr>
                                      <p:tavLst>
                                        <p:tav tm="0">
                                          <p:val>
                                            <p:fltVal val="0"/>
                                          </p:val>
                                        </p:tav>
                                        <p:tav tm="100000">
                                          <p:val>
                                            <p:strVal val="#ppt_w"/>
                                          </p:val>
                                        </p:tav>
                                      </p:tavLst>
                                    </p:anim>
                                    <p:anim calcmode="lin" valueType="num">
                                      <p:cBhvr>
                                        <p:cTn id="24"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69"/>
                                        </p:tgtEl>
                                        <p:attrNameLst>
                                          <p:attrName>style.visibility</p:attrName>
                                        </p:attrNameLst>
                                      </p:cBhvr>
                                      <p:to>
                                        <p:strVal val="visible"/>
                                      </p:to>
                                    </p:set>
                                    <p:animEffect transition="in" filter="wipe(down)">
                                      <p:cBhvr>
                                        <p:cTn id="29"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67" grpId="0"/>
      <p:bldP spid="69" grpId="0"/>
      <p:bldP spid="2" grpId="0" animBg="1"/>
      <p:bldP spid="2" grpI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5233670"/>
            <a:ext cx="6397625" cy="812165"/>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剩余价值及其生产方法</a:t>
            </a:r>
          </a:p>
        </p:txBody>
      </p:sp>
      <p:sp>
        <p:nvSpPr>
          <p:cNvPr id="14" name="矩形 13"/>
          <p:cNvSpPr/>
          <p:nvPr/>
        </p:nvSpPr>
        <p:spPr>
          <a:xfrm>
            <a:off x="1081488" y="440689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15</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553972" y="1935481"/>
            <a:ext cx="6156392" cy="1698011"/>
            <a:chOff x="3992882" y="2228851"/>
            <a:chExt cx="6156392" cy="1698011"/>
          </a:xfrm>
        </p:grpSpPr>
        <p:sp>
          <p:nvSpPr>
            <p:cNvPr id="8" name="MH_Other_4"/>
            <p:cNvSpPr/>
            <p:nvPr>
              <p:custDataLst>
                <p:tags r:id="rId1"/>
              </p:custDataLst>
            </p:nvPr>
          </p:nvSpPr>
          <p:spPr>
            <a:xfrm rot="21556260">
              <a:off x="3992882" y="2967881"/>
              <a:ext cx="1647423" cy="376113"/>
            </a:xfrm>
            <a:prstGeom prst="rect">
              <a:avLst/>
            </a:prstGeom>
            <a:solidFill>
              <a:schemeClr val="accent4"/>
            </a:solidFill>
            <a:ln w="2540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9" name="MH_Other_5"/>
            <p:cNvSpPr/>
            <p:nvPr>
              <p:custDataLst>
                <p:tags r:id="rId2"/>
              </p:custDataLst>
            </p:nvPr>
          </p:nvSpPr>
          <p:spPr>
            <a:xfrm rot="1355877">
              <a:off x="5072833" y="2228851"/>
              <a:ext cx="1645224" cy="1647423"/>
            </a:xfrm>
            <a:prstGeom prst="ellipse">
              <a:avLst/>
            </a:prstGeom>
            <a:solidFill>
              <a:schemeClr val="accent3"/>
            </a:solidFill>
            <a:ln w="635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10" name="MH_Other_6"/>
            <p:cNvSpPr/>
            <p:nvPr>
              <p:custDataLst>
                <p:tags r:id="rId3"/>
              </p:custDataLst>
            </p:nvPr>
          </p:nvSpPr>
          <p:spPr>
            <a:xfrm>
              <a:off x="5367566" y="2475195"/>
              <a:ext cx="1198727" cy="1198726"/>
            </a:xfrm>
            <a:prstGeom prst="ellipse">
              <a:avLst/>
            </a:prstGeom>
            <a:solidFill>
              <a:srgbClr val="FFFFFF"/>
            </a:solidFill>
            <a:ln w="25400" cap="flat" cmpd="sng" algn="ctr">
              <a:noFill/>
              <a:prstDash val="solid"/>
            </a:ln>
            <a:effectLst/>
          </p:spPr>
          <p:txBody>
            <a:bodyPr lIns="0" tIns="0" rIns="108000" bIns="0" anchor="ctr"/>
            <a:lstStyle/>
            <a:p>
              <a:pPr>
                <a:defRPr/>
              </a:pPr>
              <a:r>
                <a:rPr lang="en-US" altLang="zh-CN" sz="3600" kern="0" dirty="0">
                  <a:solidFill>
                    <a:schemeClr val="accent3"/>
                  </a:solidFill>
                  <a:latin typeface="Arial" panose="020B0604020202020204"/>
                  <a:ea typeface="微软雅黑" panose="020B0503020204020204" pitchFamily="34" charset="-122"/>
                  <a:cs typeface="+mn-ea"/>
                  <a:sym typeface="Arial" panose="020B0604020202020204"/>
                </a:rPr>
                <a:t>A</a:t>
              </a:r>
            </a:p>
          </p:txBody>
        </p:sp>
        <p:sp>
          <p:nvSpPr>
            <p:cNvPr id="11" name="MH_Other_7"/>
            <p:cNvSpPr/>
            <p:nvPr>
              <p:custDataLst>
                <p:tags r:id="rId4"/>
              </p:custDataLst>
            </p:nvPr>
          </p:nvSpPr>
          <p:spPr>
            <a:xfrm rot="21556260">
              <a:off x="6040612" y="2917293"/>
              <a:ext cx="1647424" cy="373915"/>
            </a:xfrm>
            <a:prstGeom prst="rect">
              <a:avLst/>
            </a:prstGeom>
            <a:solidFill>
              <a:schemeClr val="accent4"/>
            </a:solidFill>
            <a:ln w="2540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12" name="MH_Other_8"/>
            <p:cNvSpPr/>
            <p:nvPr>
              <p:custDataLst>
                <p:tags r:id="rId5"/>
              </p:custDataLst>
            </p:nvPr>
          </p:nvSpPr>
          <p:spPr>
            <a:xfrm rot="1355877">
              <a:off x="7239341" y="2281638"/>
              <a:ext cx="1647423" cy="1645224"/>
            </a:xfrm>
            <a:prstGeom prst="ellipse">
              <a:avLst/>
            </a:prstGeom>
            <a:solidFill>
              <a:schemeClr val="accent6"/>
            </a:solidFill>
            <a:ln w="635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13" name="MH_Other_9"/>
            <p:cNvSpPr/>
            <p:nvPr>
              <p:custDataLst>
                <p:tags r:id="rId6"/>
              </p:custDataLst>
            </p:nvPr>
          </p:nvSpPr>
          <p:spPr>
            <a:xfrm>
              <a:off x="7536271" y="2525781"/>
              <a:ext cx="1196527" cy="1198727"/>
            </a:xfrm>
            <a:prstGeom prst="ellipse">
              <a:avLst/>
            </a:prstGeom>
            <a:solidFill>
              <a:srgbClr val="FFFFFF"/>
            </a:solidFill>
            <a:ln w="25400" cap="flat" cmpd="sng" algn="ctr">
              <a:noFill/>
              <a:prstDash val="solid"/>
            </a:ln>
            <a:effectLst/>
          </p:spPr>
          <p:txBody>
            <a:bodyPr lIns="0" tIns="0" rIns="108000" bIns="0" anchor="ctr"/>
            <a:lstStyle/>
            <a:p>
              <a:pPr>
                <a:defRPr/>
              </a:pPr>
              <a:r>
                <a:rPr lang="en-US" altLang="zh-CN" sz="3600" kern="0" dirty="0">
                  <a:solidFill>
                    <a:schemeClr val="accent6"/>
                  </a:solidFill>
                  <a:latin typeface="Arial" panose="020B0604020202020204"/>
                  <a:ea typeface="微软雅黑" panose="020B0503020204020204" pitchFamily="34" charset="-122"/>
                  <a:cs typeface="+mn-ea"/>
                  <a:sym typeface="Arial" panose="020B0604020202020204"/>
                </a:rPr>
                <a:t>C</a:t>
              </a:r>
            </a:p>
          </p:txBody>
        </p:sp>
        <p:sp>
          <p:nvSpPr>
            <p:cNvPr id="14" name="MH_Other_10"/>
            <p:cNvSpPr/>
            <p:nvPr>
              <p:custDataLst>
                <p:tags r:id="rId7"/>
              </p:custDataLst>
            </p:nvPr>
          </p:nvSpPr>
          <p:spPr>
            <a:xfrm rot="21584426">
              <a:off x="8213716" y="2719337"/>
              <a:ext cx="1935558" cy="774223"/>
            </a:xfrm>
            <a:prstGeom prst="rightArrow">
              <a:avLst/>
            </a:prstGeom>
            <a:solidFill>
              <a:schemeClr val="accent4"/>
            </a:solidFill>
            <a:ln w="2540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grpSp>
      <p:sp>
        <p:nvSpPr>
          <p:cNvPr id="21" name="išľíďè"/>
          <p:cNvSpPr/>
          <p:nvPr/>
        </p:nvSpPr>
        <p:spPr bwMode="auto">
          <a:xfrm>
            <a:off x="1833880" y="1009650"/>
            <a:ext cx="8437880" cy="12033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剩余价值是在资本主义的生产过程中生产出来的。资本主义的生产过程具有两重性，一方面是物质资料的生产过程，另一方面是剩余价值的生产过程，即价值增殖过程。</a:t>
            </a:r>
          </a:p>
        </p:txBody>
      </p:sp>
      <p:sp>
        <p:nvSpPr>
          <p:cNvPr id="22" name="iSlíďè"/>
          <p:cNvSpPr txBox="1"/>
          <p:nvPr/>
        </p:nvSpPr>
        <p:spPr bwMode="auto">
          <a:xfrm>
            <a:off x="2174875" y="658495"/>
            <a:ext cx="8286750" cy="3511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（一）剩余价值的生产过程和资本的不同部分在剩余价值生产中的作用</a:t>
            </a:r>
          </a:p>
        </p:txBody>
      </p:sp>
      <p:sp>
        <p:nvSpPr>
          <p:cNvPr id="23" name="išľíďè"/>
          <p:cNvSpPr/>
          <p:nvPr/>
        </p:nvSpPr>
        <p:spPr bwMode="auto">
          <a:xfrm>
            <a:off x="1849755" y="4517390"/>
            <a:ext cx="8492490" cy="148717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绝对剩余价值是指在必要劳动时间不变的条件下，由于延长劳动日的长度而生产的剩余价值。</a:t>
            </a:r>
          </a:p>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相对剩余价值是指在工作日长度不变的条件下，通过缩短必要劳动时间而相对延长剩余劳动时间生产的剩余价值。</a:t>
            </a:r>
          </a:p>
        </p:txBody>
      </p:sp>
      <p:sp>
        <p:nvSpPr>
          <p:cNvPr id="24" name="iSlíďè"/>
          <p:cNvSpPr txBox="1"/>
          <p:nvPr/>
        </p:nvSpPr>
        <p:spPr bwMode="auto">
          <a:xfrm>
            <a:off x="3380740" y="3886835"/>
            <a:ext cx="4532630" cy="3511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（二）剩余价值生产的两种基本方法</a:t>
            </a:r>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prism isInverted="1"/>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down)">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down)">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wipe(down)">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5233670"/>
            <a:ext cx="6397625" cy="812165"/>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资本积累的实质</a:t>
            </a:r>
          </a:p>
        </p:txBody>
      </p:sp>
      <p:sp>
        <p:nvSpPr>
          <p:cNvPr id="14" name="矩形 13"/>
          <p:cNvSpPr/>
          <p:nvPr/>
        </p:nvSpPr>
        <p:spPr>
          <a:xfrm>
            <a:off x="1081488" y="440689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16</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0160" y="0"/>
            <a:ext cx="10287000" cy="6858000"/>
          </a:xfrm>
          <a:prstGeom prst="rect">
            <a:avLst/>
          </a:prstGeom>
          <a:ln>
            <a:solidFill>
              <a:srgbClr val="4B4B4B"/>
            </a:solidFill>
          </a:ln>
        </p:spPr>
      </p:pic>
      <p:sp>
        <p:nvSpPr>
          <p:cNvPr id="2" name="矩形 1"/>
          <p:cNvSpPr/>
          <p:nvPr/>
        </p:nvSpPr>
        <p:spPr>
          <a:xfrm>
            <a:off x="5598160" y="574040"/>
            <a:ext cx="5603875" cy="5750560"/>
          </a:xfrm>
          <a:prstGeom prst="rect">
            <a:avLst/>
          </a:prstGeom>
          <a:solidFill>
            <a:schemeClr val="bg1"/>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5935980" y="706120"/>
            <a:ext cx="619760" cy="585470"/>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方正宋刻本秀楷简体" panose="02000000000000000000" charset="-122"/>
                <a:ea typeface="方正宋刻本秀楷简体" panose="02000000000000000000" charset="-122"/>
              </a:rPr>
              <a:t>17</a:t>
            </a:r>
          </a:p>
        </p:txBody>
      </p:sp>
      <p:sp>
        <p:nvSpPr>
          <p:cNvPr id="42" name="文本框 41"/>
          <p:cNvSpPr txBox="1"/>
          <p:nvPr/>
        </p:nvSpPr>
        <p:spPr>
          <a:xfrm>
            <a:off x="6948425" y="705975"/>
            <a:ext cx="3864958"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垄断及其产生</a:t>
            </a:r>
          </a:p>
        </p:txBody>
      </p:sp>
      <p:sp>
        <p:nvSpPr>
          <p:cNvPr id="44" name="文本框 43"/>
          <p:cNvSpPr txBox="1"/>
          <p:nvPr/>
        </p:nvSpPr>
        <p:spPr>
          <a:xfrm>
            <a:off x="6948170" y="1456690"/>
            <a:ext cx="3062605"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垄断与竞争的关系</a:t>
            </a:r>
          </a:p>
        </p:txBody>
      </p:sp>
      <p:sp>
        <p:nvSpPr>
          <p:cNvPr id="46" name="文本框 45"/>
          <p:cNvSpPr txBox="1"/>
          <p:nvPr/>
        </p:nvSpPr>
        <p:spPr>
          <a:xfrm>
            <a:off x="6838315" y="2182495"/>
            <a:ext cx="4300332" cy="423545"/>
          </a:xfrm>
          <a:prstGeom prst="rect">
            <a:avLst/>
          </a:prstGeom>
          <a:noFill/>
        </p:spPr>
        <p:txBody>
          <a:bodyPr wrap="square" rtlCol="0">
            <a:spAutoFit/>
          </a:bodyPr>
          <a:lstStyle/>
          <a:p>
            <a:pPr algn="l" fontAlgn="auto">
              <a:lnSpc>
                <a:spcPct val="120000"/>
              </a:lnSpc>
            </a:pPr>
            <a:r>
              <a:rPr lang="zh-CN" altLang="en-US" b="1" dirty="0" smtClean="0">
                <a:solidFill>
                  <a:schemeClr val="tx1">
                    <a:lumMod val="85000"/>
                    <a:lumOff val="15000"/>
                  </a:schemeClr>
                </a:solidFill>
                <a:latin typeface="方正宋刻本秀楷简体" panose="02000000000000000000" charset="-122"/>
                <a:ea typeface="方正宋刻本秀楷简体" panose="02000000000000000000" charset="-122"/>
                <a:sym typeface="+mn-ea"/>
              </a:rPr>
              <a:t> 金融资本</a:t>
            </a: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与金融寡头及其对社会的控制</a:t>
            </a:r>
          </a:p>
        </p:txBody>
      </p:sp>
      <p:sp>
        <p:nvSpPr>
          <p:cNvPr id="48" name="文本框 47"/>
          <p:cNvSpPr txBox="1"/>
          <p:nvPr/>
        </p:nvSpPr>
        <p:spPr>
          <a:xfrm>
            <a:off x="6930815" y="2925300"/>
            <a:ext cx="3827004" cy="423545"/>
          </a:xfrm>
          <a:prstGeom prst="rect">
            <a:avLst/>
          </a:prstGeom>
          <a:noFill/>
        </p:spPr>
        <p:txBody>
          <a:bodyPr wrap="square" rtlCol="0">
            <a:spAutoFit/>
          </a:bodyPr>
          <a:lstStyle/>
          <a:p>
            <a:pPr algn="l" fontAlgn="auto">
              <a:lnSpc>
                <a:spcPct val="120000"/>
              </a:lnSpc>
            </a:pPr>
            <a:r>
              <a:rPr lang="zh-CN" altLang="en-US"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经济全球化</a:t>
            </a:r>
          </a:p>
        </p:txBody>
      </p:sp>
      <p:sp>
        <p:nvSpPr>
          <p:cNvPr id="50" name="矩形 49"/>
          <p:cNvSpPr/>
          <p:nvPr/>
        </p:nvSpPr>
        <p:spPr>
          <a:xfrm>
            <a:off x="437128" y="706349"/>
            <a:ext cx="2846390" cy="1476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4400" b="1" dirty="0">
                <a:solidFill>
                  <a:schemeClr val="bg1"/>
                </a:solidFill>
                <a:latin typeface="方正有猫在_GBK" panose="02000000000000000000" pitchFamily="2" charset="-122"/>
                <a:ea typeface="方正有猫在_GBK" panose="02000000000000000000" pitchFamily="2" charset="-122"/>
              </a:rPr>
              <a:t>目录</a:t>
            </a:r>
            <a:endParaRPr lang="en-US" altLang="zh-CN" sz="4400" b="1" dirty="0">
              <a:solidFill>
                <a:schemeClr val="bg1"/>
              </a:solidFill>
              <a:latin typeface="方正有猫在_GBK" panose="02000000000000000000" pitchFamily="2" charset="-122"/>
              <a:ea typeface="方正有猫在_GBK" panose="02000000000000000000" pitchFamily="2" charset="-122"/>
            </a:endParaRPr>
          </a:p>
          <a:p>
            <a:pPr algn="ctr"/>
            <a:r>
              <a:rPr lang="en-US" altLang="zh-CN" sz="2800" dirty="0">
                <a:solidFill>
                  <a:schemeClr val="bg1"/>
                </a:solidFill>
                <a:latin typeface="方正有猫在_GBK" panose="02000000000000000000" pitchFamily="2" charset="-122"/>
                <a:ea typeface="方正有猫在_GBK" panose="02000000000000000000" pitchFamily="2" charset="-122"/>
              </a:rPr>
              <a:t>DIRECTORY</a:t>
            </a:r>
            <a:endParaRPr lang="zh-CN" altLang="en-US" sz="4000" dirty="0">
              <a:solidFill>
                <a:schemeClr val="bg1"/>
              </a:solidFill>
              <a:latin typeface="方正有猫在_GBK" panose="02000000000000000000" pitchFamily="2" charset="-122"/>
              <a:ea typeface="方正有猫在_GBK" panose="02000000000000000000" pitchFamily="2" charset="-122"/>
            </a:endParaRPr>
          </a:p>
        </p:txBody>
      </p:sp>
      <p:sp>
        <p:nvSpPr>
          <p:cNvPr id="14" name="椭圆 13"/>
          <p:cNvSpPr/>
          <p:nvPr/>
        </p:nvSpPr>
        <p:spPr>
          <a:xfrm>
            <a:off x="5935345" y="1447165"/>
            <a:ext cx="619760" cy="549275"/>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方正宋刻本秀楷简体" panose="02000000000000000000" charset="-122"/>
                <a:ea typeface="方正宋刻本秀楷简体" panose="02000000000000000000" charset="-122"/>
              </a:rPr>
              <a:t>18</a:t>
            </a:r>
          </a:p>
        </p:txBody>
      </p:sp>
      <p:sp>
        <p:nvSpPr>
          <p:cNvPr id="15" name="椭圆 14"/>
          <p:cNvSpPr/>
          <p:nvPr/>
        </p:nvSpPr>
        <p:spPr>
          <a:xfrm>
            <a:off x="5935980" y="2182495"/>
            <a:ext cx="619125" cy="555625"/>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方正宋刻本秀楷简体" panose="02000000000000000000" charset="-122"/>
                <a:ea typeface="方正宋刻本秀楷简体" panose="02000000000000000000" charset="-122"/>
              </a:rPr>
              <a:t>19</a:t>
            </a:r>
          </a:p>
        </p:txBody>
      </p:sp>
      <p:sp>
        <p:nvSpPr>
          <p:cNvPr id="16" name="椭圆 15"/>
          <p:cNvSpPr/>
          <p:nvPr/>
        </p:nvSpPr>
        <p:spPr>
          <a:xfrm>
            <a:off x="5935345" y="2925445"/>
            <a:ext cx="676126" cy="570230"/>
          </a:xfrm>
          <a:prstGeom prst="ellipse">
            <a:avLst/>
          </a:prstGeom>
          <a:solidFill>
            <a:schemeClr val="tx1">
              <a:lumMod val="85000"/>
              <a:lumOff val="15000"/>
            </a:schemeClr>
          </a:solidFill>
          <a:ln>
            <a:solidFill>
              <a:srgbClr val="56565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方正宋刻本秀楷简体" panose="02000000000000000000" charset="-122"/>
                <a:ea typeface="方正宋刻本秀楷简体" panose="02000000000000000000" charset="-122"/>
              </a:rPr>
              <a:t>20</a:t>
            </a:r>
          </a:p>
        </p:txBody>
      </p:sp>
      <p:pic>
        <p:nvPicPr>
          <p:cNvPr id="18" name="图片 17"/>
          <p:cNvPicPr>
            <a:picLocks noChangeAspect="1"/>
          </p:cNvPicPr>
          <p:nvPr/>
        </p:nvPicPr>
        <p:blipFill rotWithShape="1">
          <a:blip r:embed="rId4" cstate="print">
            <a:extLst>
              <a:ext uri="{28A0092B-C50C-407E-A947-70E740481C1C}">
                <a14:useLocalDpi xmlns="" xmlns:a14="http://schemas.microsoft.com/office/drawing/2010/main" val="0"/>
              </a:ext>
            </a:extLst>
          </a:blip>
          <a:srcRect l="71134" t="19275" r="9311" b="41299"/>
          <a:stretch>
            <a:fillRect/>
          </a:stretch>
        </p:blipFill>
        <p:spPr>
          <a:xfrm>
            <a:off x="10813064" y="5144651"/>
            <a:ext cx="1163876" cy="1564298"/>
          </a:xfrm>
          <a:prstGeom prst="rect">
            <a:avLst/>
          </a:prstGeom>
          <a:ln>
            <a:solidFill>
              <a:srgbClr val="4B4B4B"/>
            </a:solidFill>
          </a:ln>
        </p:spPr>
      </p:pic>
      <p:sp>
        <p:nvSpPr>
          <p:cNvPr id="5" name="椭圆 4"/>
          <p:cNvSpPr/>
          <p:nvPr/>
        </p:nvSpPr>
        <p:spPr>
          <a:xfrm rot="10800000" flipV="1">
            <a:off x="5936615" y="3682365"/>
            <a:ext cx="618490" cy="538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21</a:t>
            </a:r>
          </a:p>
        </p:txBody>
      </p:sp>
      <p:sp>
        <p:nvSpPr>
          <p:cNvPr id="6" name="椭圆 5"/>
          <p:cNvSpPr/>
          <p:nvPr/>
        </p:nvSpPr>
        <p:spPr>
          <a:xfrm>
            <a:off x="5935345" y="4406900"/>
            <a:ext cx="619760" cy="5524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22</a:t>
            </a:r>
          </a:p>
        </p:txBody>
      </p:sp>
      <p:sp>
        <p:nvSpPr>
          <p:cNvPr id="8" name="矩形 7"/>
          <p:cNvSpPr/>
          <p:nvPr/>
        </p:nvSpPr>
        <p:spPr>
          <a:xfrm>
            <a:off x="6894195" y="3682365"/>
            <a:ext cx="3864610" cy="44767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社会主义发展道路的曲折性与前进性</a:t>
            </a:r>
          </a:p>
        </p:txBody>
      </p:sp>
      <p:sp>
        <p:nvSpPr>
          <p:cNvPr id="9" name="矩形 8"/>
          <p:cNvSpPr/>
          <p:nvPr/>
        </p:nvSpPr>
        <p:spPr>
          <a:xfrm>
            <a:off x="6912311" y="4343400"/>
            <a:ext cx="2745740" cy="46291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b="1" dirty="0"/>
              <a:t>共产主义社会的基本特征</a:t>
            </a:r>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par>
                                <p:cTn id="10" presetID="22" presetClass="entr" presetSubtype="4" fill="hold" grpId="0"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wipe(down)">
                                      <p:cBhvr>
                                        <p:cTn id="12" dur="500"/>
                                        <p:tgtEl>
                                          <p:spTgt spid="42"/>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wipe(down)">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wipe(down)">
                                      <p:cBhvr>
                                        <p:cTn id="32" dur="500"/>
                                        <p:tgtEl>
                                          <p:spTgt spid="46"/>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p:cTn id="37" dur="500" fill="hold"/>
                                        <p:tgtEl>
                                          <p:spTgt spid="16"/>
                                        </p:tgtEl>
                                        <p:attrNameLst>
                                          <p:attrName>ppt_w</p:attrName>
                                        </p:attrNameLst>
                                      </p:cBhvr>
                                      <p:tavLst>
                                        <p:tav tm="0">
                                          <p:val>
                                            <p:fltVal val="0"/>
                                          </p:val>
                                        </p:tav>
                                        <p:tav tm="100000">
                                          <p:val>
                                            <p:strVal val="#ppt_w"/>
                                          </p:val>
                                        </p:tav>
                                      </p:tavLst>
                                    </p:anim>
                                    <p:anim calcmode="lin" valueType="num">
                                      <p:cBhvr>
                                        <p:cTn id="38" dur="500" fill="hold"/>
                                        <p:tgtEl>
                                          <p:spTgt spid="16"/>
                                        </p:tgtEl>
                                        <p:attrNameLst>
                                          <p:attrName>ppt_h</p:attrName>
                                        </p:attrNameLst>
                                      </p:cBhvr>
                                      <p:tavLst>
                                        <p:tav tm="0">
                                          <p:val>
                                            <p:fltVal val="0"/>
                                          </p:val>
                                        </p:tav>
                                        <p:tav tm="100000">
                                          <p:val>
                                            <p:strVal val="#ppt_h"/>
                                          </p:val>
                                        </p:tav>
                                      </p:tavLst>
                                    </p:anim>
                                    <p:animEffect transition="in" filter="fade">
                                      <p:cBhvr>
                                        <p:cTn id="39" dur="500"/>
                                        <p:tgtEl>
                                          <p:spTgt spid="16"/>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down)">
                                      <p:cBhvr>
                                        <p:cTn id="42" dur="500"/>
                                        <p:tgtEl>
                                          <p:spTgt spid="48"/>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grpId="0" nodeType="clickEffect">
                                  <p:stCondLst>
                                    <p:cond delay="0"/>
                                  </p:stCondLst>
                                  <p:childTnLst>
                                    <p:set>
                                      <p:cBhvr>
                                        <p:cTn id="46" dur="1" fill="hold">
                                          <p:stCondLst>
                                            <p:cond delay="0"/>
                                          </p:stCondLst>
                                        </p:cTn>
                                        <p:tgtEl>
                                          <p:spTgt spid="5"/>
                                        </p:tgtEl>
                                        <p:attrNameLst>
                                          <p:attrName>style.visibility</p:attrName>
                                        </p:attrNameLst>
                                      </p:cBhvr>
                                      <p:to>
                                        <p:strVal val="visible"/>
                                      </p:to>
                                    </p:set>
                                    <p:anim calcmode="lin" valueType="num">
                                      <p:cBhvr>
                                        <p:cTn id="47" dur="500" fill="hold"/>
                                        <p:tgtEl>
                                          <p:spTgt spid="5"/>
                                        </p:tgtEl>
                                        <p:attrNameLst>
                                          <p:attrName>ppt_w</p:attrName>
                                        </p:attrNameLst>
                                      </p:cBhvr>
                                      <p:tavLst>
                                        <p:tav tm="0">
                                          <p:val>
                                            <p:fltVal val="0"/>
                                          </p:val>
                                        </p:tav>
                                        <p:tav tm="100000">
                                          <p:val>
                                            <p:strVal val="#ppt_w"/>
                                          </p:val>
                                        </p:tav>
                                      </p:tavLst>
                                    </p:anim>
                                    <p:anim calcmode="lin" valueType="num">
                                      <p:cBhvr>
                                        <p:cTn id="48" dur="500" fill="hold"/>
                                        <p:tgtEl>
                                          <p:spTgt spid="5"/>
                                        </p:tgtEl>
                                        <p:attrNameLst>
                                          <p:attrName>ppt_h</p:attrName>
                                        </p:attrNameLst>
                                      </p:cBhvr>
                                      <p:tavLst>
                                        <p:tav tm="0">
                                          <p:val>
                                            <p:fltVal val="0"/>
                                          </p:val>
                                        </p:tav>
                                        <p:tav tm="100000">
                                          <p:val>
                                            <p:strVal val="#ppt_h"/>
                                          </p:val>
                                        </p:tav>
                                      </p:tavLst>
                                    </p:anim>
                                    <p:animEffect transition="in" filter="fade">
                                      <p:cBhvr>
                                        <p:cTn id="49" dur="500"/>
                                        <p:tgtEl>
                                          <p:spTgt spid="5"/>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down)">
                                      <p:cBhvr>
                                        <p:cTn id="52" dur="500"/>
                                        <p:tgtEl>
                                          <p:spTgt spid="8"/>
                                        </p:tgtEl>
                                      </p:cBhvr>
                                    </p:animEffect>
                                  </p:childTnLst>
                                </p:cTn>
                              </p:par>
                            </p:childTnLst>
                          </p:cTn>
                        </p:par>
                      </p:childTnLst>
                    </p:cTn>
                  </p:par>
                  <p:par>
                    <p:cTn id="53" fill="hold">
                      <p:stCondLst>
                        <p:cond delay="indefinite"/>
                      </p:stCondLst>
                      <p:childTnLst>
                        <p:par>
                          <p:cTn id="54" fill="hold">
                            <p:stCondLst>
                              <p:cond delay="0"/>
                            </p:stCondLst>
                            <p:childTnLst>
                              <p:par>
                                <p:cTn id="55" presetID="53" presetClass="entr" presetSubtype="16" fill="hold" grpId="0" nodeType="clickEffect">
                                  <p:stCondLst>
                                    <p:cond delay="0"/>
                                  </p:stCondLst>
                                  <p:childTnLst>
                                    <p:set>
                                      <p:cBhvr>
                                        <p:cTn id="56" dur="1" fill="hold">
                                          <p:stCondLst>
                                            <p:cond delay="0"/>
                                          </p:stCondLst>
                                        </p:cTn>
                                        <p:tgtEl>
                                          <p:spTgt spid="6"/>
                                        </p:tgtEl>
                                        <p:attrNameLst>
                                          <p:attrName>style.visibility</p:attrName>
                                        </p:attrNameLst>
                                      </p:cBhvr>
                                      <p:to>
                                        <p:strVal val="visible"/>
                                      </p:to>
                                    </p:set>
                                    <p:anim calcmode="lin" valueType="num">
                                      <p:cBhvr>
                                        <p:cTn id="57" dur="500" fill="hold"/>
                                        <p:tgtEl>
                                          <p:spTgt spid="6"/>
                                        </p:tgtEl>
                                        <p:attrNameLst>
                                          <p:attrName>ppt_w</p:attrName>
                                        </p:attrNameLst>
                                      </p:cBhvr>
                                      <p:tavLst>
                                        <p:tav tm="0">
                                          <p:val>
                                            <p:fltVal val="0"/>
                                          </p:val>
                                        </p:tav>
                                        <p:tav tm="100000">
                                          <p:val>
                                            <p:strVal val="#ppt_w"/>
                                          </p:val>
                                        </p:tav>
                                      </p:tavLst>
                                    </p:anim>
                                    <p:anim calcmode="lin" valueType="num">
                                      <p:cBhvr>
                                        <p:cTn id="58" dur="500" fill="hold"/>
                                        <p:tgtEl>
                                          <p:spTgt spid="6"/>
                                        </p:tgtEl>
                                        <p:attrNameLst>
                                          <p:attrName>ppt_h</p:attrName>
                                        </p:attrNameLst>
                                      </p:cBhvr>
                                      <p:tavLst>
                                        <p:tav tm="0">
                                          <p:val>
                                            <p:fltVal val="0"/>
                                          </p:val>
                                        </p:tav>
                                        <p:tav tm="100000">
                                          <p:val>
                                            <p:strVal val="#ppt_h"/>
                                          </p:val>
                                        </p:tav>
                                      </p:tavLst>
                                    </p:anim>
                                    <p:animEffect transition="in" filter="fade">
                                      <p:cBhvr>
                                        <p:cTn id="59" dur="500"/>
                                        <p:tgtEl>
                                          <p:spTgt spid="6"/>
                                        </p:tgtEl>
                                      </p:cBhvr>
                                    </p:animEffect>
                                  </p:childTnLst>
                                </p:cTn>
                              </p:par>
                              <p:par>
                                <p:cTn id="60" presetID="22" presetClass="entr" presetSubtype="4" fill="hold" grpId="0" nodeType="with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wipe(down)">
                                      <p:cBhvr>
                                        <p:cTn id="6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ldLvl="0" animBg="1"/>
      <p:bldP spid="41" grpId="1" animBg="1"/>
      <p:bldP spid="42" grpId="0"/>
      <p:bldP spid="42" grpId="1"/>
      <p:bldP spid="44" grpId="0"/>
      <p:bldP spid="44" grpId="1"/>
      <p:bldP spid="46" grpId="0"/>
      <p:bldP spid="46" grpId="1"/>
      <p:bldP spid="48" grpId="0"/>
      <p:bldP spid="48" grpId="1"/>
      <p:bldP spid="14" grpId="0" bldLvl="0" animBg="1"/>
      <p:bldP spid="14" grpId="1" animBg="1"/>
      <p:bldP spid="15" grpId="0" bldLvl="0" animBg="1"/>
      <p:bldP spid="15" grpId="1" animBg="1"/>
      <p:bldP spid="16" grpId="0" bldLvl="0" animBg="1"/>
      <p:bldP spid="16" grpId="1" animBg="1"/>
      <p:bldP spid="5" grpId="0" bldLvl="0" animBg="1"/>
      <p:bldP spid="5" grpId="1" animBg="1"/>
      <p:bldP spid="6" grpId="0" bldLvl="0" animBg="1"/>
      <p:bldP spid="6" grpId="1" animBg="1"/>
      <p:bldP spid="8" grpId="0" bldLvl="0" animBg="1"/>
      <p:bldP spid="8" grpId="1" animBg="1"/>
      <p:bldP spid="9" grpId="0" bldLvl="0" animBg="1"/>
      <p:bldP spid="9"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61"/>
          <p:cNvGrpSpPr/>
          <p:nvPr/>
        </p:nvGrpSpPr>
        <p:grpSpPr>
          <a:xfrm rot="16200000">
            <a:off x="2297714" y="2029718"/>
            <a:ext cx="840231" cy="560155"/>
            <a:chOff x="3200400" y="1234012"/>
            <a:chExt cx="1371600" cy="728138"/>
          </a:xfrm>
        </p:grpSpPr>
        <p:sp>
          <p:nvSpPr>
            <p:cNvPr id="3" name="Round Single Corner Rectangle 58"/>
            <p:cNvSpPr/>
            <p:nvPr/>
          </p:nvSpPr>
          <p:spPr>
            <a:xfrm>
              <a:off x="4114800" y="1234012"/>
              <a:ext cx="457200" cy="728138"/>
            </a:xfrm>
            <a:prstGeom prst="round1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4" name="Rectangle 59"/>
            <p:cNvSpPr/>
            <p:nvPr/>
          </p:nvSpPr>
          <p:spPr>
            <a:xfrm>
              <a:off x="3657600" y="1234012"/>
              <a:ext cx="457200" cy="7281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5" name="Round Single Corner Rectangle 60"/>
            <p:cNvSpPr/>
            <p:nvPr/>
          </p:nvSpPr>
          <p:spPr>
            <a:xfrm flipH="1">
              <a:off x="3200400" y="1234012"/>
              <a:ext cx="457200" cy="728138"/>
            </a:xfrm>
            <a:prstGeom prst="round1Rect">
              <a:avLst>
                <a:gd name="adj" fmla="val 5000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grpSp>
      <p:grpSp>
        <p:nvGrpSpPr>
          <p:cNvPr id="6" name="Group 62"/>
          <p:cNvGrpSpPr/>
          <p:nvPr/>
        </p:nvGrpSpPr>
        <p:grpSpPr>
          <a:xfrm rot="16200000">
            <a:off x="3433882" y="2029718"/>
            <a:ext cx="840231" cy="560155"/>
            <a:chOff x="3200400" y="1234012"/>
            <a:chExt cx="1371600" cy="728138"/>
          </a:xfrm>
        </p:grpSpPr>
        <p:sp>
          <p:nvSpPr>
            <p:cNvPr id="7" name="Round Single Corner Rectangle 63"/>
            <p:cNvSpPr/>
            <p:nvPr/>
          </p:nvSpPr>
          <p:spPr>
            <a:xfrm>
              <a:off x="4114800" y="1234012"/>
              <a:ext cx="457200" cy="7281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8" name="Rectangle 65"/>
            <p:cNvSpPr/>
            <p:nvPr/>
          </p:nvSpPr>
          <p:spPr>
            <a:xfrm>
              <a:off x="3657600" y="1234012"/>
              <a:ext cx="457200" cy="7281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9" name="Round Single Corner Rectangle 73"/>
            <p:cNvSpPr/>
            <p:nvPr/>
          </p:nvSpPr>
          <p:spPr>
            <a:xfrm flipH="1">
              <a:off x="3200400" y="1234012"/>
              <a:ext cx="457200" cy="728138"/>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grpSp>
      <p:grpSp>
        <p:nvGrpSpPr>
          <p:cNvPr id="10" name="Group 74"/>
          <p:cNvGrpSpPr/>
          <p:nvPr/>
        </p:nvGrpSpPr>
        <p:grpSpPr>
          <a:xfrm rot="16200000">
            <a:off x="4570053" y="2029717"/>
            <a:ext cx="840231" cy="560155"/>
            <a:chOff x="3200400" y="1234012"/>
            <a:chExt cx="1371600" cy="728138"/>
          </a:xfrm>
        </p:grpSpPr>
        <p:sp>
          <p:nvSpPr>
            <p:cNvPr id="11" name="Round Single Corner Rectangle 63"/>
            <p:cNvSpPr/>
            <p:nvPr/>
          </p:nvSpPr>
          <p:spPr>
            <a:xfrm>
              <a:off x="4114800" y="1234012"/>
              <a:ext cx="457200" cy="72813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12" name="Rectangle 76"/>
            <p:cNvSpPr/>
            <p:nvPr/>
          </p:nvSpPr>
          <p:spPr>
            <a:xfrm>
              <a:off x="3657600" y="1234012"/>
              <a:ext cx="457200" cy="72813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13" name="Round Single Corner Rectangle 73"/>
            <p:cNvSpPr/>
            <p:nvPr/>
          </p:nvSpPr>
          <p:spPr>
            <a:xfrm flipH="1">
              <a:off x="3200400" y="1234012"/>
              <a:ext cx="457200" cy="728138"/>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grpSp>
      <p:grpSp>
        <p:nvGrpSpPr>
          <p:cNvPr id="14" name="Group 100"/>
          <p:cNvGrpSpPr/>
          <p:nvPr/>
        </p:nvGrpSpPr>
        <p:grpSpPr>
          <a:xfrm rot="16200000">
            <a:off x="8310528" y="1678683"/>
            <a:ext cx="842839" cy="1264833"/>
            <a:chOff x="4257815" y="3604273"/>
            <a:chExt cx="632164" cy="948677"/>
          </a:xfrm>
        </p:grpSpPr>
        <p:grpSp>
          <p:nvGrpSpPr>
            <p:cNvPr id="15" name="Group 96"/>
            <p:cNvGrpSpPr/>
            <p:nvPr/>
          </p:nvGrpSpPr>
          <p:grpSpPr>
            <a:xfrm>
              <a:off x="4257815" y="3905805"/>
              <a:ext cx="632164" cy="647145"/>
              <a:chOff x="4107979" y="4055348"/>
              <a:chExt cx="966386" cy="788823"/>
            </a:xfrm>
          </p:grpSpPr>
          <p:sp>
            <p:nvSpPr>
              <p:cNvPr id="20" name="Isosceles Triangle 36"/>
              <p:cNvSpPr/>
              <p:nvPr/>
            </p:nvSpPr>
            <p:spPr bwMode="auto">
              <a:xfrm rot="10800000">
                <a:off x="4107979" y="4055348"/>
                <a:ext cx="966386" cy="785648"/>
              </a:xfrm>
              <a:prstGeom prst="triangle">
                <a:avLst/>
              </a:prstGeom>
              <a:gradFill>
                <a:gsLst>
                  <a:gs pos="0">
                    <a:schemeClr val="tx1">
                      <a:lumMod val="50000"/>
                      <a:lumOff val="50000"/>
                    </a:schemeClr>
                  </a:gs>
                  <a:gs pos="50000">
                    <a:schemeClr val="bg1">
                      <a:lumMod val="85000"/>
                    </a:schemeClr>
                  </a:gs>
                </a:gsLst>
                <a:lin ang="0" scaled="0"/>
              </a:gradFill>
              <a:ln w="9525">
                <a:noFill/>
                <a:round/>
              </a:ln>
            </p:spPr>
            <p:txBody>
              <a:bodyPr vert="horz" wrap="square" lIns="121913" tIns="60956" rIns="121913" bIns="60956" numCol="1" rtlCol="0" anchor="t" anchorCtr="0" compatLnSpc="1"/>
              <a:lstStyle/>
              <a:p>
                <a:pPr algn="ctr">
                  <a:lnSpc>
                    <a:spcPct val="150000"/>
                  </a:lnSpc>
                </a:pPr>
                <a:endParaRPr lang="en-US" sz="1200">
                  <a:solidFill>
                    <a:prstClr val="black"/>
                  </a:solidFill>
                  <a:latin typeface="Arial" panose="020B0604020202020204"/>
                  <a:ea typeface="微软雅黑" panose="020B0503020204020204" pitchFamily="34" charset="-122"/>
                  <a:cs typeface="+mn-ea"/>
                  <a:sym typeface="Arial" panose="020B0604020202020204"/>
                </a:endParaRPr>
              </a:p>
            </p:txBody>
          </p:sp>
          <p:sp>
            <p:nvSpPr>
              <p:cNvPr id="21" name="Isosceles Triangle 37"/>
              <p:cNvSpPr/>
              <p:nvPr/>
            </p:nvSpPr>
            <p:spPr bwMode="auto">
              <a:xfrm rot="10800000">
                <a:off x="4472566" y="4640971"/>
                <a:ext cx="237212" cy="203200"/>
              </a:xfrm>
              <a:prstGeom prst="triangle">
                <a:avLst/>
              </a:prstGeom>
              <a:solidFill>
                <a:schemeClr val="tx1">
                  <a:lumMod val="90000"/>
                  <a:lumOff val="10000"/>
                </a:schemeClr>
              </a:solidFill>
              <a:ln w="9525">
                <a:noFill/>
                <a:round/>
              </a:ln>
            </p:spPr>
            <p:txBody>
              <a:bodyPr vert="horz" wrap="square" lIns="121913" tIns="60956" rIns="121913" bIns="60956" numCol="1" rtlCol="0" anchor="t" anchorCtr="0" compatLnSpc="1"/>
              <a:lstStyle/>
              <a:p>
                <a:pPr algn="ctr">
                  <a:lnSpc>
                    <a:spcPct val="150000"/>
                  </a:lnSpc>
                </a:pPr>
                <a:endParaRPr lang="en-US" sz="1200" dirty="0">
                  <a:solidFill>
                    <a:prstClr val="black"/>
                  </a:solidFill>
                  <a:latin typeface="Arial" panose="020B0604020202020204"/>
                  <a:ea typeface="微软雅黑" panose="020B0503020204020204" pitchFamily="34" charset="-122"/>
                  <a:cs typeface="+mn-ea"/>
                  <a:sym typeface="Arial" panose="020B0604020202020204"/>
                </a:endParaRPr>
              </a:p>
            </p:txBody>
          </p:sp>
        </p:grpSp>
        <p:grpSp>
          <p:nvGrpSpPr>
            <p:cNvPr id="16" name="Group 96"/>
            <p:cNvGrpSpPr/>
            <p:nvPr/>
          </p:nvGrpSpPr>
          <p:grpSpPr>
            <a:xfrm>
              <a:off x="4259771" y="3604273"/>
              <a:ext cx="630208" cy="416793"/>
              <a:chOff x="2514600" y="3103313"/>
              <a:chExt cx="914400" cy="604745"/>
            </a:xfrm>
          </p:grpSpPr>
          <p:sp>
            <p:nvSpPr>
              <p:cNvPr id="17" name="Pentagon 93"/>
              <p:cNvSpPr/>
              <p:nvPr/>
            </p:nvSpPr>
            <p:spPr>
              <a:xfrm rot="5400000">
                <a:off x="2364628" y="3253285"/>
                <a:ext cx="604743" cy="304800"/>
              </a:xfrm>
              <a:prstGeom prst="homePlat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18" name="Pentagon 94"/>
              <p:cNvSpPr/>
              <p:nvPr/>
            </p:nvSpPr>
            <p:spPr>
              <a:xfrm rot="5400000">
                <a:off x="2669428" y="3253286"/>
                <a:ext cx="604743" cy="304800"/>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19" name="Pentagon 95"/>
              <p:cNvSpPr/>
              <p:nvPr/>
            </p:nvSpPr>
            <p:spPr>
              <a:xfrm rot="5400000">
                <a:off x="2974228" y="3253287"/>
                <a:ext cx="604743" cy="304800"/>
              </a:xfrm>
              <a:prstGeom prst="homePlat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grpSp>
      </p:grpSp>
      <p:grpSp>
        <p:nvGrpSpPr>
          <p:cNvPr id="22" name="Group 120"/>
          <p:cNvGrpSpPr/>
          <p:nvPr/>
        </p:nvGrpSpPr>
        <p:grpSpPr>
          <a:xfrm rot="5400000" flipH="1">
            <a:off x="3462549" y="1472618"/>
            <a:ext cx="1936427" cy="557383"/>
            <a:chOff x="4889980" y="1620289"/>
            <a:chExt cx="1452400" cy="418060"/>
          </a:xfrm>
        </p:grpSpPr>
        <p:sp>
          <p:nvSpPr>
            <p:cNvPr id="23" name="Arc 121"/>
            <p:cNvSpPr/>
            <p:nvPr/>
          </p:nvSpPr>
          <p:spPr>
            <a:xfrm>
              <a:off x="5925370" y="1621338"/>
              <a:ext cx="417010" cy="417011"/>
            </a:xfrm>
            <a:prstGeom prst="arc">
              <a:avLst>
                <a:gd name="adj1" fmla="val 16003896"/>
                <a:gd name="adj2" fmla="val 5453928"/>
              </a:avLst>
            </a:prstGeom>
            <a:ln w="28575">
              <a:solidFill>
                <a:schemeClr val="accent2"/>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50000"/>
                </a:lnSpc>
              </a:pPr>
              <a:endParaRPr lang="en-US" sz="1200" dirty="0">
                <a:solidFill>
                  <a:prstClr val="black"/>
                </a:solidFill>
                <a:latin typeface="Arial" panose="020B0604020202020204"/>
                <a:ea typeface="微软雅黑" panose="020B0503020204020204" pitchFamily="34" charset="-122"/>
                <a:cs typeface="+mn-ea"/>
                <a:sym typeface="Arial" panose="020B0604020202020204"/>
              </a:endParaRPr>
            </a:p>
          </p:txBody>
        </p:sp>
        <p:cxnSp>
          <p:nvCxnSpPr>
            <p:cNvPr id="24" name="Straight Connector 122"/>
            <p:cNvCxnSpPr/>
            <p:nvPr/>
          </p:nvCxnSpPr>
          <p:spPr>
            <a:xfrm flipH="1" flipV="1">
              <a:off x="4889980" y="1620289"/>
              <a:ext cx="1236500" cy="1389"/>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 name="Straight Connector 123"/>
            <p:cNvCxnSpPr/>
            <p:nvPr/>
          </p:nvCxnSpPr>
          <p:spPr>
            <a:xfrm flipH="1">
              <a:off x="4889980" y="2038323"/>
              <a:ext cx="1236500" cy="26"/>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26" name="Group 74"/>
          <p:cNvGrpSpPr/>
          <p:nvPr/>
        </p:nvGrpSpPr>
        <p:grpSpPr>
          <a:xfrm rot="16200000">
            <a:off x="5675729" y="2029717"/>
            <a:ext cx="840231" cy="560155"/>
            <a:chOff x="3200400" y="1234012"/>
            <a:chExt cx="1371600" cy="728138"/>
          </a:xfrm>
        </p:grpSpPr>
        <p:sp>
          <p:nvSpPr>
            <p:cNvPr id="27" name="Round Single Corner Rectangle 63"/>
            <p:cNvSpPr/>
            <p:nvPr/>
          </p:nvSpPr>
          <p:spPr>
            <a:xfrm>
              <a:off x="4114800" y="1234012"/>
              <a:ext cx="457200" cy="72813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28" name="Rectangle 70"/>
            <p:cNvSpPr/>
            <p:nvPr/>
          </p:nvSpPr>
          <p:spPr>
            <a:xfrm>
              <a:off x="3657600" y="1234012"/>
              <a:ext cx="457200" cy="7281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29" name="Round Single Corner Rectangle 73"/>
            <p:cNvSpPr/>
            <p:nvPr/>
          </p:nvSpPr>
          <p:spPr>
            <a:xfrm flipH="1">
              <a:off x="3200400" y="1234012"/>
              <a:ext cx="457200" cy="72813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dirty="0">
                <a:solidFill>
                  <a:prstClr val="white"/>
                </a:solidFill>
                <a:latin typeface="Arial" panose="020B0604020202020204"/>
                <a:ea typeface="微软雅黑" panose="020B0503020204020204" pitchFamily="34" charset="-122"/>
                <a:cs typeface="+mn-ea"/>
                <a:sym typeface="Arial" panose="020B0604020202020204"/>
              </a:endParaRPr>
            </a:p>
          </p:txBody>
        </p:sp>
      </p:grpSp>
      <p:grpSp>
        <p:nvGrpSpPr>
          <p:cNvPr id="30" name="Group 74"/>
          <p:cNvGrpSpPr/>
          <p:nvPr/>
        </p:nvGrpSpPr>
        <p:grpSpPr>
          <a:xfrm rot="16200000">
            <a:off x="6824582" y="2029718"/>
            <a:ext cx="840231" cy="560155"/>
            <a:chOff x="3200400" y="1234012"/>
            <a:chExt cx="1371600" cy="728138"/>
          </a:xfrm>
        </p:grpSpPr>
        <p:sp>
          <p:nvSpPr>
            <p:cNvPr id="31" name="Round Single Corner Rectangle 63"/>
            <p:cNvSpPr/>
            <p:nvPr/>
          </p:nvSpPr>
          <p:spPr>
            <a:xfrm>
              <a:off x="4114800" y="1234012"/>
              <a:ext cx="457200" cy="728138"/>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32" name="Rectangle 78"/>
            <p:cNvSpPr/>
            <p:nvPr/>
          </p:nvSpPr>
          <p:spPr>
            <a:xfrm>
              <a:off x="3657600" y="1234012"/>
              <a:ext cx="457200" cy="72813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sp>
          <p:nvSpPr>
            <p:cNvPr id="33" name="Round Single Corner Rectangle 73"/>
            <p:cNvSpPr/>
            <p:nvPr/>
          </p:nvSpPr>
          <p:spPr>
            <a:xfrm flipH="1">
              <a:off x="3200400" y="1234012"/>
              <a:ext cx="457200" cy="728138"/>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200">
                <a:solidFill>
                  <a:prstClr val="white"/>
                </a:solidFill>
                <a:latin typeface="Arial" panose="020B0604020202020204"/>
                <a:ea typeface="微软雅黑" panose="020B0503020204020204" pitchFamily="34" charset="-122"/>
                <a:cs typeface="+mn-ea"/>
                <a:sym typeface="Arial" panose="020B0604020202020204"/>
              </a:endParaRPr>
            </a:p>
          </p:txBody>
        </p:sp>
      </p:grpSp>
      <p:grpSp>
        <p:nvGrpSpPr>
          <p:cNvPr id="34" name="Group 120"/>
          <p:cNvGrpSpPr/>
          <p:nvPr/>
        </p:nvGrpSpPr>
        <p:grpSpPr>
          <a:xfrm rot="5400000" flipH="1" flipV="1">
            <a:off x="4580720" y="1472204"/>
            <a:ext cx="1936427" cy="557383"/>
            <a:chOff x="4889980" y="1620289"/>
            <a:chExt cx="1452400" cy="418060"/>
          </a:xfrm>
        </p:grpSpPr>
        <p:sp>
          <p:nvSpPr>
            <p:cNvPr id="35" name="Arc 81"/>
            <p:cNvSpPr/>
            <p:nvPr/>
          </p:nvSpPr>
          <p:spPr>
            <a:xfrm>
              <a:off x="5925370" y="1621338"/>
              <a:ext cx="417010" cy="417011"/>
            </a:xfrm>
            <a:prstGeom prst="arc">
              <a:avLst>
                <a:gd name="adj1" fmla="val 16003896"/>
                <a:gd name="adj2" fmla="val 5453928"/>
              </a:avLst>
            </a:prstGeom>
            <a:ln w="28575">
              <a:solidFill>
                <a:schemeClr val="accent3"/>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50000"/>
                </a:lnSpc>
              </a:pPr>
              <a:endParaRPr lang="en-US" sz="1200" dirty="0">
                <a:solidFill>
                  <a:prstClr val="black"/>
                </a:solidFill>
                <a:latin typeface="Arial" panose="020B0604020202020204"/>
                <a:ea typeface="微软雅黑" panose="020B0503020204020204" pitchFamily="34" charset="-122"/>
                <a:cs typeface="+mn-ea"/>
                <a:sym typeface="Arial" panose="020B0604020202020204"/>
              </a:endParaRPr>
            </a:p>
          </p:txBody>
        </p:sp>
        <p:cxnSp>
          <p:nvCxnSpPr>
            <p:cNvPr id="36" name="Straight Connector 82"/>
            <p:cNvCxnSpPr/>
            <p:nvPr/>
          </p:nvCxnSpPr>
          <p:spPr>
            <a:xfrm flipH="1" flipV="1">
              <a:off x="4889980" y="1620289"/>
              <a:ext cx="1236500" cy="138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7" name="Straight Connector 83"/>
            <p:cNvCxnSpPr/>
            <p:nvPr/>
          </p:nvCxnSpPr>
          <p:spPr>
            <a:xfrm flipH="1">
              <a:off x="4889980" y="2038323"/>
              <a:ext cx="1236500" cy="26"/>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38" name="Group 120"/>
          <p:cNvGrpSpPr/>
          <p:nvPr/>
        </p:nvGrpSpPr>
        <p:grpSpPr>
          <a:xfrm rot="5400000" flipH="1">
            <a:off x="5717936" y="1472618"/>
            <a:ext cx="1936427" cy="557383"/>
            <a:chOff x="4889980" y="1620289"/>
            <a:chExt cx="1452400" cy="418060"/>
          </a:xfrm>
        </p:grpSpPr>
        <p:sp>
          <p:nvSpPr>
            <p:cNvPr id="39" name="Arc 85"/>
            <p:cNvSpPr/>
            <p:nvPr/>
          </p:nvSpPr>
          <p:spPr>
            <a:xfrm>
              <a:off x="5925370" y="1621338"/>
              <a:ext cx="417010" cy="417011"/>
            </a:xfrm>
            <a:prstGeom prst="arc">
              <a:avLst>
                <a:gd name="adj1" fmla="val 16003896"/>
                <a:gd name="adj2" fmla="val 5453928"/>
              </a:avLst>
            </a:prstGeom>
            <a:ln w="28575">
              <a:solidFill>
                <a:schemeClr val="accent4"/>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50000"/>
                </a:lnSpc>
              </a:pPr>
              <a:endParaRPr lang="en-US" sz="1200" dirty="0">
                <a:solidFill>
                  <a:prstClr val="black"/>
                </a:solidFill>
                <a:latin typeface="Arial" panose="020B0604020202020204"/>
                <a:ea typeface="微软雅黑" panose="020B0503020204020204" pitchFamily="34" charset="-122"/>
                <a:cs typeface="+mn-ea"/>
                <a:sym typeface="Arial" panose="020B0604020202020204"/>
              </a:endParaRPr>
            </a:p>
          </p:txBody>
        </p:sp>
        <p:cxnSp>
          <p:nvCxnSpPr>
            <p:cNvPr id="40" name="Straight Connector 86"/>
            <p:cNvCxnSpPr/>
            <p:nvPr/>
          </p:nvCxnSpPr>
          <p:spPr>
            <a:xfrm flipH="1" flipV="1">
              <a:off x="4889980" y="1620289"/>
              <a:ext cx="1236500" cy="1389"/>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1" name="Straight Connector 87"/>
            <p:cNvCxnSpPr/>
            <p:nvPr/>
          </p:nvCxnSpPr>
          <p:spPr>
            <a:xfrm flipH="1">
              <a:off x="4889980" y="2038323"/>
              <a:ext cx="1236500" cy="26"/>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grpSp>
      <p:grpSp>
        <p:nvGrpSpPr>
          <p:cNvPr id="42" name="Group 120"/>
          <p:cNvGrpSpPr/>
          <p:nvPr/>
        </p:nvGrpSpPr>
        <p:grpSpPr>
          <a:xfrm rot="5400000" flipH="1" flipV="1">
            <a:off x="6852187" y="1472204"/>
            <a:ext cx="1936427" cy="557383"/>
            <a:chOff x="4889980" y="1620289"/>
            <a:chExt cx="1452400" cy="418060"/>
          </a:xfrm>
        </p:grpSpPr>
        <p:sp>
          <p:nvSpPr>
            <p:cNvPr id="43" name="Arc 89"/>
            <p:cNvSpPr/>
            <p:nvPr/>
          </p:nvSpPr>
          <p:spPr>
            <a:xfrm>
              <a:off x="5925370" y="1621338"/>
              <a:ext cx="417010" cy="417011"/>
            </a:xfrm>
            <a:prstGeom prst="arc">
              <a:avLst>
                <a:gd name="adj1" fmla="val 16003896"/>
                <a:gd name="adj2" fmla="val 5453928"/>
              </a:avLst>
            </a:prstGeom>
            <a:ln w="28575">
              <a:solidFill>
                <a:schemeClr val="accent5"/>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50000"/>
                </a:lnSpc>
              </a:pPr>
              <a:endParaRPr lang="en-US" sz="1200" dirty="0">
                <a:solidFill>
                  <a:prstClr val="black"/>
                </a:solidFill>
                <a:latin typeface="Arial" panose="020B0604020202020204"/>
                <a:ea typeface="微软雅黑" panose="020B0503020204020204" pitchFamily="34" charset="-122"/>
                <a:cs typeface="+mn-ea"/>
                <a:sym typeface="Arial" panose="020B0604020202020204"/>
              </a:endParaRPr>
            </a:p>
          </p:txBody>
        </p:sp>
        <p:cxnSp>
          <p:nvCxnSpPr>
            <p:cNvPr id="44" name="Straight Connector 90"/>
            <p:cNvCxnSpPr/>
            <p:nvPr/>
          </p:nvCxnSpPr>
          <p:spPr>
            <a:xfrm flipH="1" flipV="1">
              <a:off x="4889980" y="1620289"/>
              <a:ext cx="1236500" cy="1389"/>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45" name="Straight Connector 91"/>
            <p:cNvCxnSpPr/>
            <p:nvPr/>
          </p:nvCxnSpPr>
          <p:spPr>
            <a:xfrm flipH="1">
              <a:off x="4889980" y="2038323"/>
              <a:ext cx="1236500" cy="26"/>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46" name="Group 120"/>
          <p:cNvGrpSpPr/>
          <p:nvPr/>
        </p:nvGrpSpPr>
        <p:grpSpPr>
          <a:xfrm rot="5400000" flipH="1" flipV="1">
            <a:off x="2308383" y="1472204"/>
            <a:ext cx="1936427" cy="557383"/>
            <a:chOff x="4889980" y="1620289"/>
            <a:chExt cx="1452400" cy="418060"/>
          </a:xfrm>
        </p:grpSpPr>
        <p:sp>
          <p:nvSpPr>
            <p:cNvPr id="47" name="Arc 96"/>
            <p:cNvSpPr/>
            <p:nvPr/>
          </p:nvSpPr>
          <p:spPr>
            <a:xfrm>
              <a:off x="5925370" y="1621338"/>
              <a:ext cx="417010" cy="417011"/>
            </a:xfrm>
            <a:prstGeom prst="arc">
              <a:avLst>
                <a:gd name="adj1" fmla="val 16003896"/>
                <a:gd name="adj2" fmla="val 5453928"/>
              </a:avLst>
            </a:prstGeom>
            <a:ln w="28575">
              <a:solidFill>
                <a:schemeClr val="accent1"/>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lnSpc>
                  <a:spcPct val="150000"/>
                </a:lnSpc>
              </a:pPr>
              <a:endParaRPr lang="en-US" sz="1200" dirty="0">
                <a:solidFill>
                  <a:prstClr val="black"/>
                </a:solidFill>
                <a:latin typeface="Arial" panose="020B0604020202020204"/>
                <a:ea typeface="微软雅黑" panose="020B0503020204020204" pitchFamily="34" charset="-122"/>
                <a:cs typeface="+mn-ea"/>
                <a:sym typeface="Arial" panose="020B0604020202020204"/>
              </a:endParaRPr>
            </a:p>
          </p:txBody>
        </p:sp>
        <p:cxnSp>
          <p:nvCxnSpPr>
            <p:cNvPr id="48" name="Straight Connector 97"/>
            <p:cNvCxnSpPr/>
            <p:nvPr/>
          </p:nvCxnSpPr>
          <p:spPr>
            <a:xfrm flipH="1" flipV="1">
              <a:off x="4889980" y="1620289"/>
              <a:ext cx="1236500" cy="138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9" name="Straight Connector 98"/>
            <p:cNvCxnSpPr/>
            <p:nvPr/>
          </p:nvCxnSpPr>
          <p:spPr>
            <a:xfrm flipH="1">
              <a:off x="4889980" y="2038323"/>
              <a:ext cx="1236500" cy="26"/>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65" name="文本框 64"/>
          <p:cNvSpPr txBox="1"/>
          <p:nvPr/>
        </p:nvSpPr>
        <p:spPr>
          <a:xfrm>
            <a:off x="2342515" y="4475480"/>
            <a:ext cx="7077710" cy="1322070"/>
          </a:xfrm>
          <a:prstGeom prst="rect">
            <a:avLst/>
          </a:prstGeom>
          <a:noFill/>
        </p:spPr>
        <p:txBody>
          <a:bodyPr wrap="square" rtlCol="0">
            <a:spAutoFit/>
          </a:bodyPr>
          <a:lstStyle/>
          <a:p>
            <a:endParaRPr lang="zh-CN" altLang="en-US" sz="2000" b="1"/>
          </a:p>
          <a:p>
            <a:r>
              <a:rPr lang="zh-CN" altLang="en-US" sz="2000" b="1"/>
              <a:t>资本积累的本质，就是资本家不断地利用无偿占有的工人创造的剩余价值来扩大自己的资本规模，进一步扩大和加强对工人的剥削和统治</a:t>
            </a:r>
            <a:r>
              <a:rPr lang="zh-CN" altLang="en-US"/>
              <a:t>。</a:t>
            </a:r>
          </a:p>
        </p:txBody>
      </p:sp>
      <p:sp>
        <p:nvSpPr>
          <p:cNvPr id="67" name="文本框 66"/>
          <p:cNvSpPr txBox="1"/>
          <p:nvPr/>
        </p:nvSpPr>
        <p:spPr>
          <a:xfrm>
            <a:off x="2437765" y="3509645"/>
            <a:ext cx="7453630" cy="368300"/>
          </a:xfrm>
          <a:prstGeom prst="rect">
            <a:avLst/>
          </a:prstGeom>
          <a:noFill/>
        </p:spPr>
        <p:txBody>
          <a:bodyPr wrap="square" rtlCol="0">
            <a:spAutoFit/>
          </a:bodyPr>
          <a:lstStyle/>
          <a:p>
            <a:pPr algn="l"/>
            <a:r>
              <a:rPr lang="zh-CN" altLang="en-US" b="1">
                <a:sym typeface="+mn-ea"/>
              </a:rPr>
              <a:t>把剩余价值转化为资本，或者说，剩余价值的资本化，就是资本积累。</a:t>
            </a: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animEffect transition="in" filter="fade">
                                      <p:cBhvr>
                                        <p:cTn id="19" dur="500"/>
                                        <p:tgtEl>
                                          <p:spTgt spid="10"/>
                                        </p:tgtEl>
                                      </p:cBhvr>
                                    </p:animEffect>
                                  </p:childTnLst>
                                </p:cTn>
                              </p:par>
                              <p:par>
                                <p:cTn id="20" presetID="53" presetClass="entr" presetSubtype="16"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fltVal val="0"/>
                                          </p:val>
                                        </p:tav>
                                        <p:tav tm="100000">
                                          <p:val>
                                            <p:strVal val="#ppt_h"/>
                                          </p:val>
                                        </p:tav>
                                      </p:tavLst>
                                    </p:anim>
                                    <p:animEffect transition="in" filter="fade">
                                      <p:cBhvr>
                                        <p:cTn id="24" dur="500"/>
                                        <p:tgtEl>
                                          <p:spTgt spid="14"/>
                                        </p:tgtEl>
                                      </p:cBhvr>
                                    </p:animEffect>
                                  </p:childTnLst>
                                </p:cTn>
                              </p:par>
                              <p:par>
                                <p:cTn id="25" presetID="53" presetClass="entr" presetSubtype="16"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p:cTn id="27" dur="500" fill="hold"/>
                                        <p:tgtEl>
                                          <p:spTgt spid="22"/>
                                        </p:tgtEl>
                                        <p:attrNameLst>
                                          <p:attrName>ppt_w</p:attrName>
                                        </p:attrNameLst>
                                      </p:cBhvr>
                                      <p:tavLst>
                                        <p:tav tm="0">
                                          <p:val>
                                            <p:fltVal val="0"/>
                                          </p:val>
                                        </p:tav>
                                        <p:tav tm="100000">
                                          <p:val>
                                            <p:strVal val="#ppt_w"/>
                                          </p:val>
                                        </p:tav>
                                      </p:tavLst>
                                    </p:anim>
                                    <p:anim calcmode="lin" valueType="num">
                                      <p:cBhvr>
                                        <p:cTn id="28" dur="500" fill="hold"/>
                                        <p:tgtEl>
                                          <p:spTgt spid="22"/>
                                        </p:tgtEl>
                                        <p:attrNameLst>
                                          <p:attrName>ppt_h</p:attrName>
                                        </p:attrNameLst>
                                      </p:cBhvr>
                                      <p:tavLst>
                                        <p:tav tm="0">
                                          <p:val>
                                            <p:fltVal val="0"/>
                                          </p:val>
                                        </p:tav>
                                        <p:tav tm="100000">
                                          <p:val>
                                            <p:strVal val="#ppt_h"/>
                                          </p:val>
                                        </p:tav>
                                      </p:tavLst>
                                    </p:anim>
                                    <p:animEffect transition="in" filter="fade">
                                      <p:cBhvr>
                                        <p:cTn id="29" dur="500"/>
                                        <p:tgtEl>
                                          <p:spTgt spid="22"/>
                                        </p:tgtEl>
                                      </p:cBhvr>
                                    </p:animEffect>
                                  </p:childTnLst>
                                </p:cTn>
                              </p:par>
                              <p:par>
                                <p:cTn id="30" presetID="53" presetClass="entr" presetSubtype="16" fill="hold" nodeType="with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p:cTn id="32" dur="500" fill="hold"/>
                                        <p:tgtEl>
                                          <p:spTgt spid="26"/>
                                        </p:tgtEl>
                                        <p:attrNameLst>
                                          <p:attrName>ppt_w</p:attrName>
                                        </p:attrNameLst>
                                      </p:cBhvr>
                                      <p:tavLst>
                                        <p:tav tm="0">
                                          <p:val>
                                            <p:fltVal val="0"/>
                                          </p:val>
                                        </p:tav>
                                        <p:tav tm="100000">
                                          <p:val>
                                            <p:strVal val="#ppt_w"/>
                                          </p:val>
                                        </p:tav>
                                      </p:tavLst>
                                    </p:anim>
                                    <p:anim calcmode="lin" valueType="num">
                                      <p:cBhvr>
                                        <p:cTn id="33" dur="500" fill="hold"/>
                                        <p:tgtEl>
                                          <p:spTgt spid="26"/>
                                        </p:tgtEl>
                                        <p:attrNameLst>
                                          <p:attrName>ppt_h</p:attrName>
                                        </p:attrNameLst>
                                      </p:cBhvr>
                                      <p:tavLst>
                                        <p:tav tm="0">
                                          <p:val>
                                            <p:fltVal val="0"/>
                                          </p:val>
                                        </p:tav>
                                        <p:tav tm="100000">
                                          <p:val>
                                            <p:strVal val="#ppt_h"/>
                                          </p:val>
                                        </p:tav>
                                      </p:tavLst>
                                    </p:anim>
                                    <p:animEffect transition="in" filter="fade">
                                      <p:cBhvr>
                                        <p:cTn id="34" dur="500"/>
                                        <p:tgtEl>
                                          <p:spTgt spid="26"/>
                                        </p:tgtEl>
                                      </p:cBhvr>
                                    </p:animEffect>
                                  </p:childTnLst>
                                </p:cTn>
                              </p:par>
                              <p:par>
                                <p:cTn id="35" presetID="53" presetClass="entr" presetSubtype="16" fill="hold" nodeType="withEffect">
                                  <p:stCondLst>
                                    <p:cond delay="0"/>
                                  </p:stCondLst>
                                  <p:childTnLst>
                                    <p:set>
                                      <p:cBhvr>
                                        <p:cTn id="36" dur="1" fill="hold">
                                          <p:stCondLst>
                                            <p:cond delay="0"/>
                                          </p:stCondLst>
                                        </p:cTn>
                                        <p:tgtEl>
                                          <p:spTgt spid="30"/>
                                        </p:tgtEl>
                                        <p:attrNameLst>
                                          <p:attrName>style.visibility</p:attrName>
                                        </p:attrNameLst>
                                      </p:cBhvr>
                                      <p:to>
                                        <p:strVal val="visible"/>
                                      </p:to>
                                    </p:set>
                                    <p:anim calcmode="lin" valueType="num">
                                      <p:cBhvr>
                                        <p:cTn id="37" dur="500" fill="hold"/>
                                        <p:tgtEl>
                                          <p:spTgt spid="30"/>
                                        </p:tgtEl>
                                        <p:attrNameLst>
                                          <p:attrName>ppt_w</p:attrName>
                                        </p:attrNameLst>
                                      </p:cBhvr>
                                      <p:tavLst>
                                        <p:tav tm="0">
                                          <p:val>
                                            <p:fltVal val="0"/>
                                          </p:val>
                                        </p:tav>
                                        <p:tav tm="100000">
                                          <p:val>
                                            <p:strVal val="#ppt_w"/>
                                          </p:val>
                                        </p:tav>
                                      </p:tavLst>
                                    </p:anim>
                                    <p:anim calcmode="lin" valueType="num">
                                      <p:cBhvr>
                                        <p:cTn id="38" dur="500" fill="hold"/>
                                        <p:tgtEl>
                                          <p:spTgt spid="30"/>
                                        </p:tgtEl>
                                        <p:attrNameLst>
                                          <p:attrName>ppt_h</p:attrName>
                                        </p:attrNameLst>
                                      </p:cBhvr>
                                      <p:tavLst>
                                        <p:tav tm="0">
                                          <p:val>
                                            <p:fltVal val="0"/>
                                          </p:val>
                                        </p:tav>
                                        <p:tav tm="100000">
                                          <p:val>
                                            <p:strVal val="#ppt_h"/>
                                          </p:val>
                                        </p:tav>
                                      </p:tavLst>
                                    </p:anim>
                                    <p:animEffect transition="in" filter="fade">
                                      <p:cBhvr>
                                        <p:cTn id="39" dur="500"/>
                                        <p:tgtEl>
                                          <p:spTgt spid="30"/>
                                        </p:tgtEl>
                                      </p:cBhvr>
                                    </p:animEffect>
                                  </p:childTnLst>
                                </p:cTn>
                              </p:par>
                              <p:par>
                                <p:cTn id="40" presetID="53" presetClass="entr" presetSubtype="16" fill="hold" nodeType="with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childTnLst>
                                </p:cTn>
                              </p:par>
                              <p:par>
                                <p:cTn id="45" presetID="53" presetClass="entr" presetSubtype="16" fill="hold" nodeType="with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p:cTn id="47" dur="500" fill="hold"/>
                                        <p:tgtEl>
                                          <p:spTgt spid="38"/>
                                        </p:tgtEl>
                                        <p:attrNameLst>
                                          <p:attrName>ppt_w</p:attrName>
                                        </p:attrNameLst>
                                      </p:cBhvr>
                                      <p:tavLst>
                                        <p:tav tm="0">
                                          <p:val>
                                            <p:fltVal val="0"/>
                                          </p:val>
                                        </p:tav>
                                        <p:tav tm="100000">
                                          <p:val>
                                            <p:strVal val="#ppt_w"/>
                                          </p:val>
                                        </p:tav>
                                      </p:tavLst>
                                    </p:anim>
                                    <p:anim calcmode="lin" valueType="num">
                                      <p:cBhvr>
                                        <p:cTn id="48" dur="500" fill="hold"/>
                                        <p:tgtEl>
                                          <p:spTgt spid="38"/>
                                        </p:tgtEl>
                                        <p:attrNameLst>
                                          <p:attrName>ppt_h</p:attrName>
                                        </p:attrNameLst>
                                      </p:cBhvr>
                                      <p:tavLst>
                                        <p:tav tm="0">
                                          <p:val>
                                            <p:fltVal val="0"/>
                                          </p:val>
                                        </p:tav>
                                        <p:tav tm="100000">
                                          <p:val>
                                            <p:strVal val="#ppt_h"/>
                                          </p:val>
                                        </p:tav>
                                      </p:tavLst>
                                    </p:anim>
                                    <p:animEffect transition="in" filter="fade">
                                      <p:cBhvr>
                                        <p:cTn id="49" dur="500"/>
                                        <p:tgtEl>
                                          <p:spTgt spid="38"/>
                                        </p:tgtEl>
                                      </p:cBhvr>
                                    </p:animEffect>
                                  </p:childTnLst>
                                </p:cTn>
                              </p:par>
                              <p:par>
                                <p:cTn id="50" presetID="53" presetClass="entr" presetSubtype="16" fill="hold" nodeType="withEffect">
                                  <p:stCondLst>
                                    <p:cond delay="0"/>
                                  </p:stCondLst>
                                  <p:childTnLst>
                                    <p:set>
                                      <p:cBhvr>
                                        <p:cTn id="51" dur="1" fill="hold">
                                          <p:stCondLst>
                                            <p:cond delay="0"/>
                                          </p:stCondLst>
                                        </p:cTn>
                                        <p:tgtEl>
                                          <p:spTgt spid="42"/>
                                        </p:tgtEl>
                                        <p:attrNameLst>
                                          <p:attrName>style.visibility</p:attrName>
                                        </p:attrNameLst>
                                      </p:cBhvr>
                                      <p:to>
                                        <p:strVal val="visible"/>
                                      </p:to>
                                    </p:set>
                                    <p:anim calcmode="lin" valueType="num">
                                      <p:cBhvr>
                                        <p:cTn id="52" dur="500" fill="hold"/>
                                        <p:tgtEl>
                                          <p:spTgt spid="42"/>
                                        </p:tgtEl>
                                        <p:attrNameLst>
                                          <p:attrName>ppt_w</p:attrName>
                                        </p:attrNameLst>
                                      </p:cBhvr>
                                      <p:tavLst>
                                        <p:tav tm="0">
                                          <p:val>
                                            <p:fltVal val="0"/>
                                          </p:val>
                                        </p:tav>
                                        <p:tav tm="100000">
                                          <p:val>
                                            <p:strVal val="#ppt_w"/>
                                          </p:val>
                                        </p:tav>
                                      </p:tavLst>
                                    </p:anim>
                                    <p:anim calcmode="lin" valueType="num">
                                      <p:cBhvr>
                                        <p:cTn id="53" dur="500" fill="hold"/>
                                        <p:tgtEl>
                                          <p:spTgt spid="42"/>
                                        </p:tgtEl>
                                        <p:attrNameLst>
                                          <p:attrName>ppt_h</p:attrName>
                                        </p:attrNameLst>
                                      </p:cBhvr>
                                      <p:tavLst>
                                        <p:tav tm="0">
                                          <p:val>
                                            <p:fltVal val="0"/>
                                          </p:val>
                                        </p:tav>
                                        <p:tav tm="100000">
                                          <p:val>
                                            <p:strVal val="#ppt_h"/>
                                          </p:val>
                                        </p:tav>
                                      </p:tavLst>
                                    </p:anim>
                                    <p:animEffect transition="in" filter="fade">
                                      <p:cBhvr>
                                        <p:cTn id="54" dur="500"/>
                                        <p:tgtEl>
                                          <p:spTgt spid="42"/>
                                        </p:tgtEl>
                                      </p:cBhvr>
                                    </p:animEffect>
                                  </p:childTnLst>
                                </p:cTn>
                              </p:par>
                              <p:par>
                                <p:cTn id="55" presetID="53" presetClass="entr" presetSubtype="16" fill="hold" nodeType="withEffect">
                                  <p:stCondLst>
                                    <p:cond delay="0"/>
                                  </p:stCondLst>
                                  <p:childTnLst>
                                    <p:set>
                                      <p:cBhvr>
                                        <p:cTn id="56" dur="1" fill="hold">
                                          <p:stCondLst>
                                            <p:cond delay="0"/>
                                          </p:stCondLst>
                                        </p:cTn>
                                        <p:tgtEl>
                                          <p:spTgt spid="46"/>
                                        </p:tgtEl>
                                        <p:attrNameLst>
                                          <p:attrName>style.visibility</p:attrName>
                                        </p:attrNameLst>
                                      </p:cBhvr>
                                      <p:to>
                                        <p:strVal val="visible"/>
                                      </p:to>
                                    </p:set>
                                    <p:anim calcmode="lin" valueType="num">
                                      <p:cBhvr>
                                        <p:cTn id="57" dur="500" fill="hold"/>
                                        <p:tgtEl>
                                          <p:spTgt spid="46"/>
                                        </p:tgtEl>
                                        <p:attrNameLst>
                                          <p:attrName>ppt_w</p:attrName>
                                        </p:attrNameLst>
                                      </p:cBhvr>
                                      <p:tavLst>
                                        <p:tav tm="0">
                                          <p:val>
                                            <p:fltVal val="0"/>
                                          </p:val>
                                        </p:tav>
                                        <p:tav tm="100000">
                                          <p:val>
                                            <p:strVal val="#ppt_w"/>
                                          </p:val>
                                        </p:tav>
                                      </p:tavLst>
                                    </p:anim>
                                    <p:anim calcmode="lin" valueType="num">
                                      <p:cBhvr>
                                        <p:cTn id="58" dur="500" fill="hold"/>
                                        <p:tgtEl>
                                          <p:spTgt spid="46"/>
                                        </p:tgtEl>
                                        <p:attrNameLst>
                                          <p:attrName>ppt_h</p:attrName>
                                        </p:attrNameLst>
                                      </p:cBhvr>
                                      <p:tavLst>
                                        <p:tav tm="0">
                                          <p:val>
                                            <p:fltVal val="0"/>
                                          </p:val>
                                        </p:tav>
                                        <p:tav tm="100000">
                                          <p:val>
                                            <p:strVal val="#ppt_h"/>
                                          </p:val>
                                        </p:tav>
                                      </p:tavLst>
                                    </p:anim>
                                    <p:animEffect transition="in" filter="fade">
                                      <p:cBhvr>
                                        <p:cTn id="59" dur="500"/>
                                        <p:tgtEl>
                                          <p:spTgt spid="46"/>
                                        </p:tgtEl>
                                      </p:cBhvr>
                                    </p:animEffect>
                                  </p:childTnLst>
                                </p:cTn>
                              </p:par>
                            </p:childTnLst>
                          </p:cTn>
                        </p:par>
                      </p:childTnLst>
                    </p:cTn>
                  </p:par>
                  <p:par>
                    <p:cTn id="60" fill="hold">
                      <p:stCondLst>
                        <p:cond delay="indefinite"/>
                      </p:stCondLst>
                      <p:childTnLst>
                        <p:par>
                          <p:cTn id="61" fill="hold">
                            <p:stCondLst>
                              <p:cond delay="0"/>
                            </p:stCondLst>
                            <p:childTnLst>
                              <p:par>
                                <p:cTn id="62" presetID="23" presetClass="entr" presetSubtype="16" fill="hold" grpId="0" nodeType="clickEffect">
                                  <p:stCondLst>
                                    <p:cond delay="0"/>
                                  </p:stCondLst>
                                  <p:childTnLst>
                                    <p:set>
                                      <p:cBhvr>
                                        <p:cTn id="63" dur="1" fill="hold">
                                          <p:stCondLst>
                                            <p:cond delay="0"/>
                                          </p:stCondLst>
                                        </p:cTn>
                                        <p:tgtEl>
                                          <p:spTgt spid="67"/>
                                        </p:tgtEl>
                                        <p:attrNameLst>
                                          <p:attrName>style.visibility</p:attrName>
                                        </p:attrNameLst>
                                      </p:cBhvr>
                                      <p:to>
                                        <p:strVal val="visible"/>
                                      </p:to>
                                    </p:set>
                                    <p:anim calcmode="lin" valueType="num">
                                      <p:cBhvr>
                                        <p:cTn id="64" dur="500" fill="hold"/>
                                        <p:tgtEl>
                                          <p:spTgt spid="67"/>
                                        </p:tgtEl>
                                        <p:attrNameLst>
                                          <p:attrName>ppt_w</p:attrName>
                                        </p:attrNameLst>
                                      </p:cBhvr>
                                      <p:tavLst>
                                        <p:tav tm="0">
                                          <p:val>
                                            <p:fltVal val="0"/>
                                          </p:val>
                                        </p:tav>
                                        <p:tav tm="100000">
                                          <p:val>
                                            <p:strVal val="#ppt_w"/>
                                          </p:val>
                                        </p:tav>
                                      </p:tavLst>
                                    </p:anim>
                                    <p:anim calcmode="lin" valueType="num">
                                      <p:cBhvr>
                                        <p:cTn id="65" dur="500" fill="hold"/>
                                        <p:tgtEl>
                                          <p:spTgt spid="67"/>
                                        </p:tgtEl>
                                        <p:attrNameLst>
                                          <p:attrName>ppt_h</p:attrName>
                                        </p:attrNameLst>
                                      </p:cBhvr>
                                      <p:tavLst>
                                        <p:tav tm="0">
                                          <p:val>
                                            <p:fltVal val="0"/>
                                          </p:val>
                                        </p:tav>
                                        <p:tav tm="100000">
                                          <p:val>
                                            <p:strVal val="#ppt_h"/>
                                          </p:val>
                                        </p:tav>
                                      </p:tavLst>
                                    </p:anim>
                                  </p:childTnLst>
                                </p:cTn>
                              </p:par>
                            </p:childTnLst>
                          </p:cTn>
                        </p:par>
                      </p:childTnLst>
                    </p:cTn>
                  </p:par>
                  <p:par>
                    <p:cTn id="66" fill="hold">
                      <p:stCondLst>
                        <p:cond delay="indefinite"/>
                      </p:stCondLst>
                      <p:childTnLst>
                        <p:par>
                          <p:cTn id="67" fill="hold">
                            <p:stCondLst>
                              <p:cond delay="0"/>
                            </p:stCondLst>
                            <p:childTnLst>
                              <p:par>
                                <p:cTn id="68" presetID="22" presetClass="entr" presetSubtype="4" fill="hold" grpId="0" nodeType="clickEffect">
                                  <p:stCondLst>
                                    <p:cond delay="0"/>
                                  </p:stCondLst>
                                  <p:childTnLst>
                                    <p:set>
                                      <p:cBhvr>
                                        <p:cTn id="69" dur="1" fill="hold">
                                          <p:stCondLst>
                                            <p:cond delay="0"/>
                                          </p:stCondLst>
                                        </p:cTn>
                                        <p:tgtEl>
                                          <p:spTgt spid="65"/>
                                        </p:tgtEl>
                                        <p:attrNameLst>
                                          <p:attrName>style.visibility</p:attrName>
                                        </p:attrNameLst>
                                      </p:cBhvr>
                                      <p:to>
                                        <p:strVal val="visible"/>
                                      </p:to>
                                    </p:set>
                                    <p:animEffect transition="in" filter="wipe(down)">
                                      <p:cBhvr>
                                        <p:cTn id="7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5" grpId="1"/>
      <p:bldP spid="67" grpId="0"/>
      <p:bldP spid="67" grpId="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6459855" y="5463540"/>
            <a:ext cx="3524250" cy="812165"/>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垄断及其产生</a:t>
            </a:r>
          </a:p>
        </p:txBody>
      </p:sp>
      <p:sp>
        <p:nvSpPr>
          <p:cNvPr id="14" name="矩形 13"/>
          <p:cNvSpPr/>
          <p:nvPr/>
        </p:nvSpPr>
        <p:spPr>
          <a:xfrm>
            <a:off x="2308308" y="455675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17</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934841" y="743200"/>
            <a:ext cx="9860914" cy="4697731"/>
            <a:chOff x="1298248" y="1168091"/>
            <a:chExt cx="8704590" cy="4146859"/>
          </a:xfrm>
        </p:grpSpPr>
        <p:grpSp>
          <p:nvGrpSpPr>
            <p:cNvPr id="7" name="组合 6"/>
            <p:cNvGrpSpPr/>
            <p:nvPr/>
          </p:nvGrpSpPr>
          <p:grpSpPr>
            <a:xfrm>
              <a:off x="4018565" y="1680424"/>
              <a:ext cx="3047594" cy="3154441"/>
              <a:chOff x="4544326" y="2894627"/>
              <a:chExt cx="3047594" cy="3154441"/>
            </a:xfrm>
          </p:grpSpPr>
          <p:sp>
            <p:nvSpPr>
              <p:cNvPr id="8" name="椭圆 7"/>
              <p:cNvSpPr/>
              <p:nvPr/>
            </p:nvSpPr>
            <p:spPr>
              <a:xfrm>
                <a:off x="6849177" y="5074671"/>
                <a:ext cx="742743" cy="742748"/>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nvGrpSpPr>
              <p:cNvPr id="9" name="组合 8"/>
              <p:cNvGrpSpPr/>
              <p:nvPr/>
            </p:nvGrpSpPr>
            <p:grpSpPr>
              <a:xfrm>
                <a:off x="4544326" y="2894627"/>
                <a:ext cx="2912084" cy="3154441"/>
                <a:chOff x="4544326" y="2894627"/>
                <a:chExt cx="2912084" cy="3154441"/>
              </a:xfrm>
            </p:grpSpPr>
            <p:sp>
              <p:nvSpPr>
                <p:cNvPr id="10" name="椭圆 9"/>
                <p:cNvSpPr/>
                <p:nvPr/>
              </p:nvSpPr>
              <p:spPr>
                <a:xfrm>
                  <a:off x="4544326" y="3166901"/>
                  <a:ext cx="2882165" cy="2882167"/>
                </a:xfrm>
                <a:prstGeom prst="ellipse">
                  <a:avLst/>
                </a:prstGeom>
                <a:noFill/>
                <a:ln>
                  <a:solidFill>
                    <a:srgbClr val="2C3F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nvGrpSpPr>
                <p:cNvPr id="11" name="组合 10"/>
                <p:cNvGrpSpPr/>
                <p:nvPr/>
              </p:nvGrpSpPr>
              <p:grpSpPr>
                <a:xfrm>
                  <a:off x="5242851" y="3437287"/>
                  <a:ext cx="1814286" cy="2096046"/>
                  <a:chOff x="8301916" y="1746066"/>
                  <a:chExt cx="2561601" cy="2959427"/>
                </a:xfrm>
              </p:grpSpPr>
              <p:sp>
                <p:nvSpPr>
                  <p:cNvPr id="18" name="梯形 17"/>
                  <p:cNvSpPr/>
                  <p:nvPr/>
                </p:nvSpPr>
                <p:spPr>
                  <a:xfrm rot="14400000">
                    <a:off x="8553651" y="2720979"/>
                    <a:ext cx="2370547" cy="427052"/>
                  </a:xfrm>
                  <a:prstGeom prst="trapezoid">
                    <a:avLst>
                      <a:gd name="adj" fmla="val 5836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9" name="梯形 18"/>
                  <p:cNvSpPr/>
                  <p:nvPr/>
                </p:nvSpPr>
                <p:spPr>
                  <a:xfrm>
                    <a:off x="8492970" y="4010011"/>
                    <a:ext cx="2370547" cy="427052"/>
                  </a:xfrm>
                  <a:prstGeom prst="trapezoid">
                    <a:avLst>
                      <a:gd name="adj" fmla="val 5836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0" name="梯形 19"/>
                  <p:cNvSpPr/>
                  <p:nvPr/>
                </p:nvSpPr>
                <p:spPr>
                  <a:xfrm rot="7200000">
                    <a:off x="7330168" y="3306693"/>
                    <a:ext cx="2370547" cy="427052"/>
                  </a:xfrm>
                  <a:prstGeom prst="trapezoid">
                    <a:avLst>
                      <a:gd name="adj" fmla="val 583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3" name="梯形 2"/>
                  <p:cNvSpPr/>
                  <p:nvPr/>
                </p:nvSpPr>
                <p:spPr>
                  <a:xfrm rot="14400000">
                    <a:off x="8577394" y="2717813"/>
                    <a:ext cx="2370547" cy="427052"/>
                  </a:xfrm>
                  <a:prstGeom prst="trapezoid">
                    <a:avLst>
                      <a:gd name="adj" fmla="val 5836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sp>
              <p:nvSpPr>
                <p:cNvPr id="12" name="椭圆 11"/>
                <p:cNvSpPr/>
                <p:nvPr/>
              </p:nvSpPr>
              <p:spPr>
                <a:xfrm>
                  <a:off x="5588714" y="2894627"/>
                  <a:ext cx="742743" cy="742748"/>
                </a:xfrm>
                <a:prstGeom prst="ellipse">
                  <a:avLst/>
                </a:prstGeom>
                <a:solidFill>
                  <a:schemeClr val="accent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3" name="任意多边形: 形状 10"/>
                <p:cNvSpPr/>
                <p:nvPr/>
              </p:nvSpPr>
              <p:spPr bwMode="auto">
                <a:xfrm>
                  <a:off x="5842507" y="3048077"/>
                  <a:ext cx="235159" cy="435849"/>
                </a:xfrm>
                <a:custGeom>
                  <a:avLst/>
                  <a:gdLst>
                    <a:gd name="connsiteX0" fmla="*/ 144363 w 327353"/>
                    <a:gd name="connsiteY0" fmla="*/ 543008 h 606722"/>
                    <a:gd name="connsiteX1" fmla="*/ 131814 w 327353"/>
                    <a:gd name="connsiteY1" fmla="*/ 555538 h 606722"/>
                    <a:gd name="connsiteX2" fmla="*/ 144363 w 327353"/>
                    <a:gd name="connsiteY2" fmla="*/ 568156 h 606722"/>
                    <a:gd name="connsiteX3" fmla="*/ 182990 w 327353"/>
                    <a:gd name="connsiteY3" fmla="*/ 568156 h 606722"/>
                    <a:gd name="connsiteX4" fmla="*/ 195540 w 327353"/>
                    <a:gd name="connsiteY4" fmla="*/ 555538 h 606722"/>
                    <a:gd name="connsiteX5" fmla="*/ 182990 w 327353"/>
                    <a:gd name="connsiteY5" fmla="*/ 543008 h 606722"/>
                    <a:gd name="connsiteX6" fmla="*/ 327353 w 327353"/>
                    <a:gd name="connsiteY6" fmla="*/ 501509 h 606722"/>
                    <a:gd name="connsiteX7" fmla="*/ 327353 w 327353"/>
                    <a:gd name="connsiteY7" fmla="*/ 572333 h 606722"/>
                    <a:gd name="connsiteX8" fmla="*/ 294066 w 327353"/>
                    <a:gd name="connsiteY8" fmla="*/ 606722 h 606722"/>
                    <a:gd name="connsiteX9" fmla="*/ 33020 w 327353"/>
                    <a:gd name="connsiteY9" fmla="*/ 606722 h 606722"/>
                    <a:gd name="connsiteX10" fmla="*/ 0 w 327353"/>
                    <a:gd name="connsiteY10" fmla="*/ 572333 h 606722"/>
                    <a:gd name="connsiteX11" fmla="*/ 0 w 327353"/>
                    <a:gd name="connsiteY11" fmla="*/ 502779 h 606722"/>
                    <a:gd name="connsiteX12" fmla="*/ 0 w 327353"/>
                    <a:gd name="connsiteY12" fmla="*/ 502753 h 606722"/>
                    <a:gd name="connsiteX13" fmla="*/ 322280 w 327353"/>
                    <a:gd name="connsiteY13" fmla="*/ 502753 h 606722"/>
                    <a:gd name="connsiteX14" fmla="*/ 327353 w 327353"/>
                    <a:gd name="connsiteY14" fmla="*/ 501509 h 606722"/>
                    <a:gd name="connsiteX15" fmla="*/ 187174 w 327353"/>
                    <a:gd name="connsiteY15" fmla="*/ 190205 h 606722"/>
                    <a:gd name="connsiteX16" fmla="*/ 174624 w 327353"/>
                    <a:gd name="connsiteY16" fmla="*/ 202823 h 606722"/>
                    <a:gd name="connsiteX17" fmla="*/ 174624 w 327353"/>
                    <a:gd name="connsiteY17" fmla="*/ 263163 h 606722"/>
                    <a:gd name="connsiteX18" fmla="*/ 187174 w 327353"/>
                    <a:gd name="connsiteY18" fmla="*/ 275693 h 606722"/>
                    <a:gd name="connsiteX19" fmla="*/ 191357 w 327353"/>
                    <a:gd name="connsiteY19" fmla="*/ 274982 h 606722"/>
                    <a:gd name="connsiteX20" fmla="*/ 191357 w 327353"/>
                    <a:gd name="connsiteY20" fmla="*/ 405614 h 606722"/>
                    <a:gd name="connsiteX21" fmla="*/ 203995 w 327353"/>
                    <a:gd name="connsiteY21" fmla="*/ 418144 h 606722"/>
                    <a:gd name="connsiteX22" fmla="*/ 216545 w 327353"/>
                    <a:gd name="connsiteY22" fmla="*/ 405614 h 606722"/>
                    <a:gd name="connsiteX23" fmla="*/ 216545 w 327353"/>
                    <a:gd name="connsiteY23" fmla="*/ 275426 h 606722"/>
                    <a:gd name="connsiteX24" fmla="*/ 219037 w 327353"/>
                    <a:gd name="connsiteY24" fmla="*/ 275693 h 606722"/>
                    <a:gd name="connsiteX25" fmla="*/ 231675 w 327353"/>
                    <a:gd name="connsiteY25" fmla="*/ 263163 h 606722"/>
                    <a:gd name="connsiteX26" fmla="*/ 231675 w 327353"/>
                    <a:gd name="connsiteY26" fmla="*/ 202823 h 606722"/>
                    <a:gd name="connsiteX27" fmla="*/ 219037 w 327353"/>
                    <a:gd name="connsiteY27" fmla="*/ 190205 h 606722"/>
                    <a:gd name="connsiteX28" fmla="*/ 211471 w 327353"/>
                    <a:gd name="connsiteY28" fmla="*/ 192782 h 606722"/>
                    <a:gd name="connsiteX29" fmla="*/ 203995 w 327353"/>
                    <a:gd name="connsiteY29" fmla="*/ 190205 h 606722"/>
                    <a:gd name="connsiteX30" fmla="*/ 195540 w 327353"/>
                    <a:gd name="connsiteY30" fmla="*/ 193493 h 606722"/>
                    <a:gd name="connsiteX31" fmla="*/ 187174 w 327353"/>
                    <a:gd name="connsiteY31" fmla="*/ 190205 h 606722"/>
                    <a:gd name="connsiteX32" fmla="*/ 106626 w 327353"/>
                    <a:gd name="connsiteY32" fmla="*/ 181851 h 606722"/>
                    <a:gd name="connsiteX33" fmla="*/ 85621 w 327353"/>
                    <a:gd name="connsiteY33" fmla="*/ 202823 h 606722"/>
                    <a:gd name="connsiteX34" fmla="*/ 85621 w 327353"/>
                    <a:gd name="connsiteY34" fmla="*/ 328479 h 606722"/>
                    <a:gd name="connsiteX35" fmla="*/ 95678 w 327353"/>
                    <a:gd name="connsiteY35" fmla="*/ 346341 h 606722"/>
                    <a:gd name="connsiteX36" fmla="*/ 95678 w 327353"/>
                    <a:gd name="connsiteY36" fmla="*/ 405614 h 606722"/>
                    <a:gd name="connsiteX37" fmla="*/ 108317 w 327353"/>
                    <a:gd name="connsiteY37" fmla="*/ 418144 h 606722"/>
                    <a:gd name="connsiteX38" fmla="*/ 120866 w 327353"/>
                    <a:gd name="connsiteY38" fmla="*/ 405614 h 606722"/>
                    <a:gd name="connsiteX39" fmla="*/ 120866 w 327353"/>
                    <a:gd name="connsiteY39" fmla="*/ 343853 h 606722"/>
                    <a:gd name="connsiteX40" fmla="*/ 127631 w 327353"/>
                    <a:gd name="connsiteY40" fmla="*/ 328479 h 606722"/>
                    <a:gd name="connsiteX41" fmla="*/ 127631 w 327353"/>
                    <a:gd name="connsiteY41" fmla="*/ 202823 h 606722"/>
                    <a:gd name="connsiteX42" fmla="*/ 106626 w 327353"/>
                    <a:gd name="connsiteY42" fmla="*/ 181851 h 606722"/>
                    <a:gd name="connsiteX43" fmla="*/ 0 w 327353"/>
                    <a:gd name="connsiteY43" fmla="*/ 112270 h 606722"/>
                    <a:gd name="connsiteX44" fmla="*/ 327353 w 327353"/>
                    <a:gd name="connsiteY44" fmla="*/ 112270 h 606722"/>
                    <a:gd name="connsiteX45" fmla="*/ 327353 w 327353"/>
                    <a:gd name="connsiteY45" fmla="*/ 478928 h 606722"/>
                    <a:gd name="connsiteX46" fmla="*/ 322280 w 327353"/>
                    <a:gd name="connsiteY46" fmla="*/ 477684 h 606722"/>
                    <a:gd name="connsiteX47" fmla="*/ 0 w 327353"/>
                    <a:gd name="connsiteY47" fmla="*/ 477684 h 606722"/>
                    <a:gd name="connsiteX48" fmla="*/ 0 w 327353"/>
                    <a:gd name="connsiteY48" fmla="*/ 477658 h 606722"/>
                    <a:gd name="connsiteX49" fmla="*/ 33020 w 327353"/>
                    <a:gd name="connsiteY49" fmla="*/ 0 h 606722"/>
                    <a:gd name="connsiteX50" fmla="*/ 294066 w 327353"/>
                    <a:gd name="connsiteY50" fmla="*/ 0 h 606722"/>
                    <a:gd name="connsiteX51" fmla="*/ 327353 w 327353"/>
                    <a:gd name="connsiteY51" fmla="*/ 34407 h 606722"/>
                    <a:gd name="connsiteX52" fmla="*/ 327353 w 327353"/>
                    <a:gd name="connsiteY52" fmla="*/ 87219 h 606722"/>
                    <a:gd name="connsiteX53" fmla="*/ 0 w 327353"/>
                    <a:gd name="connsiteY53" fmla="*/ 87219 h 606722"/>
                    <a:gd name="connsiteX54" fmla="*/ 0 w 327353"/>
                    <a:gd name="connsiteY54" fmla="*/ 34407 h 606722"/>
                    <a:gd name="connsiteX55" fmla="*/ 33020 w 327353"/>
                    <a:gd name="connsiteY5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27353" h="606722">
                      <a:moveTo>
                        <a:pt x="144363" y="543008"/>
                      </a:moveTo>
                      <a:cubicBezTo>
                        <a:pt x="137421" y="543008"/>
                        <a:pt x="131814" y="548606"/>
                        <a:pt x="131814" y="555538"/>
                      </a:cubicBezTo>
                      <a:cubicBezTo>
                        <a:pt x="131814" y="562558"/>
                        <a:pt x="137421" y="568156"/>
                        <a:pt x="144363" y="568156"/>
                      </a:cubicBezTo>
                      <a:lnTo>
                        <a:pt x="182990" y="568156"/>
                      </a:lnTo>
                      <a:cubicBezTo>
                        <a:pt x="189933" y="568156"/>
                        <a:pt x="195540" y="562558"/>
                        <a:pt x="195540" y="555538"/>
                      </a:cubicBezTo>
                      <a:cubicBezTo>
                        <a:pt x="195540" y="548606"/>
                        <a:pt x="189933" y="543008"/>
                        <a:pt x="182990" y="543008"/>
                      </a:cubicBezTo>
                      <a:close/>
                      <a:moveTo>
                        <a:pt x="327353" y="501509"/>
                      </a:moveTo>
                      <a:lnTo>
                        <a:pt x="327353" y="572333"/>
                      </a:lnTo>
                      <a:cubicBezTo>
                        <a:pt x="327353" y="590905"/>
                        <a:pt x="312668" y="606722"/>
                        <a:pt x="294066" y="606722"/>
                      </a:cubicBezTo>
                      <a:lnTo>
                        <a:pt x="33020" y="606722"/>
                      </a:lnTo>
                      <a:cubicBezTo>
                        <a:pt x="14330" y="606722"/>
                        <a:pt x="0" y="590905"/>
                        <a:pt x="0" y="572333"/>
                      </a:cubicBezTo>
                      <a:lnTo>
                        <a:pt x="0" y="502779"/>
                      </a:lnTo>
                      <a:lnTo>
                        <a:pt x="0" y="502753"/>
                      </a:lnTo>
                      <a:lnTo>
                        <a:pt x="322280" y="502753"/>
                      </a:lnTo>
                      <a:cubicBezTo>
                        <a:pt x="324238" y="502753"/>
                        <a:pt x="325662" y="502309"/>
                        <a:pt x="327353" y="501509"/>
                      </a:cubicBezTo>
                      <a:close/>
                      <a:moveTo>
                        <a:pt x="187174" y="190205"/>
                      </a:moveTo>
                      <a:cubicBezTo>
                        <a:pt x="180231" y="190205"/>
                        <a:pt x="174624" y="195892"/>
                        <a:pt x="174624" y="202823"/>
                      </a:cubicBezTo>
                      <a:lnTo>
                        <a:pt x="174624" y="263163"/>
                      </a:lnTo>
                      <a:cubicBezTo>
                        <a:pt x="174624" y="270094"/>
                        <a:pt x="180231" y="275693"/>
                        <a:pt x="187174" y="275693"/>
                      </a:cubicBezTo>
                      <a:cubicBezTo>
                        <a:pt x="188687" y="275693"/>
                        <a:pt x="190022" y="275426"/>
                        <a:pt x="191357" y="274982"/>
                      </a:cubicBezTo>
                      <a:lnTo>
                        <a:pt x="191357" y="405614"/>
                      </a:lnTo>
                      <a:cubicBezTo>
                        <a:pt x="191357" y="412545"/>
                        <a:pt x="196964" y="418144"/>
                        <a:pt x="203995" y="418144"/>
                      </a:cubicBezTo>
                      <a:cubicBezTo>
                        <a:pt x="210937" y="418144"/>
                        <a:pt x="216545" y="412545"/>
                        <a:pt x="216545" y="405614"/>
                      </a:cubicBezTo>
                      <a:lnTo>
                        <a:pt x="216545" y="275426"/>
                      </a:lnTo>
                      <a:cubicBezTo>
                        <a:pt x="217346" y="275604"/>
                        <a:pt x="218236" y="275693"/>
                        <a:pt x="219037" y="275693"/>
                      </a:cubicBezTo>
                      <a:cubicBezTo>
                        <a:pt x="225979" y="275693"/>
                        <a:pt x="231675" y="270094"/>
                        <a:pt x="231675" y="263163"/>
                      </a:cubicBezTo>
                      <a:lnTo>
                        <a:pt x="231675" y="202823"/>
                      </a:lnTo>
                      <a:cubicBezTo>
                        <a:pt x="231675" y="195892"/>
                        <a:pt x="225979" y="190205"/>
                        <a:pt x="219037" y="190205"/>
                      </a:cubicBezTo>
                      <a:cubicBezTo>
                        <a:pt x="216189" y="190205"/>
                        <a:pt x="213607" y="191182"/>
                        <a:pt x="211471" y="192782"/>
                      </a:cubicBezTo>
                      <a:cubicBezTo>
                        <a:pt x="209424" y="191182"/>
                        <a:pt x="206843" y="190205"/>
                        <a:pt x="203995" y="190205"/>
                      </a:cubicBezTo>
                      <a:cubicBezTo>
                        <a:pt x="200702" y="190205"/>
                        <a:pt x="197765" y="191449"/>
                        <a:pt x="195540" y="193493"/>
                      </a:cubicBezTo>
                      <a:cubicBezTo>
                        <a:pt x="193315" y="191449"/>
                        <a:pt x="190378" y="190205"/>
                        <a:pt x="187174" y="190205"/>
                      </a:cubicBezTo>
                      <a:close/>
                      <a:moveTo>
                        <a:pt x="106626" y="181851"/>
                      </a:moveTo>
                      <a:cubicBezTo>
                        <a:pt x="95055" y="181851"/>
                        <a:pt x="85621" y="191271"/>
                        <a:pt x="85621" y="202823"/>
                      </a:cubicBezTo>
                      <a:lnTo>
                        <a:pt x="85621" y="328479"/>
                      </a:lnTo>
                      <a:cubicBezTo>
                        <a:pt x="85621" y="336032"/>
                        <a:pt x="89715" y="342697"/>
                        <a:pt x="95678" y="346341"/>
                      </a:cubicBezTo>
                      <a:lnTo>
                        <a:pt x="95678" y="405614"/>
                      </a:lnTo>
                      <a:cubicBezTo>
                        <a:pt x="95678" y="412545"/>
                        <a:pt x="101375" y="418144"/>
                        <a:pt x="108317" y="418144"/>
                      </a:cubicBezTo>
                      <a:cubicBezTo>
                        <a:pt x="115259" y="418144"/>
                        <a:pt x="120866" y="412545"/>
                        <a:pt x="120866" y="405614"/>
                      </a:cubicBezTo>
                      <a:lnTo>
                        <a:pt x="120866" y="343853"/>
                      </a:lnTo>
                      <a:cubicBezTo>
                        <a:pt x="124960" y="340031"/>
                        <a:pt x="127631" y="334522"/>
                        <a:pt x="127631" y="328479"/>
                      </a:cubicBezTo>
                      <a:lnTo>
                        <a:pt x="127631" y="202823"/>
                      </a:lnTo>
                      <a:cubicBezTo>
                        <a:pt x="127631" y="191271"/>
                        <a:pt x="118196" y="181851"/>
                        <a:pt x="106626" y="181851"/>
                      </a:cubicBezTo>
                      <a:close/>
                      <a:moveTo>
                        <a:pt x="0" y="112270"/>
                      </a:moveTo>
                      <a:lnTo>
                        <a:pt x="327353" y="112270"/>
                      </a:lnTo>
                      <a:lnTo>
                        <a:pt x="327353" y="478928"/>
                      </a:lnTo>
                      <a:cubicBezTo>
                        <a:pt x="325662" y="478128"/>
                        <a:pt x="324238" y="477684"/>
                        <a:pt x="322280" y="477684"/>
                      </a:cubicBezTo>
                      <a:lnTo>
                        <a:pt x="0" y="477684"/>
                      </a:lnTo>
                      <a:lnTo>
                        <a:pt x="0" y="477658"/>
                      </a:lnTo>
                      <a:close/>
                      <a:moveTo>
                        <a:pt x="33020" y="0"/>
                      </a:moveTo>
                      <a:lnTo>
                        <a:pt x="294066" y="0"/>
                      </a:lnTo>
                      <a:cubicBezTo>
                        <a:pt x="312668" y="0"/>
                        <a:pt x="327353" y="15825"/>
                        <a:pt x="327353" y="34407"/>
                      </a:cubicBezTo>
                      <a:lnTo>
                        <a:pt x="327353" y="87219"/>
                      </a:lnTo>
                      <a:lnTo>
                        <a:pt x="0" y="87219"/>
                      </a:lnTo>
                      <a:lnTo>
                        <a:pt x="0" y="34407"/>
                      </a:lnTo>
                      <a:cubicBezTo>
                        <a:pt x="0" y="15825"/>
                        <a:pt x="14330" y="0"/>
                        <a:pt x="33020"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4" name="椭圆 13"/>
                <p:cNvSpPr/>
                <p:nvPr/>
              </p:nvSpPr>
              <p:spPr>
                <a:xfrm>
                  <a:off x="4589393" y="5085190"/>
                  <a:ext cx="742743" cy="742748"/>
                </a:xfrm>
                <a:prstGeom prst="ellipse">
                  <a:avLst/>
                </a:prstGeom>
                <a:solidFill>
                  <a:schemeClr val="accent3"/>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5" name="任意多边形: 形状 12"/>
                <p:cNvSpPr/>
                <p:nvPr/>
              </p:nvSpPr>
              <p:spPr bwMode="auto">
                <a:xfrm>
                  <a:off x="4742842" y="5257947"/>
                  <a:ext cx="435848" cy="39723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6" name="任意多边形: 形状 14"/>
                <p:cNvSpPr/>
                <p:nvPr/>
              </p:nvSpPr>
              <p:spPr bwMode="auto">
                <a:xfrm>
                  <a:off x="7002625" y="5240067"/>
                  <a:ext cx="435848" cy="411957"/>
                </a:xfrm>
                <a:custGeom>
                  <a:avLst/>
                  <a:gdLst>
                    <a:gd name="connsiteX0" fmla="*/ 7031 w 607639"/>
                    <a:gd name="connsiteY0" fmla="*/ 350992 h 574332"/>
                    <a:gd name="connsiteX1" fmla="*/ 600519 w 607639"/>
                    <a:gd name="connsiteY1" fmla="*/ 350992 h 574332"/>
                    <a:gd name="connsiteX2" fmla="*/ 607639 w 607639"/>
                    <a:gd name="connsiteY2" fmla="*/ 358013 h 574332"/>
                    <a:gd name="connsiteX3" fmla="*/ 607639 w 607639"/>
                    <a:gd name="connsiteY3" fmla="*/ 393207 h 574332"/>
                    <a:gd name="connsiteX4" fmla="*/ 558152 w 607639"/>
                    <a:gd name="connsiteY4" fmla="*/ 442621 h 574332"/>
                    <a:gd name="connsiteX5" fmla="*/ 383613 w 607639"/>
                    <a:gd name="connsiteY5" fmla="*/ 442621 h 574332"/>
                    <a:gd name="connsiteX6" fmla="*/ 405330 w 607639"/>
                    <a:gd name="connsiteY6" fmla="*/ 532028 h 574332"/>
                    <a:gd name="connsiteX7" fmla="*/ 432121 w 607639"/>
                    <a:gd name="connsiteY7" fmla="*/ 532028 h 574332"/>
                    <a:gd name="connsiteX8" fmla="*/ 453304 w 607639"/>
                    <a:gd name="connsiteY8" fmla="*/ 553180 h 574332"/>
                    <a:gd name="connsiteX9" fmla="*/ 432121 w 607639"/>
                    <a:gd name="connsiteY9" fmla="*/ 574332 h 574332"/>
                    <a:gd name="connsiteX10" fmla="*/ 175429 w 607639"/>
                    <a:gd name="connsiteY10" fmla="*/ 574332 h 574332"/>
                    <a:gd name="connsiteX11" fmla="*/ 154246 w 607639"/>
                    <a:gd name="connsiteY11" fmla="*/ 553180 h 574332"/>
                    <a:gd name="connsiteX12" fmla="*/ 175429 w 607639"/>
                    <a:gd name="connsiteY12" fmla="*/ 532028 h 574332"/>
                    <a:gd name="connsiteX13" fmla="*/ 202309 w 607639"/>
                    <a:gd name="connsiteY13" fmla="*/ 532028 h 574332"/>
                    <a:gd name="connsiteX14" fmla="*/ 224026 w 607639"/>
                    <a:gd name="connsiteY14" fmla="*/ 442621 h 574332"/>
                    <a:gd name="connsiteX15" fmla="*/ 49487 w 607639"/>
                    <a:gd name="connsiteY15" fmla="*/ 442621 h 574332"/>
                    <a:gd name="connsiteX16" fmla="*/ 0 w 607639"/>
                    <a:gd name="connsiteY16" fmla="*/ 393207 h 574332"/>
                    <a:gd name="connsiteX17" fmla="*/ 0 w 607639"/>
                    <a:gd name="connsiteY17" fmla="*/ 358013 h 574332"/>
                    <a:gd name="connsiteX18" fmla="*/ 7031 w 607639"/>
                    <a:gd name="connsiteY18" fmla="*/ 350992 h 574332"/>
                    <a:gd name="connsiteX19" fmla="*/ 459979 w 607639"/>
                    <a:gd name="connsiteY19" fmla="*/ 139441 h 574332"/>
                    <a:gd name="connsiteX20" fmla="*/ 445827 w 607639"/>
                    <a:gd name="connsiteY20" fmla="*/ 153572 h 574332"/>
                    <a:gd name="connsiteX21" fmla="*/ 445827 w 607639"/>
                    <a:gd name="connsiteY21" fmla="*/ 256042 h 574332"/>
                    <a:gd name="connsiteX22" fmla="*/ 459979 w 607639"/>
                    <a:gd name="connsiteY22" fmla="*/ 270173 h 574332"/>
                    <a:gd name="connsiteX23" fmla="*/ 521749 w 607639"/>
                    <a:gd name="connsiteY23" fmla="*/ 270173 h 574332"/>
                    <a:gd name="connsiteX24" fmla="*/ 535901 w 607639"/>
                    <a:gd name="connsiteY24" fmla="*/ 256042 h 574332"/>
                    <a:gd name="connsiteX25" fmla="*/ 535901 w 607639"/>
                    <a:gd name="connsiteY25" fmla="*/ 153572 h 574332"/>
                    <a:gd name="connsiteX26" fmla="*/ 521749 w 607639"/>
                    <a:gd name="connsiteY26" fmla="*/ 139441 h 574332"/>
                    <a:gd name="connsiteX27" fmla="*/ 85890 w 607639"/>
                    <a:gd name="connsiteY27" fmla="*/ 124955 h 574332"/>
                    <a:gd name="connsiteX28" fmla="*/ 71738 w 607639"/>
                    <a:gd name="connsiteY28" fmla="*/ 139086 h 574332"/>
                    <a:gd name="connsiteX29" fmla="*/ 71738 w 607639"/>
                    <a:gd name="connsiteY29" fmla="*/ 256042 h 574332"/>
                    <a:gd name="connsiteX30" fmla="*/ 85890 w 607639"/>
                    <a:gd name="connsiteY30" fmla="*/ 270173 h 574332"/>
                    <a:gd name="connsiteX31" fmla="*/ 147571 w 607639"/>
                    <a:gd name="connsiteY31" fmla="*/ 270173 h 574332"/>
                    <a:gd name="connsiteX32" fmla="*/ 161723 w 607639"/>
                    <a:gd name="connsiteY32" fmla="*/ 256042 h 574332"/>
                    <a:gd name="connsiteX33" fmla="*/ 161723 w 607639"/>
                    <a:gd name="connsiteY33" fmla="*/ 139086 h 574332"/>
                    <a:gd name="connsiteX34" fmla="*/ 147571 w 607639"/>
                    <a:gd name="connsiteY34" fmla="*/ 124955 h 574332"/>
                    <a:gd name="connsiteX35" fmla="*/ 210586 w 607639"/>
                    <a:gd name="connsiteY35" fmla="*/ 81585 h 574332"/>
                    <a:gd name="connsiteX36" fmla="*/ 196435 w 607639"/>
                    <a:gd name="connsiteY36" fmla="*/ 95627 h 574332"/>
                    <a:gd name="connsiteX37" fmla="*/ 196435 w 607639"/>
                    <a:gd name="connsiteY37" fmla="*/ 256042 h 574332"/>
                    <a:gd name="connsiteX38" fmla="*/ 210586 w 607639"/>
                    <a:gd name="connsiteY38" fmla="*/ 270173 h 574332"/>
                    <a:gd name="connsiteX39" fmla="*/ 272356 w 607639"/>
                    <a:gd name="connsiteY39" fmla="*/ 270173 h 574332"/>
                    <a:gd name="connsiteX40" fmla="*/ 286419 w 607639"/>
                    <a:gd name="connsiteY40" fmla="*/ 256042 h 574332"/>
                    <a:gd name="connsiteX41" fmla="*/ 286419 w 607639"/>
                    <a:gd name="connsiteY41" fmla="*/ 95627 h 574332"/>
                    <a:gd name="connsiteX42" fmla="*/ 272356 w 607639"/>
                    <a:gd name="connsiteY42" fmla="*/ 81585 h 574332"/>
                    <a:gd name="connsiteX43" fmla="*/ 335283 w 607639"/>
                    <a:gd name="connsiteY43" fmla="*/ 52613 h 574332"/>
                    <a:gd name="connsiteX44" fmla="*/ 321131 w 607639"/>
                    <a:gd name="connsiteY44" fmla="*/ 66743 h 574332"/>
                    <a:gd name="connsiteX45" fmla="*/ 321131 w 607639"/>
                    <a:gd name="connsiteY45" fmla="*/ 256042 h 574332"/>
                    <a:gd name="connsiteX46" fmla="*/ 335283 w 607639"/>
                    <a:gd name="connsiteY46" fmla="*/ 270173 h 574332"/>
                    <a:gd name="connsiteX47" fmla="*/ 397053 w 607639"/>
                    <a:gd name="connsiteY47" fmla="*/ 270173 h 574332"/>
                    <a:gd name="connsiteX48" fmla="*/ 411115 w 607639"/>
                    <a:gd name="connsiteY48" fmla="*/ 256042 h 574332"/>
                    <a:gd name="connsiteX49" fmla="*/ 411115 w 607639"/>
                    <a:gd name="connsiteY49" fmla="*/ 66743 h 574332"/>
                    <a:gd name="connsiteX50" fmla="*/ 397053 w 607639"/>
                    <a:gd name="connsiteY50" fmla="*/ 52613 h 574332"/>
                    <a:gd name="connsiteX51" fmla="*/ 49487 w 607639"/>
                    <a:gd name="connsiteY51" fmla="*/ 0 h 574332"/>
                    <a:gd name="connsiteX52" fmla="*/ 558152 w 607639"/>
                    <a:gd name="connsiteY52" fmla="*/ 0 h 574332"/>
                    <a:gd name="connsiteX53" fmla="*/ 607639 w 607639"/>
                    <a:gd name="connsiteY53" fmla="*/ 49413 h 574332"/>
                    <a:gd name="connsiteX54" fmla="*/ 607639 w 607639"/>
                    <a:gd name="connsiteY54" fmla="*/ 315675 h 574332"/>
                    <a:gd name="connsiteX55" fmla="*/ 600519 w 607639"/>
                    <a:gd name="connsiteY55" fmla="*/ 322696 h 574332"/>
                    <a:gd name="connsiteX56" fmla="*/ 7031 w 607639"/>
                    <a:gd name="connsiteY56" fmla="*/ 322696 h 574332"/>
                    <a:gd name="connsiteX57" fmla="*/ 0 w 607639"/>
                    <a:gd name="connsiteY57" fmla="*/ 315675 h 574332"/>
                    <a:gd name="connsiteX58" fmla="*/ 0 w 607639"/>
                    <a:gd name="connsiteY58" fmla="*/ 49413 h 574332"/>
                    <a:gd name="connsiteX59" fmla="*/ 49487 w 607639"/>
                    <a:gd name="connsiteY59" fmla="*/ 0 h 57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7639" h="574332">
                      <a:moveTo>
                        <a:pt x="7031" y="350992"/>
                      </a:moveTo>
                      <a:lnTo>
                        <a:pt x="600519" y="350992"/>
                      </a:lnTo>
                      <a:cubicBezTo>
                        <a:pt x="604435" y="350992"/>
                        <a:pt x="607639" y="354103"/>
                        <a:pt x="607639" y="358013"/>
                      </a:cubicBezTo>
                      <a:lnTo>
                        <a:pt x="607639" y="393207"/>
                      </a:lnTo>
                      <a:cubicBezTo>
                        <a:pt x="607639" y="420492"/>
                        <a:pt x="585477" y="442621"/>
                        <a:pt x="558152" y="442621"/>
                      </a:cubicBezTo>
                      <a:lnTo>
                        <a:pt x="383613" y="442621"/>
                      </a:lnTo>
                      <a:lnTo>
                        <a:pt x="405330" y="532028"/>
                      </a:lnTo>
                      <a:lnTo>
                        <a:pt x="432121" y="532028"/>
                      </a:lnTo>
                      <a:cubicBezTo>
                        <a:pt x="443869" y="532028"/>
                        <a:pt x="453304" y="541538"/>
                        <a:pt x="453304" y="553180"/>
                      </a:cubicBezTo>
                      <a:cubicBezTo>
                        <a:pt x="453304" y="564912"/>
                        <a:pt x="443869" y="574332"/>
                        <a:pt x="432121" y="574332"/>
                      </a:cubicBezTo>
                      <a:lnTo>
                        <a:pt x="175429" y="574332"/>
                      </a:lnTo>
                      <a:cubicBezTo>
                        <a:pt x="163770" y="574332"/>
                        <a:pt x="154246" y="564912"/>
                        <a:pt x="154246" y="553180"/>
                      </a:cubicBezTo>
                      <a:cubicBezTo>
                        <a:pt x="154246" y="541538"/>
                        <a:pt x="163770" y="532028"/>
                        <a:pt x="175429" y="532028"/>
                      </a:cubicBezTo>
                      <a:lnTo>
                        <a:pt x="202309" y="532028"/>
                      </a:lnTo>
                      <a:lnTo>
                        <a:pt x="224026" y="442621"/>
                      </a:lnTo>
                      <a:lnTo>
                        <a:pt x="49487" y="442621"/>
                      </a:lnTo>
                      <a:cubicBezTo>
                        <a:pt x="22162" y="442621"/>
                        <a:pt x="0" y="420492"/>
                        <a:pt x="0" y="393207"/>
                      </a:cubicBezTo>
                      <a:lnTo>
                        <a:pt x="0" y="358013"/>
                      </a:lnTo>
                      <a:cubicBezTo>
                        <a:pt x="0" y="354103"/>
                        <a:pt x="3204" y="350992"/>
                        <a:pt x="7031" y="350992"/>
                      </a:cubicBezTo>
                      <a:close/>
                      <a:moveTo>
                        <a:pt x="459979" y="139441"/>
                      </a:moveTo>
                      <a:cubicBezTo>
                        <a:pt x="452236" y="139441"/>
                        <a:pt x="445827" y="145751"/>
                        <a:pt x="445827" y="153572"/>
                      </a:cubicBezTo>
                      <a:lnTo>
                        <a:pt x="445827" y="256042"/>
                      </a:lnTo>
                      <a:cubicBezTo>
                        <a:pt x="445827" y="263863"/>
                        <a:pt x="452236" y="270173"/>
                        <a:pt x="459979" y="270173"/>
                      </a:cubicBezTo>
                      <a:lnTo>
                        <a:pt x="521749" y="270173"/>
                      </a:lnTo>
                      <a:cubicBezTo>
                        <a:pt x="529492" y="270173"/>
                        <a:pt x="535901" y="263863"/>
                        <a:pt x="535901" y="256042"/>
                      </a:cubicBezTo>
                      <a:lnTo>
                        <a:pt x="535901" y="153572"/>
                      </a:lnTo>
                      <a:cubicBezTo>
                        <a:pt x="535901" y="145751"/>
                        <a:pt x="529492" y="139441"/>
                        <a:pt x="521749" y="139441"/>
                      </a:cubicBezTo>
                      <a:close/>
                      <a:moveTo>
                        <a:pt x="85890" y="124955"/>
                      </a:moveTo>
                      <a:cubicBezTo>
                        <a:pt x="78058" y="124955"/>
                        <a:pt x="71738" y="131265"/>
                        <a:pt x="71738" y="139086"/>
                      </a:cubicBezTo>
                      <a:lnTo>
                        <a:pt x="71738" y="256042"/>
                      </a:lnTo>
                      <a:cubicBezTo>
                        <a:pt x="71738" y="263863"/>
                        <a:pt x="78058" y="270173"/>
                        <a:pt x="85890" y="270173"/>
                      </a:cubicBezTo>
                      <a:lnTo>
                        <a:pt x="147571" y="270173"/>
                      </a:lnTo>
                      <a:cubicBezTo>
                        <a:pt x="155403" y="270173"/>
                        <a:pt x="161723" y="263863"/>
                        <a:pt x="161723" y="256042"/>
                      </a:cubicBezTo>
                      <a:lnTo>
                        <a:pt x="161723" y="139086"/>
                      </a:lnTo>
                      <a:cubicBezTo>
                        <a:pt x="161723" y="131265"/>
                        <a:pt x="155403" y="124955"/>
                        <a:pt x="147571" y="124955"/>
                      </a:cubicBezTo>
                      <a:close/>
                      <a:moveTo>
                        <a:pt x="210586" y="81585"/>
                      </a:moveTo>
                      <a:cubicBezTo>
                        <a:pt x="202754" y="81585"/>
                        <a:pt x="196435" y="87895"/>
                        <a:pt x="196435" y="95627"/>
                      </a:cubicBezTo>
                      <a:lnTo>
                        <a:pt x="196435" y="256042"/>
                      </a:lnTo>
                      <a:cubicBezTo>
                        <a:pt x="196435" y="263863"/>
                        <a:pt x="202754" y="270173"/>
                        <a:pt x="210586" y="270173"/>
                      </a:cubicBezTo>
                      <a:lnTo>
                        <a:pt x="272356" y="270173"/>
                      </a:lnTo>
                      <a:cubicBezTo>
                        <a:pt x="280100" y="270173"/>
                        <a:pt x="286419" y="263863"/>
                        <a:pt x="286419" y="256042"/>
                      </a:cubicBezTo>
                      <a:lnTo>
                        <a:pt x="286419" y="95627"/>
                      </a:lnTo>
                      <a:cubicBezTo>
                        <a:pt x="286419" y="87895"/>
                        <a:pt x="280100" y="81585"/>
                        <a:pt x="272356" y="81585"/>
                      </a:cubicBezTo>
                      <a:close/>
                      <a:moveTo>
                        <a:pt x="335283" y="52613"/>
                      </a:moveTo>
                      <a:cubicBezTo>
                        <a:pt x="327450" y="52613"/>
                        <a:pt x="321131" y="58923"/>
                        <a:pt x="321131" y="66743"/>
                      </a:cubicBezTo>
                      <a:lnTo>
                        <a:pt x="321131" y="256042"/>
                      </a:lnTo>
                      <a:cubicBezTo>
                        <a:pt x="321131" y="263863"/>
                        <a:pt x="327450" y="270173"/>
                        <a:pt x="335283" y="270173"/>
                      </a:cubicBezTo>
                      <a:lnTo>
                        <a:pt x="397053" y="270173"/>
                      </a:lnTo>
                      <a:cubicBezTo>
                        <a:pt x="404796" y="270173"/>
                        <a:pt x="411115" y="263863"/>
                        <a:pt x="411115" y="256042"/>
                      </a:cubicBezTo>
                      <a:lnTo>
                        <a:pt x="411115" y="66743"/>
                      </a:lnTo>
                      <a:cubicBezTo>
                        <a:pt x="411115" y="58923"/>
                        <a:pt x="404796" y="52613"/>
                        <a:pt x="397053" y="52613"/>
                      </a:cubicBezTo>
                      <a:close/>
                      <a:moveTo>
                        <a:pt x="49487" y="0"/>
                      </a:moveTo>
                      <a:lnTo>
                        <a:pt x="558152" y="0"/>
                      </a:lnTo>
                      <a:cubicBezTo>
                        <a:pt x="585477" y="0"/>
                        <a:pt x="607639" y="22129"/>
                        <a:pt x="607639" y="49413"/>
                      </a:cubicBezTo>
                      <a:lnTo>
                        <a:pt x="607639" y="315675"/>
                      </a:lnTo>
                      <a:cubicBezTo>
                        <a:pt x="607639" y="319586"/>
                        <a:pt x="604435" y="322696"/>
                        <a:pt x="600519" y="322696"/>
                      </a:cubicBezTo>
                      <a:lnTo>
                        <a:pt x="7031" y="322696"/>
                      </a:lnTo>
                      <a:cubicBezTo>
                        <a:pt x="3204" y="322696"/>
                        <a:pt x="0" y="319586"/>
                        <a:pt x="0" y="315675"/>
                      </a:cubicBezTo>
                      <a:lnTo>
                        <a:pt x="0" y="49413"/>
                      </a:lnTo>
                      <a:cubicBezTo>
                        <a:pt x="0" y="22129"/>
                        <a:pt x="22162" y="0"/>
                        <a:pt x="49487"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7" name="文本框 21"/>
                <p:cNvSpPr txBox="1"/>
                <p:nvPr/>
              </p:nvSpPr>
              <p:spPr>
                <a:xfrm>
                  <a:off x="5086703" y="4365449"/>
                  <a:ext cx="1710981" cy="661659"/>
                </a:xfrm>
                <a:prstGeom prst="rect">
                  <a:avLst/>
                </a:prstGeom>
                <a:noFill/>
              </p:spPr>
              <p:txBody>
                <a:bodyPr wrap="none" anchor="ctr">
                  <a:normAutofit/>
                </a:bodyPr>
                <a:lstStyle/>
                <a:p>
                  <a:pPr algn="ctr"/>
                  <a:r>
                    <a:rPr lang="zh-CN" altLang="en-US" sz="1400" b="1" dirty="0">
                      <a:latin typeface="Arial" panose="020B0604020202020204"/>
                      <a:ea typeface="微软雅黑" panose="020B0503020204020204" pitchFamily="34" charset="-122"/>
                      <a:cs typeface="+mn-ea"/>
                      <a:sym typeface="Arial" panose="020B0604020202020204"/>
                    </a:rPr>
                    <a:t>垄断</a:t>
                  </a:r>
                </a:p>
              </p:txBody>
            </p:sp>
            <p:sp>
              <p:nvSpPr>
                <p:cNvPr id="4" name="任意多边形: 形状 10"/>
                <p:cNvSpPr/>
                <p:nvPr/>
              </p:nvSpPr>
              <p:spPr bwMode="auto">
                <a:xfrm>
                  <a:off x="5860444" y="3045835"/>
                  <a:ext cx="235159" cy="435849"/>
                </a:xfrm>
                <a:custGeom>
                  <a:avLst/>
                  <a:gdLst>
                    <a:gd name="connsiteX0" fmla="*/ 144363 w 327353"/>
                    <a:gd name="connsiteY0" fmla="*/ 543008 h 606722"/>
                    <a:gd name="connsiteX1" fmla="*/ 131814 w 327353"/>
                    <a:gd name="connsiteY1" fmla="*/ 555538 h 606722"/>
                    <a:gd name="connsiteX2" fmla="*/ 144363 w 327353"/>
                    <a:gd name="connsiteY2" fmla="*/ 568156 h 606722"/>
                    <a:gd name="connsiteX3" fmla="*/ 182990 w 327353"/>
                    <a:gd name="connsiteY3" fmla="*/ 568156 h 606722"/>
                    <a:gd name="connsiteX4" fmla="*/ 195540 w 327353"/>
                    <a:gd name="connsiteY4" fmla="*/ 555538 h 606722"/>
                    <a:gd name="connsiteX5" fmla="*/ 182990 w 327353"/>
                    <a:gd name="connsiteY5" fmla="*/ 543008 h 606722"/>
                    <a:gd name="connsiteX6" fmla="*/ 327353 w 327353"/>
                    <a:gd name="connsiteY6" fmla="*/ 501509 h 606722"/>
                    <a:gd name="connsiteX7" fmla="*/ 327353 w 327353"/>
                    <a:gd name="connsiteY7" fmla="*/ 572333 h 606722"/>
                    <a:gd name="connsiteX8" fmla="*/ 294066 w 327353"/>
                    <a:gd name="connsiteY8" fmla="*/ 606722 h 606722"/>
                    <a:gd name="connsiteX9" fmla="*/ 33020 w 327353"/>
                    <a:gd name="connsiteY9" fmla="*/ 606722 h 606722"/>
                    <a:gd name="connsiteX10" fmla="*/ 0 w 327353"/>
                    <a:gd name="connsiteY10" fmla="*/ 572333 h 606722"/>
                    <a:gd name="connsiteX11" fmla="*/ 0 w 327353"/>
                    <a:gd name="connsiteY11" fmla="*/ 502779 h 606722"/>
                    <a:gd name="connsiteX12" fmla="*/ 0 w 327353"/>
                    <a:gd name="connsiteY12" fmla="*/ 502753 h 606722"/>
                    <a:gd name="connsiteX13" fmla="*/ 322280 w 327353"/>
                    <a:gd name="connsiteY13" fmla="*/ 502753 h 606722"/>
                    <a:gd name="connsiteX14" fmla="*/ 327353 w 327353"/>
                    <a:gd name="connsiteY14" fmla="*/ 501509 h 606722"/>
                    <a:gd name="connsiteX15" fmla="*/ 187174 w 327353"/>
                    <a:gd name="connsiteY15" fmla="*/ 190205 h 606722"/>
                    <a:gd name="connsiteX16" fmla="*/ 174624 w 327353"/>
                    <a:gd name="connsiteY16" fmla="*/ 202823 h 606722"/>
                    <a:gd name="connsiteX17" fmla="*/ 174624 w 327353"/>
                    <a:gd name="connsiteY17" fmla="*/ 263163 h 606722"/>
                    <a:gd name="connsiteX18" fmla="*/ 187174 w 327353"/>
                    <a:gd name="connsiteY18" fmla="*/ 275693 h 606722"/>
                    <a:gd name="connsiteX19" fmla="*/ 191357 w 327353"/>
                    <a:gd name="connsiteY19" fmla="*/ 274982 h 606722"/>
                    <a:gd name="connsiteX20" fmla="*/ 191357 w 327353"/>
                    <a:gd name="connsiteY20" fmla="*/ 405614 h 606722"/>
                    <a:gd name="connsiteX21" fmla="*/ 203995 w 327353"/>
                    <a:gd name="connsiteY21" fmla="*/ 418144 h 606722"/>
                    <a:gd name="connsiteX22" fmla="*/ 216545 w 327353"/>
                    <a:gd name="connsiteY22" fmla="*/ 405614 h 606722"/>
                    <a:gd name="connsiteX23" fmla="*/ 216545 w 327353"/>
                    <a:gd name="connsiteY23" fmla="*/ 275426 h 606722"/>
                    <a:gd name="connsiteX24" fmla="*/ 219037 w 327353"/>
                    <a:gd name="connsiteY24" fmla="*/ 275693 h 606722"/>
                    <a:gd name="connsiteX25" fmla="*/ 231675 w 327353"/>
                    <a:gd name="connsiteY25" fmla="*/ 263163 h 606722"/>
                    <a:gd name="connsiteX26" fmla="*/ 231675 w 327353"/>
                    <a:gd name="connsiteY26" fmla="*/ 202823 h 606722"/>
                    <a:gd name="connsiteX27" fmla="*/ 219037 w 327353"/>
                    <a:gd name="connsiteY27" fmla="*/ 190205 h 606722"/>
                    <a:gd name="connsiteX28" fmla="*/ 211471 w 327353"/>
                    <a:gd name="connsiteY28" fmla="*/ 192782 h 606722"/>
                    <a:gd name="connsiteX29" fmla="*/ 203995 w 327353"/>
                    <a:gd name="connsiteY29" fmla="*/ 190205 h 606722"/>
                    <a:gd name="connsiteX30" fmla="*/ 195540 w 327353"/>
                    <a:gd name="connsiteY30" fmla="*/ 193493 h 606722"/>
                    <a:gd name="connsiteX31" fmla="*/ 187174 w 327353"/>
                    <a:gd name="connsiteY31" fmla="*/ 190205 h 606722"/>
                    <a:gd name="connsiteX32" fmla="*/ 106626 w 327353"/>
                    <a:gd name="connsiteY32" fmla="*/ 181851 h 606722"/>
                    <a:gd name="connsiteX33" fmla="*/ 85621 w 327353"/>
                    <a:gd name="connsiteY33" fmla="*/ 202823 h 606722"/>
                    <a:gd name="connsiteX34" fmla="*/ 85621 w 327353"/>
                    <a:gd name="connsiteY34" fmla="*/ 328479 h 606722"/>
                    <a:gd name="connsiteX35" fmla="*/ 95678 w 327353"/>
                    <a:gd name="connsiteY35" fmla="*/ 346341 h 606722"/>
                    <a:gd name="connsiteX36" fmla="*/ 95678 w 327353"/>
                    <a:gd name="connsiteY36" fmla="*/ 405614 h 606722"/>
                    <a:gd name="connsiteX37" fmla="*/ 108317 w 327353"/>
                    <a:gd name="connsiteY37" fmla="*/ 418144 h 606722"/>
                    <a:gd name="connsiteX38" fmla="*/ 120866 w 327353"/>
                    <a:gd name="connsiteY38" fmla="*/ 405614 h 606722"/>
                    <a:gd name="connsiteX39" fmla="*/ 120866 w 327353"/>
                    <a:gd name="connsiteY39" fmla="*/ 343853 h 606722"/>
                    <a:gd name="connsiteX40" fmla="*/ 127631 w 327353"/>
                    <a:gd name="connsiteY40" fmla="*/ 328479 h 606722"/>
                    <a:gd name="connsiteX41" fmla="*/ 127631 w 327353"/>
                    <a:gd name="connsiteY41" fmla="*/ 202823 h 606722"/>
                    <a:gd name="connsiteX42" fmla="*/ 106626 w 327353"/>
                    <a:gd name="connsiteY42" fmla="*/ 181851 h 606722"/>
                    <a:gd name="connsiteX43" fmla="*/ 0 w 327353"/>
                    <a:gd name="connsiteY43" fmla="*/ 112270 h 606722"/>
                    <a:gd name="connsiteX44" fmla="*/ 327353 w 327353"/>
                    <a:gd name="connsiteY44" fmla="*/ 112270 h 606722"/>
                    <a:gd name="connsiteX45" fmla="*/ 327353 w 327353"/>
                    <a:gd name="connsiteY45" fmla="*/ 478928 h 606722"/>
                    <a:gd name="connsiteX46" fmla="*/ 322280 w 327353"/>
                    <a:gd name="connsiteY46" fmla="*/ 477684 h 606722"/>
                    <a:gd name="connsiteX47" fmla="*/ 0 w 327353"/>
                    <a:gd name="connsiteY47" fmla="*/ 477684 h 606722"/>
                    <a:gd name="connsiteX48" fmla="*/ 0 w 327353"/>
                    <a:gd name="connsiteY48" fmla="*/ 477658 h 606722"/>
                    <a:gd name="connsiteX49" fmla="*/ 33020 w 327353"/>
                    <a:gd name="connsiteY49" fmla="*/ 0 h 606722"/>
                    <a:gd name="connsiteX50" fmla="*/ 294066 w 327353"/>
                    <a:gd name="connsiteY50" fmla="*/ 0 h 606722"/>
                    <a:gd name="connsiteX51" fmla="*/ 327353 w 327353"/>
                    <a:gd name="connsiteY51" fmla="*/ 34407 h 606722"/>
                    <a:gd name="connsiteX52" fmla="*/ 327353 w 327353"/>
                    <a:gd name="connsiteY52" fmla="*/ 87219 h 606722"/>
                    <a:gd name="connsiteX53" fmla="*/ 0 w 327353"/>
                    <a:gd name="connsiteY53" fmla="*/ 87219 h 606722"/>
                    <a:gd name="connsiteX54" fmla="*/ 0 w 327353"/>
                    <a:gd name="connsiteY54" fmla="*/ 34407 h 606722"/>
                    <a:gd name="connsiteX55" fmla="*/ 33020 w 327353"/>
                    <a:gd name="connsiteY5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27353" h="606722">
                      <a:moveTo>
                        <a:pt x="144363" y="543008"/>
                      </a:moveTo>
                      <a:cubicBezTo>
                        <a:pt x="137421" y="543008"/>
                        <a:pt x="131814" y="548606"/>
                        <a:pt x="131814" y="555538"/>
                      </a:cubicBezTo>
                      <a:cubicBezTo>
                        <a:pt x="131814" y="562558"/>
                        <a:pt x="137421" y="568156"/>
                        <a:pt x="144363" y="568156"/>
                      </a:cubicBezTo>
                      <a:lnTo>
                        <a:pt x="182990" y="568156"/>
                      </a:lnTo>
                      <a:cubicBezTo>
                        <a:pt x="189933" y="568156"/>
                        <a:pt x="195540" y="562558"/>
                        <a:pt x="195540" y="555538"/>
                      </a:cubicBezTo>
                      <a:cubicBezTo>
                        <a:pt x="195540" y="548606"/>
                        <a:pt x="189933" y="543008"/>
                        <a:pt x="182990" y="543008"/>
                      </a:cubicBezTo>
                      <a:close/>
                      <a:moveTo>
                        <a:pt x="327353" y="501509"/>
                      </a:moveTo>
                      <a:lnTo>
                        <a:pt x="327353" y="572333"/>
                      </a:lnTo>
                      <a:cubicBezTo>
                        <a:pt x="327353" y="590905"/>
                        <a:pt x="312668" y="606722"/>
                        <a:pt x="294066" y="606722"/>
                      </a:cubicBezTo>
                      <a:lnTo>
                        <a:pt x="33020" y="606722"/>
                      </a:lnTo>
                      <a:cubicBezTo>
                        <a:pt x="14330" y="606722"/>
                        <a:pt x="0" y="590905"/>
                        <a:pt x="0" y="572333"/>
                      </a:cubicBezTo>
                      <a:lnTo>
                        <a:pt x="0" y="502779"/>
                      </a:lnTo>
                      <a:lnTo>
                        <a:pt x="0" y="502753"/>
                      </a:lnTo>
                      <a:lnTo>
                        <a:pt x="322280" y="502753"/>
                      </a:lnTo>
                      <a:cubicBezTo>
                        <a:pt x="324238" y="502753"/>
                        <a:pt x="325662" y="502309"/>
                        <a:pt x="327353" y="501509"/>
                      </a:cubicBezTo>
                      <a:close/>
                      <a:moveTo>
                        <a:pt x="187174" y="190205"/>
                      </a:moveTo>
                      <a:cubicBezTo>
                        <a:pt x="180231" y="190205"/>
                        <a:pt x="174624" y="195892"/>
                        <a:pt x="174624" y="202823"/>
                      </a:cubicBezTo>
                      <a:lnTo>
                        <a:pt x="174624" y="263163"/>
                      </a:lnTo>
                      <a:cubicBezTo>
                        <a:pt x="174624" y="270094"/>
                        <a:pt x="180231" y="275693"/>
                        <a:pt x="187174" y="275693"/>
                      </a:cubicBezTo>
                      <a:cubicBezTo>
                        <a:pt x="188687" y="275693"/>
                        <a:pt x="190022" y="275426"/>
                        <a:pt x="191357" y="274982"/>
                      </a:cubicBezTo>
                      <a:lnTo>
                        <a:pt x="191357" y="405614"/>
                      </a:lnTo>
                      <a:cubicBezTo>
                        <a:pt x="191357" y="412545"/>
                        <a:pt x="196964" y="418144"/>
                        <a:pt x="203995" y="418144"/>
                      </a:cubicBezTo>
                      <a:cubicBezTo>
                        <a:pt x="210937" y="418144"/>
                        <a:pt x="216545" y="412545"/>
                        <a:pt x="216545" y="405614"/>
                      </a:cubicBezTo>
                      <a:lnTo>
                        <a:pt x="216545" y="275426"/>
                      </a:lnTo>
                      <a:cubicBezTo>
                        <a:pt x="217346" y="275604"/>
                        <a:pt x="218236" y="275693"/>
                        <a:pt x="219037" y="275693"/>
                      </a:cubicBezTo>
                      <a:cubicBezTo>
                        <a:pt x="225979" y="275693"/>
                        <a:pt x="231675" y="270094"/>
                        <a:pt x="231675" y="263163"/>
                      </a:cubicBezTo>
                      <a:lnTo>
                        <a:pt x="231675" y="202823"/>
                      </a:lnTo>
                      <a:cubicBezTo>
                        <a:pt x="231675" y="195892"/>
                        <a:pt x="225979" y="190205"/>
                        <a:pt x="219037" y="190205"/>
                      </a:cubicBezTo>
                      <a:cubicBezTo>
                        <a:pt x="216189" y="190205"/>
                        <a:pt x="213607" y="191182"/>
                        <a:pt x="211471" y="192782"/>
                      </a:cubicBezTo>
                      <a:cubicBezTo>
                        <a:pt x="209424" y="191182"/>
                        <a:pt x="206843" y="190205"/>
                        <a:pt x="203995" y="190205"/>
                      </a:cubicBezTo>
                      <a:cubicBezTo>
                        <a:pt x="200702" y="190205"/>
                        <a:pt x="197765" y="191449"/>
                        <a:pt x="195540" y="193493"/>
                      </a:cubicBezTo>
                      <a:cubicBezTo>
                        <a:pt x="193315" y="191449"/>
                        <a:pt x="190378" y="190205"/>
                        <a:pt x="187174" y="190205"/>
                      </a:cubicBezTo>
                      <a:close/>
                      <a:moveTo>
                        <a:pt x="106626" y="181851"/>
                      </a:moveTo>
                      <a:cubicBezTo>
                        <a:pt x="95055" y="181851"/>
                        <a:pt x="85621" y="191271"/>
                        <a:pt x="85621" y="202823"/>
                      </a:cubicBezTo>
                      <a:lnTo>
                        <a:pt x="85621" y="328479"/>
                      </a:lnTo>
                      <a:cubicBezTo>
                        <a:pt x="85621" y="336032"/>
                        <a:pt x="89715" y="342697"/>
                        <a:pt x="95678" y="346341"/>
                      </a:cubicBezTo>
                      <a:lnTo>
                        <a:pt x="95678" y="405614"/>
                      </a:lnTo>
                      <a:cubicBezTo>
                        <a:pt x="95678" y="412545"/>
                        <a:pt x="101375" y="418144"/>
                        <a:pt x="108317" y="418144"/>
                      </a:cubicBezTo>
                      <a:cubicBezTo>
                        <a:pt x="115259" y="418144"/>
                        <a:pt x="120866" y="412545"/>
                        <a:pt x="120866" y="405614"/>
                      </a:cubicBezTo>
                      <a:lnTo>
                        <a:pt x="120866" y="343853"/>
                      </a:lnTo>
                      <a:cubicBezTo>
                        <a:pt x="124960" y="340031"/>
                        <a:pt x="127631" y="334522"/>
                        <a:pt x="127631" y="328479"/>
                      </a:cubicBezTo>
                      <a:lnTo>
                        <a:pt x="127631" y="202823"/>
                      </a:lnTo>
                      <a:cubicBezTo>
                        <a:pt x="127631" y="191271"/>
                        <a:pt x="118196" y="181851"/>
                        <a:pt x="106626" y="181851"/>
                      </a:cubicBezTo>
                      <a:close/>
                      <a:moveTo>
                        <a:pt x="0" y="112270"/>
                      </a:moveTo>
                      <a:lnTo>
                        <a:pt x="327353" y="112270"/>
                      </a:lnTo>
                      <a:lnTo>
                        <a:pt x="327353" y="478928"/>
                      </a:lnTo>
                      <a:cubicBezTo>
                        <a:pt x="325662" y="478128"/>
                        <a:pt x="324238" y="477684"/>
                        <a:pt x="322280" y="477684"/>
                      </a:cubicBezTo>
                      <a:lnTo>
                        <a:pt x="0" y="477684"/>
                      </a:lnTo>
                      <a:lnTo>
                        <a:pt x="0" y="477658"/>
                      </a:lnTo>
                      <a:close/>
                      <a:moveTo>
                        <a:pt x="33020" y="0"/>
                      </a:moveTo>
                      <a:lnTo>
                        <a:pt x="294066" y="0"/>
                      </a:lnTo>
                      <a:cubicBezTo>
                        <a:pt x="312668" y="0"/>
                        <a:pt x="327353" y="15825"/>
                        <a:pt x="327353" y="34407"/>
                      </a:cubicBezTo>
                      <a:lnTo>
                        <a:pt x="327353" y="87219"/>
                      </a:lnTo>
                      <a:lnTo>
                        <a:pt x="0" y="87219"/>
                      </a:lnTo>
                      <a:lnTo>
                        <a:pt x="0" y="34407"/>
                      </a:lnTo>
                      <a:cubicBezTo>
                        <a:pt x="0" y="15825"/>
                        <a:pt x="14330" y="0"/>
                        <a:pt x="33020"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5" name="任意多边形: 形状 12"/>
                <p:cNvSpPr/>
                <p:nvPr/>
              </p:nvSpPr>
              <p:spPr bwMode="auto">
                <a:xfrm>
                  <a:off x="4760779" y="5255705"/>
                  <a:ext cx="435848" cy="39723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6" name="任意多边形: 形状 14"/>
                <p:cNvSpPr/>
                <p:nvPr/>
              </p:nvSpPr>
              <p:spPr bwMode="auto">
                <a:xfrm>
                  <a:off x="7020562" y="5237825"/>
                  <a:ext cx="435848" cy="411957"/>
                </a:xfrm>
                <a:custGeom>
                  <a:avLst/>
                  <a:gdLst>
                    <a:gd name="connsiteX0" fmla="*/ 7031 w 607639"/>
                    <a:gd name="connsiteY0" fmla="*/ 350992 h 574332"/>
                    <a:gd name="connsiteX1" fmla="*/ 600519 w 607639"/>
                    <a:gd name="connsiteY1" fmla="*/ 350992 h 574332"/>
                    <a:gd name="connsiteX2" fmla="*/ 607639 w 607639"/>
                    <a:gd name="connsiteY2" fmla="*/ 358013 h 574332"/>
                    <a:gd name="connsiteX3" fmla="*/ 607639 w 607639"/>
                    <a:gd name="connsiteY3" fmla="*/ 393207 h 574332"/>
                    <a:gd name="connsiteX4" fmla="*/ 558152 w 607639"/>
                    <a:gd name="connsiteY4" fmla="*/ 442621 h 574332"/>
                    <a:gd name="connsiteX5" fmla="*/ 383613 w 607639"/>
                    <a:gd name="connsiteY5" fmla="*/ 442621 h 574332"/>
                    <a:gd name="connsiteX6" fmla="*/ 405330 w 607639"/>
                    <a:gd name="connsiteY6" fmla="*/ 532028 h 574332"/>
                    <a:gd name="connsiteX7" fmla="*/ 432121 w 607639"/>
                    <a:gd name="connsiteY7" fmla="*/ 532028 h 574332"/>
                    <a:gd name="connsiteX8" fmla="*/ 453304 w 607639"/>
                    <a:gd name="connsiteY8" fmla="*/ 553180 h 574332"/>
                    <a:gd name="connsiteX9" fmla="*/ 432121 w 607639"/>
                    <a:gd name="connsiteY9" fmla="*/ 574332 h 574332"/>
                    <a:gd name="connsiteX10" fmla="*/ 175429 w 607639"/>
                    <a:gd name="connsiteY10" fmla="*/ 574332 h 574332"/>
                    <a:gd name="connsiteX11" fmla="*/ 154246 w 607639"/>
                    <a:gd name="connsiteY11" fmla="*/ 553180 h 574332"/>
                    <a:gd name="connsiteX12" fmla="*/ 175429 w 607639"/>
                    <a:gd name="connsiteY12" fmla="*/ 532028 h 574332"/>
                    <a:gd name="connsiteX13" fmla="*/ 202309 w 607639"/>
                    <a:gd name="connsiteY13" fmla="*/ 532028 h 574332"/>
                    <a:gd name="connsiteX14" fmla="*/ 224026 w 607639"/>
                    <a:gd name="connsiteY14" fmla="*/ 442621 h 574332"/>
                    <a:gd name="connsiteX15" fmla="*/ 49487 w 607639"/>
                    <a:gd name="connsiteY15" fmla="*/ 442621 h 574332"/>
                    <a:gd name="connsiteX16" fmla="*/ 0 w 607639"/>
                    <a:gd name="connsiteY16" fmla="*/ 393207 h 574332"/>
                    <a:gd name="connsiteX17" fmla="*/ 0 w 607639"/>
                    <a:gd name="connsiteY17" fmla="*/ 358013 h 574332"/>
                    <a:gd name="connsiteX18" fmla="*/ 7031 w 607639"/>
                    <a:gd name="connsiteY18" fmla="*/ 350992 h 574332"/>
                    <a:gd name="connsiteX19" fmla="*/ 459979 w 607639"/>
                    <a:gd name="connsiteY19" fmla="*/ 139441 h 574332"/>
                    <a:gd name="connsiteX20" fmla="*/ 445827 w 607639"/>
                    <a:gd name="connsiteY20" fmla="*/ 153572 h 574332"/>
                    <a:gd name="connsiteX21" fmla="*/ 445827 w 607639"/>
                    <a:gd name="connsiteY21" fmla="*/ 256042 h 574332"/>
                    <a:gd name="connsiteX22" fmla="*/ 459979 w 607639"/>
                    <a:gd name="connsiteY22" fmla="*/ 270173 h 574332"/>
                    <a:gd name="connsiteX23" fmla="*/ 521749 w 607639"/>
                    <a:gd name="connsiteY23" fmla="*/ 270173 h 574332"/>
                    <a:gd name="connsiteX24" fmla="*/ 535901 w 607639"/>
                    <a:gd name="connsiteY24" fmla="*/ 256042 h 574332"/>
                    <a:gd name="connsiteX25" fmla="*/ 535901 w 607639"/>
                    <a:gd name="connsiteY25" fmla="*/ 153572 h 574332"/>
                    <a:gd name="connsiteX26" fmla="*/ 521749 w 607639"/>
                    <a:gd name="connsiteY26" fmla="*/ 139441 h 574332"/>
                    <a:gd name="connsiteX27" fmla="*/ 85890 w 607639"/>
                    <a:gd name="connsiteY27" fmla="*/ 124955 h 574332"/>
                    <a:gd name="connsiteX28" fmla="*/ 71738 w 607639"/>
                    <a:gd name="connsiteY28" fmla="*/ 139086 h 574332"/>
                    <a:gd name="connsiteX29" fmla="*/ 71738 w 607639"/>
                    <a:gd name="connsiteY29" fmla="*/ 256042 h 574332"/>
                    <a:gd name="connsiteX30" fmla="*/ 85890 w 607639"/>
                    <a:gd name="connsiteY30" fmla="*/ 270173 h 574332"/>
                    <a:gd name="connsiteX31" fmla="*/ 147571 w 607639"/>
                    <a:gd name="connsiteY31" fmla="*/ 270173 h 574332"/>
                    <a:gd name="connsiteX32" fmla="*/ 161723 w 607639"/>
                    <a:gd name="connsiteY32" fmla="*/ 256042 h 574332"/>
                    <a:gd name="connsiteX33" fmla="*/ 161723 w 607639"/>
                    <a:gd name="connsiteY33" fmla="*/ 139086 h 574332"/>
                    <a:gd name="connsiteX34" fmla="*/ 147571 w 607639"/>
                    <a:gd name="connsiteY34" fmla="*/ 124955 h 574332"/>
                    <a:gd name="connsiteX35" fmla="*/ 210586 w 607639"/>
                    <a:gd name="connsiteY35" fmla="*/ 81585 h 574332"/>
                    <a:gd name="connsiteX36" fmla="*/ 196435 w 607639"/>
                    <a:gd name="connsiteY36" fmla="*/ 95627 h 574332"/>
                    <a:gd name="connsiteX37" fmla="*/ 196435 w 607639"/>
                    <a:gd name="connsiteY37" fmla="*/ 256042 h 574332"/>
                    <a:gd name="connsiteX38" fmla="*/ 210586 w 607639"/>
                    <a:gd name="connsiteY38" fmla="*/ 270173 h 574332"/>
                    <a:gd name="connsiteX39" fmla="*/ 272356 w 607639"/>
                    <a:gd name="connsiteY39" fmla="*/ 270173 h 574332"/>
                    <a:gd name="connsiteX40" fmla="*/ 286419 w 607639"/>
                    <a:gd name="connsiteY40" fmla="*/ 256042 h 574332"/>
                    <a:gd name="connsiteX41" fmla="*/ 286419 w 607639"/>
                    <a:gd name="connsiteY41" fmla="*/ 95627 h 574332"/>
                    <a:gd name="connsiteX42" fmla="*/ 272356 w 607639"/>
                    <a:gd name="connsiteY42" fmla="*/ 81585 h 574332"/>
                    <a:gd name="connsiteX43" fmla="*/ 335283 w 607639"/>
                    <a:gd name="connsiteY43" fmla="*/ 52613 h 574332"/>
                    <a:gd name="connsiteX44" fmla="*/ 321131 w 607639"/>
                    <a:gd name="connsiteY44" fmla="*/ 66743 h 574332"/>
                    <a:gd name="connsiteX45" fmla="*/ 321131 w 607639"/>
                    <a:gd name="connsiteY45" fmla="*/ 256042 h 574332"/>
                    <a:gd name="connsiteX46" fmla="*/ 335283 w 607639"/>
                    <a:gd name="connsiteY46" fmla="*/ 270173 h 574332"/>
                    <a:gd name="connsiteX47" fmla="*/ 397053 w 607639"/>
                    <a:gd name="connsiteY47" fmla="*/ 270173 h 574332"/>
                    <a:gd name="connsiteX48" fmla="*/ 411115 w 607639"/>
                    <a:gd name="connsiteY48" fmla="*/ 256042 h 574332"/>
                    <a:gd name="connsiteX49" fmla="*/ 411115 w 607639"/>
                    <a:gd name="connsiteY49" fmla="*/ 66743 h 574332"/>
                    <a:gd name="connsiteX50" fmla="*/ 397053 w 607639"/>
                    <a:gd name="connsiteY50" fmla="*/ 52613 h 574332"/>
                    <a:gd name="connsiteX51" fmla="*/ 49487 w 607639"/>
                    <a:gd name="connsiteY51" fmla="*/ 0 h 574332"/>
                    <a:gd name="connsiteX52" fmla="*/ 558152 w 607639"/>
                    <a:gd name="connsiteY52" fmla="*/ 0 h 574332"/>
                    <a:gd name="connsiteX53" fmla="*/ 607639 w 607639"/>
                    <a:gd name="connsiteY53" fmla="*/ 49413 h 574332"/>
                    <a:gd name="connsiteX54" fmla="*/ 607639 w 607639"/>
                    <a:gd name="connsiteY54" fmla="*/ 315675 h 574332"/>
                    <a:gd name="connsiteX55" fmla="*/ 600519 w 607639"/>
                    <a:gd name="connsiteY55" fmla="*/ 322696 h 574332"/>
                    <a:gd name="connsiteX56" fmla="*/ 7031 w 607639"/>
                    <a:gd name="connsiteY56" fmla="*/ 322696 h 574332"/>
                    <a:gd name="connsiteX57" fmla="*/ 0 w 607639"/>
                    <a:gd name="connsiteY57" fmla="*/ 315675 h 574332"/>
                    <a:gd name="connsiteX58" fmla="*/ 0 w 607639"/>
                    <a:gd name="connsiteY58" fmla="*/ 49413 h 574332"/>
                    <a:gd name="connsiteX59" fmla="*/ 49487 w 607639"/>
                    <a:gd name="connsiteY59" fmla="*/ 0 h 57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7639" h="574332">
                      <a:moveTo>
                        <a:pt x="7031" y="350992"/>
                      </a:moveTo>
                      <a:lnTo>
                        <a:pt x="600519" y="350992"/>
                      </a:lnTo>
                      <a:cubicBezTo>
                        <a:pt x="604435" y="350992"/>
                        <a:pt x="607639" y="354103"/>
                        <a:pt x="607639" y="358013"/>
                      </a:cubicBezTo>
                      <a:lnTo>
                        <a:pt x="607639" y="393207"/>
                      </a:lnTo>
                      <a:cubicBezTo>
                        <a:pt x="607639" y="420492"/>
                        <a:pt x="585477" y="442621"/>
                        <a:pt x="558152" y="442621"/>
                      </a:cubicBezTo>
                      <a:lnTo>
                        <a:pt x="383613" y="442621"/>
                      </a:lnTo>
                      <a:lnTo>
                        <a:pt x="405330" y="532028"/>
                      </a:lnTo>
                      <a:lnTo>
                        <a:pt x="432121" y="532028"/>
                      </a:lnTo>
                      <a:cubicBezTo>
                        <a:pt x="443869" y="532028"/>
                        <a:pt x="453304" y="541538"/>
                        <a:pt x="453304" y="553180"/>
                      </a:cubicBezTo>
                      <a:cubicBezTo>
                        <a:pt x="453304" y="564912"/>
                        <a:pt x="443869" y="574332"/>
                        <a:pt x="432121" y="574332"/>
                      </a:cubicBezTo>
                      <a:lnTo>
                        <a:pt x="175429" y="574332"/>
                      </a:lnTo>
                      <a:cubicBezTo>
                        <a:pt x="163770" y="574332"/>
                        <a:pt x="154246" y="564912"/>
                        <a:pt x="154246" y="553180"/>
                      </a:cubicBezTo>
                      <a:cubicBezTo>
                        <a:pt x="154246" y="541538"/>
                        <a:pt x="163770" y="532028"/>
                        <a:pt x="175429" y="532028"/>
                      </a:cubicBezTo>
                      <a:lnTo>
                        <a:pt x="202309" y="532028"/>
                      </a:lnTo>
                      <a:lnTo>
                        <a:pt x="224026" y="442621"/>
                      </a:lnTo>
                      <a:lnTo>
                        <a:pt x="49487" y="442621"/>
                      </a:lnTo>
                      <a:cubicBezTo>
                        <a:pt x="22162" y="442621"/>
                        <a:pt x="0" y="420492"/>
                        <a:pt x="0" y="393207"/>
                      </a:cubicBezTo>
                      <a:lnTo>
                        <a:pt x="0" y="358013"/>
                      </a:lnTo>
                      <a:cubicBezTo>
                        <a:pt x="0" y="354103"/>
                        <a:pt x="3204" y="350992"/>
                        <a:pt x="7031" y="350992"/>
                      </a:cubicBezTo>
                      <a:close/>
                      <a:moveTo>
                        <a:pt x="459979" y="139441"/>
                      </a:moveTo>
                      <a:cubicBezTo>
                        <a:pt x="452236" y="139441"/>
                        <a:pt x="445827" y="145751"/>
                        <a:pt x="445827" y="153572"/>
                      </a:cubicBezTo>
                      <a:lnTo>
                        <a:pt x="445827" y="256042"/>
                      </a:lnTo>
                      <a:cubicBezTo>
                        <a:pt x="445827" y="263863"/>
                        <a:pt x="452236" y="270173"/>
                        <a:pt x="459979" y="270173"/>
                      </a:cubicBezTo>
                      <a:lnTo>
                        <a:pt x="521749" y="270173"/>
                      </a:lnTo>
                      <a:cubicBezTo>
                        <a:pt x="529492" y="270173"/>
                        <a:pt x="535901" y="263863"/>
                        <a:pt x="535901" y="256042"/>
                      </a:cubicBezTo>
                      <a:lnTo>
                        <a:pt x="535901" y="153572"/>
                      </a:lnTo>
                      <a:cubicBezTo>
                        <a:pt x="535901" y="145751"/>
                        <a:pt x="529492" y="139441"/>
                        <a:pt x="521749" y="139441"/>
                      </a:cubicBezTo>
                      <a:close/>
                      <a:moveTo>
                        <a:pt x="85890" y="124955"/>
                      </a:moveTo>
                      <a:cubicBezTo>
                        <a:pt x="78058" y="124955"/>
                        <a:pt x="71738" y="131265"/>
                        <a:pt x="71738" y="139086"/>
                      </a:cubicBezTo>
                      <a:lnTo>
                        <a:pt x="71738" y="256042"/>
                      </a:lnTo>
                      <a:cubicBezTo>
                        <a:pt x="71738" y="263863"/>
                        <a:pt x="78058" y="270173"/>
                        <a:pt x="85890" y="270173"/>
                      </a:cubicBezTo>
                      <a:lnTo>
                        <a:pt x="147571" y="270173"/>
                      </a:lnTo>
                      <a:cubicBezTo>
                        <a:pt x="155403" y="270173"/>
                        <a:pt x="161723" y="263863"/>
                        <a:pt x="161723" y="256042"/>
                      </a:cubicBezTo>
                      <a:lnTo>
                        <a:pt x="161723" y="139086"/>
                      </a:lnTo>
                      <a:cubicBezTo>
                        <a:pt x="161723" y="131265"/>
                        <a:pt x="155403" y="124955"/>
                        <a:pt x="147571" y="124955"/>
                      </a:cubicBezTo>
                      <a:close/>
                      <a:moveTo>
                        <a:pt x="210586" y="81585"/>
                      </a:moveTo>
                      <a:cubicBezTo>
                        <a:pt x="202754" y="81585"/>
                        <a:pt x="196435" y="87895"/>
                        <a:pt x="196435" y="95627"/>
                      </a:cubicBezTo>
                      <a:lnTo>
                        <a:pt x="196435" y="256042"/>
                      </a:lnTo>
                      <a:cubicBezTo>
                        <a:pt x="196435" y="263863"/>
                        <a:pt x="202754" y="270173"/>
                        <a:pt x="210586" y="270173"/>
                      </a:cubicBezTo>
                      <a:lnTo>
                        <a:pt x="272356" y="270173"/>
                      </a:lnTo>
                      <a:cubicBezTo>
                        <a:pt x="280100" y="270173"/>
                        <a:pt x="286419" y="263863"/>
                        <a:pt x="286419" y="256042"/>
                      </a:cubicBezTo>
                      <a:lnTo>
                        <a:pt x="286419" y="95627"/>
                      </a:lnTo>
                      <a:cubicBezTo>
                        <a:pt x="286419" y="87895"/>
                        <a:pt x="280100" y="81585"/>
                        <a:pt x="272356" y="81585"/>
                      </a:cubicBezTo>
                      <a:close/>
                      <a:moveTo>
                        <a:pt x="335283" y="52613"/>
                      </a:moveTo>
                      <a:cubicBezTo>
                        <a:pt x="327450" y="52613"/>
                        <a:pt x="321131" y="58923"/>
                        <a:pt x="321131" y="66743"/>
                      </a:cubicBezTo>
                      <a:lnTo>
                        <a:pt x="321131" y="256042"/>
                      </a:lnTo>
                      <a:cubicBezTo>
                        <a:pt x="321131" y="263863"/>
                        <a:pt x="327450" y="270173"/>
                        <a:pt x="335283" y="270173"/>
                      </a:cubicBezTo>
                      <a:lnTo>
                        <a:pt x="397053" y="270173"/>
                      </a:lnTo>
                      <a:cubicBezTo>
                        <a:pt x="404796" y="270173"/>
                        <a:pt x="411115" y="263863"/>
                        <a:pt x="411115" y="256042"/>
                      </a:cubicBezTo>
                      <a:lnTo>
                        <a:pt x="411115" y="66743"/>
                      </a:lnTo>
                      <a:cubicBezTo>
                        <a:pt x="411115" y="58923"/>
                        <a:pt x="404796" y="52613"/>
                        <a:pt x="397053" y="52613"/>
                      </a:cubicBezTo>
                      <a:close/>
                      <a:moveTo>
                        <a:pt x="49487" y="0"/>
                      </a:moveTo>
                      <a:lnTo>
                        <a:pt x="558152" y="0"/>
                      </a:lnTo>
                      <a:cubicBezTo>
                        <a:pt x="585477" y="0"/>
                        <a:pt x="607639" y="22129"/>
                        <a:pt x="607639" y="49413"/>
                      </a:cubicBezTo>
                      <a:lnTo>
                        <a:pt x="607639" y="315675"/>
                      </a:lnTo>
                      <a:cubicBezTo>
                        <a:pt x="607639" y="319586"/>
                        <a:pt x="604435" y="322696"/>
                        <a:pt x="600519" y="322696"/>
                      </a:cubicBezTo>
                      <a:lnTo>
                        <a:pt x="7031" y="322696"/>
                      </a:lnTo>
                      <a:cubicBezTo>
                        <a:pt x="3204" y="322696"/>
                        <a:pt x="0" y="319586"/>
                        <a:pt x="0" y="315675"/>
                      </a:cubicBezTo>
                      <a:lnTo>
                        <a:pt x="0" y="49413"/>
                      </a:lnTo>
                      <a:cubicBezTo>
                        <a:pt x="0" y="22129"/>
                        <a:pt x="22162" y="0"/>
                        <a:pt x="49487"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1" name="文本框 21"/>
                <p:cNvSpPr txBox="1"/>
                <p:nvPr/>
              </p:nvSpPr>
              <p:spPr>
                <a:xfrm>
                  <a:off x="5108113" y="4363207"/>
                  <a:ext cx="1710981" cy="661659"/>
                </a:xfrm>
                <a:prstGeom prst="rect">
                  <a:avLst/>
                </a:prstGeom>
                <a:noFill/>
              </p:spPr>
              <p:txBody>
                <a:bodyPr wrap="none" anchor="ctr">
                  <a:normAutofit/>
                </a:bodyPr>
                <a:lstStyle/>
                <a:p>
                  <a:pPr algn="ctr"/>
                  <a:r>
                    <a:rPr lang="zh-CN" altLang="en-US" sz="1400" b="1" dirty="0">
                      <a:latin typeface="Arial" panose="020B0604020202020204"/>
                      <a:ea typeface="微软雅黑" panose="020B0503020204020204" pitchFamily="34" charset="-122"/>
                      <a:cs typeface="+mn-ea"/>
                      <a:sym typeface="Arial" panose="020B0604020202020204"/>
                    </a:rPr>
                    <a:t>垄断</a:t>
                  </a:r>
                </a:p>
              </p:txBody>
            </p:sp>
          </p:grpSp>
        </p:grpSp>
        <p:sp>
          <p:nvSpPr>
            <p:cNvPr id="24" name="išľíďè"/>
            <p:cNvSpPr/>
            <p:nvPr/>
          </p:nvSpPr>
          <p:spPr bwMode="auto">
            <a:xfrm>
              <a:off x="6900822" y="1575603"/>
              <a:ext cx="3016254" cy="117320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第一，当生产集中发展到相当高的程度，极少数企业就会联合起来，操纵和控制本部门的生产和销售，实行垄断，以获得高额利润。</a:t>
              </a:r>
            </a:p>
          </p:txBody>
        </p:sp>
        <p:sp>
          <p:nvSpPr>
            <p:cNvPr id="25" name="iSlíďè"/>
            <p:cNvSpPr txBox="1"/>
            <p:nvPr/>
          </p:nvSpPr>
          <p:spPr bwMode="auto">
            <a:xfrm>
              <a:off x="5805275" y="1168091"/>
              <a:ext cx="1438709"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latin typeface="+mn-ea"/>
                </a:rPr>
                <a:t>垄断的产生有以下原因</a:t>
              </a:r>
            </a:p>
          </p:txBody>
        </p:sp>
        <p:sp>
          <p:nvSpPr>
            <p:cNvPr id="26" name="išľíďè"/>
            <p:cNvSpPr/>
            <p:nvPr/>
          </p:nvSpPr>
          <p:spPr bwMode="auto">
            <a:xfrm>
              <a:off x="1298248" y="2165288"/>
              <a:ext cx="2356501" cy="31496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所谓垄断，是指少数资本主义大企业为了获得高额利润，通过相互协议或联合，对一个或几个部门商品的生产、销售和价格进行操纵和控制。</a:t>
              </a:r>
            </a:p>
          </p:txBody>
        </p:sp>
        <p:sp>
          <p:nvSpPr>
            <p:cNvPr id="28" name="išľíďè"/>
            <p:cNvSpPr/>
            <p:nvPr/>
          </p:nvSpPr>
          <p:spPr bwMode="auto">
            <a:xfrm>
              <a:off x="7066181" y="3200601"/>
              <a:ext cx="2936657" cy="5577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第二，企业规模巨大，形成对竞争的限制，也会产生垄断。</a:t>
              </a:r>
            </a:p>
          </p:txBody>
        </p:sp>
      </p:grpSp>
      <p:sp>
        <p:nvSpPr>
          <p:cNvPr id="2" name="文本框 1"/>
          <p:cNvSpPr txBox="1"/>
          <p:nvPr/>
        </p:nvSpPr>
        <p:spPr>
          <a:xfrm>
            <a:off x="7565390" y="4451350"/>
            <a:ext cx="3808730" cy="1198880"/>
          </a:xfrm>
          <a:prstGeom prst="rect">
            <a:avLst/>
          </a:prstGeom>
          <a:noFill/>
        </p:spPr>
        <p:txBody>
          <a:bodyPr wrap="square" rtlCol="0">
            <a:spAutoFit/>
          </a:bodyPr>
          <a:lstStyle/>
          <a:p>
            <a:pPr algn="l"/>
            <a:r>
              <a:rPr lang="zh-CN" altLang="en-US" b="1"/>
              <a:t>第三，激烈的竞争给竞争各方带来的损失越来越严重，为了避免两败俱伤，企业之间会达成妥协，联合起来，实行垄断。</a:t>
            </a:r>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prism isInverted="1"/>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828030" y="5200015"/>
            <a:ext cx="4751070" cy="812165"/>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垄断与竞争的关系</a:t>
            </a:r>
          </a:p>
        </p:txBody>
      </p:sp>
      <p:sp>
        <p:nvSpPr>
          <p:cNvPr id="14" name="矩形 13"/>
          <p:cNvSpPr/>
          <p:nvPr/>
        </p:nvSpPr>
        <p:spPr>
          <a:xfrm>
            <a:off x="2308308" y="455675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18</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149221" y="1132716"/>
            <a:ext cx="3085727" cy="4592603"/>
            <a:chOff x="4634207" y="1886607"/>
            <a:chExt cx="2649674" cy="3943609"/>
          </a:xfrm>
        </p:grpSpPr>
        <p:grpSp>
          <p:nvGrpSpPr>
            <p:cNvPr id="28" name="千图PPT彼岸天：ID 8661124库_组合 27"/>
            <p:cNvGrpSpPr/>
            <p:nvPr>
              <p:custDataLst>
                <p:tags r:id="rId1"/>
              </p:custDataLst>
            </p:nvPr>
          </p:nvGrpSpPr>
          <p:grpSpPr>
            <a:xfrm>
              <a:off x="5179185" y="2885518"/>
              <a:ext cx="1570090" cy="1962613"/>
              <a:chOff x="5179185" y="2885518"/>
              <a:chExt cx="1570090" cy="1962613"/>
            </a:xfrm>
          </p:grpSpPr>
          <p:grpSp>
            <p:nvGrpSpPr>
              <p:cNvPr id="6" name="组合 5"/>
              <p:cNvGrpSpPr/>
              <p:nvPr/>
            </p:nvGrpSpPr>
            <p:grpSpPr>
              <a:xfrm>
                <a:off x="5179185" y="2885518"/>
                <a:ext cx="1570090" cy="1962613"/>
                <a:chOff x="1361326" y="1123950"/>
                <a:chExt cx="1219200" cy="1524000"/>
              </a:xfrm>
              <a:solidFill>
                <a:schemeClr val="accent2"/>
              </a:solidFill>
            </p:grpSpPr>
            <p:sp>
              <p:nvSpPr>
                <p:cNvPr id="24" name="平行四边形 23"/>
                <p:cNvSpPr/>
                <p:nvPr/>
              </p:nvSpPr>
              <p:spPr>
                <a:xfrm>
                  <a:off x="1361326" y="1123950"/>
                  <a:ext cx="1219200" cy="1524000"/>
                </a:xfrm>
                <a:prstGeom prst="parallelogram">
                  <a:avLst>
                    <a:gd name="adj" fmla="val 431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cxnSp>
              <p:nvCxnSpPr>
                <p:cNvPr id="25" name="直接连接符 24"/>
                <p:cNvCxnSpPr/>
                <p:nvPr/>
              </p:nvCxnSpPr>
              <p:spPr>
                <a:xfrm>
                  <a:off x="1749604" y="1884958"/>
                  <a:ext cx="457200" cy="1985"/>
                </a:xfrm>
                <a:prstGeom prst="line">
                  <a:avLst/>
                </a:prstGeom>
                <a:grpFill/>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 name="椭圆 6"/>
              <p:cNvSpPr/>
              <p:nvPr/>
            </p:nvSpPr>
            <p:spPr>
              <a:xfrm>
                <a:off x="5828515" y="3070065"/>
                <a:ext cx="592054" cy="5920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ar-SA" sz="1400" b="1">
                    <a:solidFill>
                      <a:schemeClr val="accent2">
                        <a:lumMod val="100000"/>
                      </a:schemeClr>
                    </a:solidFill>
                  </a:rPr>
                  <a:t>2</a:t>
                </a:r>
                <a:endParaRPr lang="ar-SA" sz="1400" b="1" dirty="0">
                  <a:solidFill>
                    <a:schemeClr val="accent2">
                      <a:lumMod val="100000"/>
                    </a:schemeClr>
                  </a:solidFill>
                </a:endParaRPr>
              </a:p>
            </p:txBody>
          </p:sp>
          <p:sp>
            <p:nvSpPr>
              <p:cNvPr id="10" name="任意多边形 11"/>
              <p:cNvSpPr/>
              <p:nvPr/>
            </p:nvSpPr>
            <p:spPr bwMode="auto">
              <a:xfrm>
                <a:off x="5548444" y="4133751"/>
                <a:ext cx="443052" cy="490652"/>
              </a:xfrm>
              <a:custGeom>
                <a:avLst/>
                <a:gdLst/>
                <a:ahLst/>
                <a:cxnLst>
                  <a:cxn ang="0">
                    <a:pos x="46" y="62"/>
                  </a:cxn>
                  <a:cxn ang="0">
                    <a:pos x="10" y="62"/>
                  </a:cxn>
                  <a:cxn ang="0">
                    <a:pos x="0" y="52"/>
                  </a:cxn>
                  <a:cxn ang="0">
                    <a:pos x="14" y="29"/>
                  </a:cxn>
                  <a:cxn ang="0">
                    <a:pos x="28" y="34"/>
                  </a:cxn>
                  <a:cxn ang="0">
                    <a:pos x="42" y="29"/>
                  </a:cxn>
                  <a:cxn ang="0">
                    <a:pos x="56" y="52"/>
                  </a:cxn>
                  <a:cxn ang="0">
                    <a:pos x="46" y="62"/>
                  </a:cxn>
                  <a:cxn ang="0">
                    <a:pos x="28" y="31"/>
                  </a:cxn>
                  <a:cxn ang="0">
                    <a:pos x="13" y="16"/>
                  </a:cxn>
                  <a:cxn ang="0">
                    <a:pos x="28" y="0"/>
                  </a:cxn>
                  <a:cxn ang="0">
                    <a:pos x="43" y="16"/>
                  </a:cxn>
                  <a:cxn ang="0">
                    <a:pos x="28" y="31"/>
                  </a:cxn>
                </a:cxnLst>
                <a:rect l="0" t="0" r="r" b="b"/>
                <a:pathLst>
                  <a:path w="56" h="62">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chemeClr val="bg1"/>
              </a:solidFill>
              <a:ln w="9525">
                <a:noFill/>
                <a:round/>
              </a:ln>
            </p:spPr>
            <p:txBody>
              <a:bodyPr anchor="ctr"/>
              <a:lstStyle/>
              <a:p>
                <a:pPr algn="ctr"/>
                <a:endParaRPr/>
              </a:p>
            </p:txBody>
          </p:sp>
        </p:grpSp>
        <p:grpSp>
          <p:nvGrpSpPr>
            <p:cNvPr id="29" name="千图PPT彼岸天：ID 8661124库_组合 28"/>
            <p:cNvGrpSpPr/>
            <p:nvPr>
              <p:custDataLst>
                <p:tags r:id="rId2"/>
              </p:custDataLst>
            </p:nvPr>
          </p:nvGrpSpPr>
          <p:grpSpPr>
            <a:xfrm>
              <a:off x="5713791" y="3867603"/>
              <a:ext cx="1570090" cy="1962613"/>
              <a:chOff x="5713791" y="3867603"/>
              <a:chExt cx="1570090" cy="1962613"/>
            </a:xfrm>
          </p:grpSpPr>
          <p:grpSp>
            <p:nvGrpSpPr>
              <p:cNvPr id="4" name="组合 3"/>
              <p:cNvGrpSpPr/>
              <p:nvPr/>
            </p:nvGrpSpPr>
            <p:grpSpPr>
              <a:xfrm>
                <a:off x="5713791" y="3867603"/>
                <a:ext cx="1570090" cy="1962613"/>
                <a:chOff x="1361326" y="1123950"/>
                <a:chExt cx="1219200" cy="1524000"/>
              </a:xfrm>
              <a:solidFill>
                <a:schemeClr val="accent1"/>
              </a:solidFill>
            </p:grpSpPr>
            <p:sp>
              <p:nvSpPr>
                <p:cNvPr id="26" name="平行四边形 25"/>
                <p:cNvSpPr/>
                <p:nvPr/>
              </p:nvSpPr>
              <p:spPr>
                <a:xfrm>
                  <a:off x="1361326" y="1123950"/>
                  <a:ext cx="1219200" cy="1524000"/>
                </a:xfrm>
                <a:prstGeom prst="parallelogram">
                  <a:avLst>
                    <a:gd name="adj" fmla="val 431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cxnSp>
              <p:nvCxnSpPr>
                <p:cNvPr id="27" name="直接连接符 26"/>
                <p:cNvCxnSpPr/>
                <p:nvPr/>
              </p:nvCxnSpPr>
              <p:spPr>
                <a:xfrm>
                  <a:off x="1749604" y="1884958"/>
                  <a:ext cx="457200" cy="1985"/>
                </a:xfrm>
                <a:prstGeom prst="line">
                  <a:avLst/>
                </a:prstGeom>
                <a:grpFill/>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 name="椭圆 4"/>
              <p:cNvSpPr/>
              <p:nvPr/>
            </p:nvSpPr>
            <p:spPr>
              <a:xfrm>
                <a:off x="6383613" y="4061766"/>
                <a:ext cx="592054" cy="5920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ar-SA" sz="1400" b="1">
                    <a:solidFill>
                      <a:schemeClr val="accent1">
                        <a:lumMod val="100000"/>
                      </a:schemeClr>
                    </a:solidFill>
                  </a:rPr>
                  <a:t>1</a:t>
                </a:r>
                <a:endParaRPr lang="ar-SA" sz="1400" b="1" dirty="0">
                  <a:solidFill>
                    <a:schemeClr val="accent1">
                      <a:lumMod val="100000"/>
                    </a:schemeClr>
                  </a:solidFill>
                </a:endParaRPr>
              </a:p>
            </p:txBody>
          </p:sp>
          <p:sp>
            <p:nvSpPr>
              <p:cNvPr id="11" name="任意多边形 12"/>
              <p:cNvSpPr>
                <a:spLocks noChangeAspect="1"/>
              </p:cNvSpPr>
              <p:nvPr/>
            </p:nvSpPr>
            <p:spPr bwMode="auto">
              <a:xfrm>
                <a:off x="6009997" y="5186395"/>
                <a:ext cx="559742" cy="451402"/>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ln>
            </p:spPr>
            <p:txBody>
              <a:bodyPr anchor="ctr"/>
              <a:lstStyle/>
              <a:p>
                <a:pPr algn="ctr"/>
                <a:endParaRPr/>
              </a:p>
            </p:txBody>
          </p:sp>
        </p:grpSp>
        <p:grpSp>
          <p:nvGrpSpPr>
            <p:cNvPr id="2" name="千图PPT彼岸天：ID 8661124库_组合 1"/>
            <p:cNvGrpSpPr/>
            <p:nvPr>
              <p:custDataLst>
                <p:tags r:id="rId3"/>
              </p:custDataLst>
            </p:nvPr>
          </p:nvGrpSpPr>
          <p:grpSpPr>
            <a:xfrm>
              <a:off x="4634207" y="1886607"/>
              <a:ext cx="1570090" cy="1962613"/>
              <a:chOff x="4634207" y="1886607"/>
              <a:chExt cx="1570090" cy="1962613"/>
            </a:xfrm>
          </p:grpSpPr>
          <p:grpSp>
            <p:nvGrpSpPr>
              <p:cNvPr id="8" name="组合 7"/>
              <p:cNvGrpSpPr/>
              <p:nvPr/>
            </p:nvGrpSpPr>
            <p:grpSpPr>
              <a:xfrm>
                <a:off x="4634207" y="1886607"/>
                <a:ext cx="1570090" cy="1962613"/>
                <a:chOff x="1361326" y="1123950"/>
                <a:chExt cx="1219200" cy="1524000"/>
              </a:xfrm>
              <a:solidFill>
                <a:schemeClr val="accent3"/>
              </a:solidFill>
            </p:grpSpPr>
            <p:sp>
              <p:nvSpPr>
                <p:cNvPr id="22" name="平行四边形 21"/>
                <p:cNvSpPr/>
                <p:nvPr/>
              </p:nvSpPr>
              <p:spPr>
                <a:xfrm>
                  <a:off x="1361326" y="1123950"/>
                  <a:ext cx="1219200" cy="1524000"/>
                </a:xfrm>
                <a:prstGeom prst="parallelogram">
                  <a:avLst>
                    <a:gd name="adj" fmla="val 431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cxnSp>
              <p:nvCxnSpPr>
                <p:cNvPr id="23" name="直接连接符 22"/>
                <p:cNvCxnSpPr/>
                <p:nvPr/>
              </p:nvCxnSpPr>
              <p:spPr>
                <a:xfrm>
                  <a:off x="1749604" y="1884958"/>
                  <a:ext cx="457200" cy="1985"/>
                </a:xfrm>
                <a:prstGeom prst="line">
                  <a:avLst/>
                </a:prstGeom>
                <a:grpFill/>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 name="椭圆 8"/>
              <p:cNvSpPr/>
              <p:nvPr/>
            </p:nvSpPr>
            <p:spPr>
              <a:xfrm>
                <a:off x="5302752" y="2052109"/>
                <a:ext cx="592054" cy="5920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sz="1400" b="1">
                    <a:solidFill>
                      <a:schemeClr val="accent3">
                        <a:lumMod val="100000"/>
                      </a:schemeClr>
                    </a:solidFill>
                  </a:rPr>
                  <a:t>3</a:t>
                </a:r>
                <a:endParaRPr lang="en-US" sz="1400" b="1" dirty="0">
                  <a:solidFill>
                    <a:schemeClr val="accent3">
                      <a:lumMod val="100000"/>
                    </a:schemeClr>
                  </a:solidFill>
                </a:endParaRPr>
              </a:p>
            </p:txBody>
          </p:sp>
          <p:sp>
            <p:nvSpPr>
              <p:cNvPr id="12" name="任意多边形 14"/>
              <p:cNvSpPr/>
              <p:nvPr/>
            </p:nvSpPr>
            <p:spPr bwMode="auto">
              <a:xfrm>
                <a:off x="4998055" y="3179164"/>
                <a:ext cx="472253" cy="472252"/>
              </a:xfrm>
              <a:custGeom>
                <a:avLst/>
                <a:gdLst/>
                <a:ahLst/>
                <a:cxnLst>
                  <a:cxn ang="0">
                    <a:pos x="72" y="68"/>
                  </a:cxn>
                  <a:cxn ang="0">
                    <a:pos x="68" y="72"/>
                  </a:cxn>
                  <a:cxn ang="0">
                    <a:pos x="29" y="72"/>
                  </a:cxn>
                  <a:cxn ang="0">
                    <a:pos x="25" y="68"/>
                  </a:cxn>
                  <a:cxn ang="0">
                    <a:pos x="25" y="62"/>
                  </a:cxn>
                  <a:cxn ang="0">
                    <a:pos x="4" y="62"/>
                  </a:cxn>
                  <a:cxn ang="0">
                    <a:pos x="0" y="58"/>
                  </a:cxn>
                  <a:cxn ang="0">
                    <a:pos x="0" y="4"/>
                  </a:cxn>
                  <a:cxn ang="0">
                    <a:pos x="4" y="0"/>
                  </a:cxn>
                  <a:cxn ang="0">
                    <a:pos x="47" y="0"/>
                  </a:cxn>
                  <a:cxn ang="0">
                    <a:pos x="51" y="4"/>
                  </a:cxn>
                  <a:cxn ang="0">
                    <a:pos x="51" y="17"/>
                  </a:cxn>
                  <a:cxn ang="0">
                    <a:pos x="53" y="18"/>
                  </a:cxn>
                  <a:cxn ang="0">
                    <a:pos x="69" y="35"/>
                  </a:cxn>
                  <a:cxn ang="0">
                    <a:pos x="72" y="41"/>
                  </a:cxn>
                  <a:cxn ang="0">
                    <a:pos x="72" y="68"/>
                  </a:cxn>
                  <a:cxn ang="0">
                    <a:pos x="41" y="7"/>
                  </a:cxn>
                  <a:cxn ang="0">
                    <a:pos x="40" y="5"/>
                  </a:cxn>
                  <a:cxn ang="0">
                    <a:pos x="11" y="5"/>
                  </a:cxn>
                  <a:cxn ang="0">
                    <a:pos x="10" y="7"/>
                  </a:cxn>
                  <a:cxn ang="0">
                    <a:pos x="10" y="9"/>
                  </a:cxn>
                  <a:cxn ang="0">
                    <a:pos x="11" y="11"/>
                  </a:cxn>
                  <a:cxn ang="0">
                    <a:pos x="40" y="11"/>
                  </a:cxn>
                  <a:cxn ang="0">
                    <a:pos x="41" y="9"/>
                  </a:cxn>
                  <a:cxn ang="0">
                    <a:pos x="41" y="7"/>
                  </a:cxn>
                  <a:cxn ang="0">
                    <a:pos x="67" y="67"/>
                  </a:cxn>
                  <a:cxn ang="0">
                    <a:pos x="67" y="41"/>
                  </a:cxn>
                  <a:cxn ang="0">
                    <a:pos x="50" y="41"/>
                  </a:cxn>
                  <a:cxn ang="0">
                    <a:pos x="46" y="38"/>
                  </a:cxn>
                  <a:cxn ang="0">
                    <a:pos x="46" y="21"/>
                  </a:cxn>
                  <a:cxn ang="0">
                    <a:pos x="31" y="21"/>
                  </a:cxn>
                  <a:cxn ang="0">
                    <a:pos x="31" y="67"/>
                  </a:cxn>
                  <a:cxn ang="0">
                    <a:pos x="67" y="67"/>
                  </a:cxn>
                  <a:cxn ang="0">
                    <a:pos x="63" y="36"/>
                  </a:cxn>
                  <a:cxn ang="0">
                    <a:pos x="51" y="24"/>
                  </a:cxn>
                  <a:cxn ang="0">
                    <a:pos x="51" y="36"/>
                  </a:cxn>
                  <a:cxn ang="0">
                    <a:pos x="63" y="36"/>
                  </a:cxn>
                </a:cxnLst>
                <a:rect l="0" t="0" r="r" b="b"/>
                <a:pathLst>
                  <a:path w="72" h="72">
                    <a:moveTo>
                      <a:pt x="72" y="68"/>
                    </a:moveTo>
                    <a:cubicBezTo>
                      <a:pt x="72" y="71"/>
                      <a:pt x="70" y="72"/>
                      <a:pt x="68" y="72"/>
                    </a:cubicBezTo>
                    <a:cubicBezTo>
                      <a:pt x="29" y="72"/>
                      <a:pt x="29" y="72"/>
                      <a:pt x="29" y="72"/>
                    </a:cubicBezTo>
                    <a:cubicBezTo>
                      <a:pt x="27" y="72"/>
                      <a:pt x="25" y="71"/>
                      <a:pt x="25" y="68"/>
                    </a:cubicBezTo>
                    <a:cubicBezTo>
                      <a:pt x="25" y="62"/>
                      <a:pt x="25" y="62"/>
                      <a:pt x="25" y="62"/>
                    </a:cubicBezTo>
                    <a:cubicBezTo>
                      <a:pt x="4" y="62"/>
                      <a:pt x="4" y="62"/>
                      <a:pt x="4" y="62"/>
                    </a:cubicBezTo>
                    <a:cubicBezTo>
                      <a:pt x="1" y="62"/>
                      <a:pt x="0" y="60"/>
                      <a:pt x="0" y="58"/>
                    </a:cubicBezTo>
                    <a:cubicBezTo>
                      <a:pt x="0" y="4"/>
                      <a:pt x="0" y="4"/>
                      <a:pt x="0" y="4"/>
                    </a:cubicBezTo>
                    <a:cubicBezTo>
                      <a:pt x="0" y="2"/>
                      <a:pt x="1" y="0"/>
                      <a:pt x="4" y="0"/>
                    </a:cubicBezTo>
                    <a:cubicBezTo>
                      <a:pt x="47" y="0"/>
                      <a:pt x="47" y="0"/>
                      <a:pt x="47" y="0"/>
                    </a:cubicBezTo>
                    <a:cubicBezTo>
                      <a:pt x="49" y="0"/>
                      <a:pt x="51" y="2"/>
                      <a:pt x="51" y="4"/>
                    </a:cubicBezTo>
                    <a:cubicBezTo>
                      <a:pt x="51" y="17"/>
                      <a:pt x="51" y="17"/>
                      <a:pt x="51" y="17"/>
                    </a:cubicBezTo>
                    <a:cubicBezTo>
                      <a:pt x="52" y="18"/>
                      <a:pt x="52" y="18"/>
                      <a:pt x="53" y="18"/>
                    </a:cubicBezTo>
                    <a:cubicBezTo>
                      <a:pt x="69" y="35"/>
                      <a:pt x="69" y="35"/>
                      <a:pt x="69" y="35"/>
                    </a:cubicBezTo>
                    <a:cubicBezTo>
                      <a:pt x="71" y="36"/>
                      <a:pt x="72" y="39"/>
                      <a:pt x="72" y="41"/>
                    </a:cubicBezTo>
                    <a:lnTo>
                      <a:pt x="72" y="68"/>
                    </a:lnTo>
                    <a:close/>
                    <a:moveTo>
                      <a:pt x="41" y="7"/>
                    </a:moveTo>
                    <a:cubicBezTo>
                      <a:pt x="41" y="6"/>
                      <a:pt x="40" y="5"/>
                      <a:pt x="40" y="5"/>
                    </a:cubicBezTo>
                    <a:cubicBezTo>
                      <a:pt x="11" y="5"/>
                      <a:pt x="11" y="5"/>
                      <a:pt x="11" y="5"/>
                    </a:cubicBezTo>
                    <a:cubicBezTo>
                      <a:pt x="11" y="5"/>
                      <a:pt x="10" y="6"/>
                      <a:pt x="10" y="7"/>
                    </a:cubicBezTo>
                    <a:cubicBezTo>
                      <a:pt x="10" y="9"/>
                      <a:pt x="10" y="9"/>
                      <a:pt x="10" y="9"/>
                    </a:cubicBezTo>
                    <a:cubicBezTo>
                      <a:pt x="10" y="10"/>
                      <a:pt x="11" y="11"/>
                      <a:pt x="11" y="11"/>
                    </a:cubicBezTo>
                    <a:cubicBezTo>
                      <a:pt x="40" y="11"/>
                      <a:pt x="40" y="11"/>
                      <a:pt x="40" y="11"/>
                    </a:cubicBezTo>
                    <a:cubicBezTo>
                      <a:pt x="40" y="11"/>
                      <a:pt x="41" y="10"/>
                      <a:pt x="41" y="9"/>
                    </a:cubicBezTo>
                    <a:lnTo>
                      <a:pt x="41" y="7"/>
                    </a:lnTo>
                    <a:close/>
                    <a:moveTo>
                      <a:pt x="67" y="67"/>
                    </a:moveTo>
                    <a:cubicBezTo>
                      <a:pt x="67" y="41"/>
                      <a:pt x="67" y="41"/>
                      <a:pt x="67" y="41"/>
                    </a:cubicBezTo>
                    <a:cubicBezTo>
                      <a:pt x="50" y="41"/>
                      <a:pt x="50" y="41"/>
                      <a:pt x="50" y="41"/>
                    </a:cubicBezTo>
                    <a:cubicBezTo>
                      <a:pt x="48" y="41"/>
                      <a:pt x="46" y="40"/>
                      <a:pt x="46" y="38"/>
                    </a:cubicBezTo>
                    <a:cubicBezTo>
                      <a:pt x="46" y="21"/>
                      <a:pt x="46" y="21"/>
                      <a:pt x="46" y="21"/>
                    </a:cubicBezTo>
                    <a:cubicBezTo>
                      <a:pt x="31" y="21"/>
                      <a:pt x="31" y="21"/>
                      <a:pt x="31" y="21"/>
                    </a:cubicBezTo>
                    <a:cubicBezTo>
                      <a:pt x="31" y="67"/>
                      <a:pt x="31" y="67"/>
                      <a:pt x="31" y="67"/>
                    </a:cubicBezTo>
                    <a:lnTo>
                      <a:pt x="67" y="67"/>
                    </a:lnTo>
                    <a:close/>
                    <a:moveTo>
                      <a:pt x="63" y="36"/>
                    </a:moveTo>
                    <a:cubicBezTo>
                      <a:pt x="51" y="24"/>
                      <a:pt x="51" y="24"/>
                      <a:pt x="51" y="24"/>
                    </a:cubicBezTo>
                    <a:cubicBezTo>
                      <a:pt x="51" y="36"/>
                      <a:pt x="51" y="36"/>
                      <a:pt x="51" y="36"/>
                    </a:cubicBezTo>
                    <a:lnTo>
                      <a:pt x="63" y="36"/>
                    </a:lnTo>
                    <a:close/>
                  </a:path>
                </a:pathLst>
              </a:custGeom>
              <a:solidFill>
                <a:schemeClr val="bg1"/>
              </a:solidFill>
              <a:ln w="9525">
                <a:noFill/>
                <a:round/>
              </a:ln>
            </p:spPr>
            <p:txBody>
              <a:bodyPr anchor="ctr"/>
              <a:lstStyle/>
              <a:p>
                <a:pPr algn="ctr"/>
                <a:endParaRPr/>
              </a:p>
            </p:txBody>
          </p:sp>
        </p:grpSp>
      </p:grpSp>
      <p:sp>
        <p:nvSpPr>
          <p:cNvPr id="30" name="išľíďè"/>
          <p:cNvSpPr/>
          <p:nvPr/>
        </p:nvSpPr>
        <p:spPr bwMode="auto">
          <a:xfrm>
            <a:off x="4060563" y="4757915"/>
            <a:ext cx="6334002"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latin typeface="+mn-ea"/>
              </a:rPr>
              <a:t>垄断没有消除产生竞争的经济条件。竞争是商品经济的一般规律。垄断产生以后，不但没有改变生产资料的资本主义私有制，而且又促进商品经济继续发展，</a:t>
            </a:r>
            <a:r>
              <a:rPr kumimoji="0" b="0" i="0" u="none" strike="noStrike" kern="1200" cap="none" spc="0" normalizeH="0" baseline="0" noProof="0" dirty="0" smtClean="0">
                <a:ln>
                  <a:noFill/>
                </a:ln>
                <a:solidFill>
                  <a:schemeClr val="bg2">
                    <a:lumMod val="10000"/>
                  </a:schemeClr>
                </a:solidFill>
                <a:effectLst/>
                <a:uLnTx/>
                <a:uFillTx/>
                <a:latin typeface="+mn-ea"/>
              </a:rPr>
              <a:t>所以不可能消除竞争</a:t>
            </a:r>
            <a:r>
              <a:rPr kumimoji="0" lang="zh-CN" altLang="en-US" b="0" i="0" u="none" strike="noStrike" kern="1200" cap="none" spc="0" normalizeH="0" baseline="0" noProof="0" dirty="0" smtClean="0">
                <a:ln>
                  <a:noFill/>
                </a:ln>
                <a:solidFill>
                  <a:schemeClr val="bg2">
                    <a:lumMod val="10000"/>
                  </a:schemeClr>
                </a:solidFill>
                <a:effectLst/>
                <a:uLnTx/>
                <a:uFillTx/>
                <a:latin typeface="+mn-ea"/>
              </a:rPr>
              <a:t>。</a:t>
            </a:r>
            <a:endParaRPr kumimoji="0" b="0" i="0" u="none" strike="noStrike" kern="1200" cap="none" spc="0" normalizeH="0" baseline="0" noProof="0" dirty="0">
              <a:ln>
                <a:noFill/>
              </a:ln>
              <a:solidFill>
                <a:schemeClr val="bg2">
                  <a:lumMod val="10000"/>
                </a:schemeClr>
              </a:solidFill>
              <a:effectLst/>
              <a:uLnTx/>
              <a:uFillTx/>
              <a:latin typeface="+mn-ea"/>
            </a:endParaRPr>
          </a:p>
        </p:txBody>
      </p:sp>
      <p:sp>
        <p:nvSpPr>
          <p:cNvPr id="31" name="iSlíďè"/>
          <p:cNvSpPr txBox="1"/>
          <p:nvPr/>
        </p:nvSpPr>
        <p:spPr bwMode="auto">
          <a:xfrm>
            <a:off x="4234815" y="4406900"/>
            <a:ext cx="1239520" cy="3511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latin typeface="+mn-ea"/>
              </a:rPr>
              <a:t>第一</a:t>
            </a:r>
          </a:p>
        </p:txBody>
      </p:sp>
      <p:sp>
        <p:nvSpPr>
          <p:cNvPr id="32" name="išľíďè"/>
          <p:cNvSpPr/>
          <p:nvPr/>
        </p:nvSpPr>
        <p:spPr bwMode="auto">
          <a:xfrm>
            <a:off x="4535613" y="2860493"/>
            <a:ext cx="6334002"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latin typeface="+mn-ea"/>
              </a:rPr>
              <a:t>垄断必须通过竞争来维持。各个垄断组织通过竞争发展壮大起来。在取得了一定的垄断地位后，由于存在攫取高额垄断利润的内在动力和面临更加强大的竞争对手的外在压力，垄断组织必须不断增强自己的竞争实力，</a:t>
            </a:r>
            <a:r>
              <a:rPr kumimoji="0" b="0" i="0" u="none" strike="noStrike" kern="1200" cap="none" spc="0" normalizeH="0" baseline="0" noProof="0" dirty="0" smtClean="0">
                <a:ln>
                  <a:noFill/>
                </a:ln>
                <a:solidFill>
                  <a:schemeClr val="bg2">
                    <a:lumMod val="10000"/>
                  </a:schemeClr>
                </a:solidFill>
                <a:effectLst/>
                <a:uLnTx/>
                <a:uFillTx/>
                <a:latin typeface="+mn-ea"/>
              </a:rPr>
              <a:t>巩固自己的垄断地位</a:t>
            </a:r>
            <a:r>
              <a:rPr kumimoji="0" lang="zh-CN" altLang="en-US" b="0" i="0" u="none" strike="noStrike" kern="1200" cap="none" spc="0" normalizeH="0" baseline="0" noProof="0" dirty="0" smtClean="0">
                <a:ln>
                  <a:noFill/>
                </a:ln>
                <a:solidFill>
                  <a:schemeClr val="bg2">
                    <a:lumMod val="10000"/>
                  </a:schemeClr>
                </a:solidFill>
                <a:effectLst/>
                <a:uLnTx/>
                <a:uFillTx/>
                <a:latin typeface="+mn-ea"/>
              </a:rPr>
              <a:t>。</a:t>
            </a:r>
            <a:endParaRPr kumimoji="0" b="0" i="0" u="none" strike="noStrike" kern="1200" cap="none" spc="0" normalizeH="0" baseline="0" noProof="0" dirty="0">
              <a:ln>
                <a:noFill/>
              </a:ln>
              <a:solidFill>
                <a:schemeClr val="bg2">
                  <a:lumMod val="10000"/>
                </a:schemeClr>
              </a:solidFill>
              <a:effectLst/>
              <a:uLnTx/>
              <a:uFillTx/>
              <a:latin typeface="+mn-ea"/>
            </a:endParaRPr>
          </a:p>
        </p:txBody>
      </p:sp>
      <p:sp>
        <p:nvSpPr>
          <p:cNvPr id="33" name="iSlíďè"/>
          <p:cNvSpPr txBox="1"/>
          <p:nvPr/>
        </p:nvSpPr>
        <p:spPr bwMode="auto">
          <a:xfrm>
            <a:off x="4535988" y="2509527"/>
            <a:ext cx="2195830"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latin typeface="+mn-ea"/>
              </a:rPr>
              <a:t>第二</a:t>
            </a:r>
          </a:p>
        </p:txBody>
      </p:sp>
      <p:sp>
        <p:nvSpPr>
          <p:cNvPr id="34" name="išľíďè"/>
          <p:cNvSpPr/>
          <p:nvPr/>
        </p:nvSpPr>
        <p:spPr bwMode="auto">
          <a:xfrm>
            <a:off x="3819525" y="1325245"/>
            <a:ext cx="6334125" cy="10166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latin typeface="+mn-ea"/>
              </a:rPr>
              <a:t>社会生产是复杂多样的，任何垄断组织都不可能把包罗万象的社会生产都包下来。</a:t>
            </a:r>
          </a:p>
        </p:txBody>
      </p:sp>
      <p:sp>
        <p:nvSpPr>
          <p:cNvPr id="35" name="iSlíďè"/>
          <p:cNvSpPr txBox="1"/>
          <p:nvPr/>
        </p:nvSpPr>
        <p:spPr bwMode="auto">
          <a:xfrm>
            <a:off x="3756895" y="869091"/>
            <a:ext cx="2195830"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latin typeface="+mn-ea"/>
              </a:rPr>
              <a:t>第三</a:t>
            </a:r>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down)">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wipe(down)">
                                      <p:cBhvr>
                                        <p:cTn id="17" dur="500"/>
                                        <p:tgtEl>
                                          <p:spTgt spid="3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down)">
                                      <p:cBhvr>
                                        <p:cTn id="22" dur="500"/>
                                        <p:tgtEl>
                                          <p:spTgt spid="3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wipe(down)">
                                      <p:cBhvr>
                                        <p:cTn id="27" dur="500"/>
                                        <p:tgtEl>
                                          <p:spTgt spid="3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wipe(down)">
                                      <p:cBhvr>
                                        <p:cTn id="3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P spid="34" grpId="0"/>
      <p:bldP spid="3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522595" y="4712335"/>
            <a:ext cx="5147310" cy="162433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金融资本与金融寡头</a:t>
            </a:r>
          </a:p>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及其对社会的控制</a:t>
            </a:r>
          </a:p>
        </p:txBody>
      </p:sp>
      <p:sp>
        <p:nvSpPr>
          <p:cNvPr id="14" name="矩形 13"/>
          <p:cNvSpPr/>
          <p:nvPr/>
        </p:nvSpPr>
        <p:spPr>
          <a:xfrm>
            <a:off x="1613618" y="4953625"/>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19</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1"/>
          <p:cNvGrpSpPr/>
          <p:nvPr/>
        </p:nvGrpSpPr>
        <p:grpSpPr>
          <a:xfrm>
            <a:off x="1142438" y="4901304"/>
            <a:ext cx="1371407" cy="1371593"/>
            <a:chOff x="4337039" y="4117416"/>
            <a:chExt cx="1371831" cy="1371831"/>
          </a:xfrm>
        </p:grpSpPr>
        <p:grpSp>
          <p:nvGrpSpPr>
            <p:cNvPr id="7" name="组合 18"/>
            <p:cNvGrpSpPr/>
            <p:nvPr/>
          </p:nvGrpSpPr>
          <p:grpSpPr>
            <a:xfrm>
              <a:off x="4337039" y="4117416"/>
              <a:ext cx="1371831" cy="1371831"/>
              <a:chOff x="4277955" y="3767258"/>
              <a:chExt cx="1371831" cy="1371831"/>
            </a:xfrm>
          </p:grpSpPr>
          <p:sp>
            <p:nvSpPr>
              <p:cNvPr id="17" name="泪滴形 16"/>
              <p:cNvSpPr/>
              <p:nvPr/>
            </p:nvSpPr>
            <p:spPr>
              <a:xfrm>
                <a:off x="4277955" y="3767258"/>
                <a:ext cx="1371831" cy="137183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sp>
            <p:nvSpPr>
              <p:cNvPr id="18" name="椭圆 17"/>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1" name="Freeform 99"/>
            <p:cNvSpPr>
              <a:spLocks noEditPoints="1"/>
            </p:cNvSpPr>
            <p:nvPr/>
          </p:nvSpPr>
          <p:spPr bwMode="auto">
            <a:xfrm>
              <a:off x="4761092" y="4542225"/>
              <a:ext cx="523724" cy="522211"/>
            </a:xfrm>
            <a:custGeom>
              <a:avLst/>
              <a:gdLst>
                <a:gd name="T0" fmla="*/ 80 w 146"/>
                <a:gd name="T1" fmla="*/ 44 h 146"/>
                <a:gd name="T2" fmla="*/ 91 w 146"/>
                <a:gd name="T3" fmla="*/ 33 h 146"/>
                <a:gd name="T4" fmla="*/ 80 w 146"/>
                <a:gd name="T5" fmla="*/ 23 h 146"/>
                <a:gd name="T6" fmla="*/ 69 w 146"/>
                <a:gd name="T7" fmla="*/ 33 h 146"/>
                <a:gd name="T8" fmla="*/ 80 w 146"/>
                <a:gd name="T9" fmla="*/ 44 h 146"/>
                <a:gd name="T10" fmla="*/ 80 w 146"/>
                <a:gd name="T11" fmla="*/ 29 h 146"/>
                <a:gd name="T12" fmla="*/ 85 w 146"/>
                <a:gd name="T13" fmla="*/ 33 h 146"/>
                <a:gd name="T14" fmla="*/ 80 w 146"/>
                <a:gd name="T15" fmla="*/ 38 h 146"/>
                <a:gd name="T16" fmla="*/ 75 w 146"/>
                <a:gd name="T17" fmla="*/ 33 h 146"/>
                <a:gd name="T18" fmla="*/ 80 w 146"/>
                <a:gd name="T19" fmla="*/ 29 h 146"/>
                <a:gd name="T20" fmla="*/ 143 w 146"/>
                <a:gd name="T21" fmla="*/ 0 h 146"/>
                <a:gd name="T22" fmla="*/ 3 w 146"/>
                <a:gd name="T23" fmla="*/ 0 h 146"/>
                <a:gd name="T24" fmla="*/ 0 w 146"/>
                <a:gd name="T25" fmla="*/ 3 h 146"/>
                <a:gd name="T26" fmla="*/ 0 w 146"/>
                <a:gd name="T27" fmla="*/ 143 h 146"/>
                <a:gd name="T28" fmla="*/ 3 w 146"/>
                <a:gd name="T29" fmla="*/ 146 h 146"/>
                <a:gd name="T30" fmla="*/ 143 w 146"/>
                <a:gd name="T31" fmla="*/ 146 h 146"/>
                <a:gd name="T32" fmla="*/ 144 w 146"/>
                <a:gd name="T33" fmla="*/ 145 h 146"/>
                <a:gd name="T34" fmla="*/ 144 w 146"/>
                <a:gd name="T35" fmla="*/ 145 h 146"/>
                <a:gd name="T36" fmla="*/ 145 w 146"/>
                <a:gd name="T37" fmla="*/ 145 h 146"/>
                <a:gd name="T38" fmla="*/ 145 w 146"/>
                <a:gd name="T39" fmla="*/ 145 h 146"/>
                <a:gd name="T40" fmla="*/ 145 w 146"/>
                <a:gd name="T41" fmla="*/ 144 h 146"/>
                <a:gd name="T42" fmla="*/ 146 w 146"/>
                <a:gd name="T43" fmla="*/ 143 h 146"/>
                <a:gd name="T44" fmla="*/ 146 w 146"/>
                <a:gd name="T45" fmla="*/ 143 h 146"/>
                <a:gd name="T46" fmla="*/ 146 w 146"/>
                <a:gd name="T47" fmla="*/ 3 h 146"/>
                <a:gd name="T48" fmla="*/ 143 w 146"/>
                <a:gd name="T49" fmla="*/ 0 h 146"/>
                <a:gd name="T50" fmla="*/ 6 w 146"/>
                <a:gd name="T51" fmla="*/ 140 h 146"/>
                <a:gd name="T52" fmla="*/ 6 w 146"/>
                <a:gd name="T53" fmla="*/ 107 h 146"/>
                <a:gd name="T54" fmla="*/ 55 w 146"/>
                <a:gd name="T55" fmla="*/ 58 h 146"/>
                <a:gd name="T56" fmla="*/ 135 w 146"/>
                <a:gd name="T57" fmla="*/ 140 h 146"/>
                <a:gd name="T58" fmla="*/ 6 w 146"/>
                <a:gd name="T59" fmla="*/ 140 h 146"/>
                <a:gd name="T60" fmla="*/ 140 w 146"/>
                <a:gd name="T61" fmla="*/ 135 h 146"/>
                <a:gd name="T62" fmla="*/ 86 w 146"/>
                <a:gd name="T63" fmla="*/ 81 h 146"/>
                <a:gd name="T64" fmla="*/ 107 w 146"/>
                <a:gd name="T65" fmla="*/ 59 h 146"/>
                <a:gd name="T66" fmla="*/ 140 w 146"/>
                <a:gd name="T67" fmla="*/ 92 h 146"/>
                <a:gd name="T68" fmla="*/ 140 w 146"/>
                <a:gd name="T69" fmla="*/ 135 h 146"/>
                <a:gd name="T70" fmla="*/ 140 w 146"/>
                <a:gd name="T71" fmla="*/ 84 h 146"/>
                <a:gd name="T72" fmla="*/ 109 w 146"/>
                <a:gd name="T73" fmla="*/ 53 h 146"/>
                <a:gd name="T74" fmla="*/ 105 w 146"/>
                <a:gd name="T75" fmla="*/ 53 h 146"/>
                <a:gd name="T76" fmla="*/ 82 w 146"/>
                <a:gd name="T77" fmla="*/ 76 h 146"/>
                <a:gd name="T78" fmla="*/ 57 w 146"/>
                <a:gd name="T79" fmla="*/ 52 h 146"/>
                <a:gd name="T80" fmla="*/ 55 w 146"/>
                <a:gd name="T81" fmla="*/ 51 h 146"/>
                <a:gd name="T82" fmla="*/ 55 w 146"/>
                <a:gd name="T83" fmla="*/ 51 h 146"/>
                <a:gd name="T84" fmla="*/ 53 w 146"/>
                <a:gd name="T85" fmla="*/ 52 h 146"/>
                <a:gd name="T86" fmla="*/ 6 w 146"/>
                <a:gd name="T87" fmla="*/ 98 h 146"/>
                <a:gd name="T88" fmla="*/ 6 w 146"/>
                <a:gd name="T89" fmla="*/ 6 h 146"/>
                <a:gd name="T90" fmla="*/ 140 w 146"/>
                <a:gd name="T91" fmla="*/ 6 h 146"/>
                <a:gd name="T92" fmla="*/ 140 w 146"/>
                <a:gd name="T93" fmla="*/ 8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 h="146">
                  <a:moveTo>
                    <a:pt x="80" y="44"/>
                  </a:moveTo>
                  <a:cubicBezTo>
                    <a:pt x="86" y="44"/>
                    <a:pt x="91" y="39"/>
                    <a:pt x="91" y="33"/>
                  </a:cubicBezTo>
                  <a:cubicBezTo>
                    <a:pt x="91" y="27"/>
                    <a:pt x="86" y="23"/>
                    <a:pt x="80" y="23"/>
                  </a:cubicBezTo>
                  <a:cubicBezTo>
                    <a:pt x="74" y="23"/>
                    <a:pt x="69" y="27"/>
                    <a:pt x="69" y="33"/>
                  </a:cubicBezTo>
                  <a:cubicBezTo>
                    <a:pt x="69" y="39"/>
                    <a:pt x="74" y="44"/>
                    <a:pt x="80" y="44"/>
                  </a:cubicBezTo>
                  <a:close/>
                  <a:moveTo>
                    <a:pt x="80" y="29"/>
                  </a:moveTo>
                  <a:cubicBezTo>
                    <a:pt x="83" y="29"/>
                    <a:pt x="85" y="31"/>
                    <a:pt x="85" y="33"/>
                  </a:cubicBezTo>
                  <a:cubicBezTo>
                    <a:pt x="85" y="36"/>
                    <a:pt x="83" y="38"/>
                    <a:pt x="80" y="38"/>
                  </a:cubicBezTo>
                  <a:cubicBezTo>
                    <a:pt x="78" y="38"/>
                    <a:pt x="75" y="36"/>
                    <a:pt x="75" y="33"/>
                  </a:cubicBezTo>
                  <a:cubicBezTo>
                    <a:pt x="75" y="31"/>
                    <a:pt x="78" y="29"/>
                    <a:pt x="80" y="29"/>
                  </a:cubicBezTo>
                  <a:close/>
                  <a:moveTo>
                    <a:pt x="143" y="0"/>
                  </a:moveTo>
                  <a:cubicBezTo>
                    <a:pt x="3" y="0"/>
                    <a:pt x="3" y="0"/>
                    <a:pt x="3" y="0"/>
                  </a:cubicBezTo>
                  <a:cubicBezTo>
                    <a:pt x="2" y="0"/>
                    <a:pt x="0" y="2"/>
                    <a:pt x="0" y="3"/>
                  </a:cubicBezTo>
                  <a:cubicBezTo>
                    <a:pt x="0" y="143"/>
                    <a:pt x="0" y="143"/>
                    <a:pt x="0" y="143"/>
                  </a:cubicBezTo>
                  <a:cubicBezTo>
                    <a:pt x="0" y="144"/>
                    <a:pt x="2" y="146"/>
                    <a:pt x="3" y="146"/>
                  </a:cubicBezTo>
                  <a:cubicBezTo>
                    <a:pt x="143" y="146"/>
                    <a:pt x="143" y="146"/>
                    <a:pt x="143" y="146"/>
                  </a:cubicBezTo>
                  <a:cubicBezTo>
                    <a:pt x="143" y="146"/>
                    <a:pt x="143" y="146"/>
                    <a:pt x="144" y="145"/>
                  </a:cubicBezTo>
                  <a:cubicBezTo>
                    <a:pt x="144" y="145"/>
                    <a:pt x="144" y="145"/>
                    <a:pt x="144" y="145"/>
                  </a:cubicBezTo>
                  <a:cubicBezTo>
                    <a:pt x="144" y="145"/>
                    <a:pt x="145" y="145"/>
                    <a:pt x="145" y="145"/>
                  </a:cubicBezTo>
                  <a:cubicBezTo>
                    <a:pt x="145" y="145"/>
                    <a:pt x="145" y="145"/>
                    <a:pt x="145" y="145"/>
                  </a:cubicBezTo>
                  <a:cubicBezTo>
                    <a:pt x="145" y="144"/>
                    <a:pt x="145" y="144"/>
                    <a:pt x="145" y="144"/>
                  </a:cubicBezTo>
                  <a:cubicBezTo>
                    <a:pt x="145" y="143"/>
                    <a:pt x="146" y="143"/>
                    <a:pt x="146" y="143"/>
                  </a:cubicBezTo>
                  <a:cubicBezTo>
                    <a:pt x="146" y="143"/>
                    <a:pt x="146" y="143"/>
                    <a:pt x="146" y="143"/>
                  </a:cubicBezTo>
                  <a:cubicBezTo>
                    <a:pt x="146" y="3"/>
                    <a:pt x="146" y="3"/>
                    <a:pt x="146" y="3"/>
                  </a:cubicBezTo>
                  <a:cubicBezTo>
                    <a:pt x="146" y="2"/>
                    <a:pt x="144" y="0"/>
                    <a:pt x="143" y="0"/>
                  </a:cubicBezTo>
                  <a:close/>
                  <a:moveTo>
                    <a:pt x="6" y="140"/>
                  </a:moveTo>
                  <a:cubicBezTo>
                    <a:pt x="6" y="107"/>
                    <a:pt x="6" y="107"/>
                    <a:pt x="6" y="107"/>
                  </a:cubicBezTo>
                  <a:cubicBezTo>
                    <a:pt x="55" y="58"/>
                    <a:pt x="55" y="58"/>
                    <a:pt x="55" y="58"/>
                  </a:cubicBezTo>
                  <a:cubicBezTo>
                    <a:pt x="135" y="140"/>
                    <a:pt x="135" y="140"/>
                    <a:pt x="135" y="140"/>
                  </a:cubicBezTo>
                  <a:lnTo>
                    <a:pt x="6" y="140"/>
                  </a:lnTo>
                  <a:close/>
                  <a:moveTo>
                    <a:pt x="140" y="135"/>
                  </a:moveTo>
                  <a:cubicBezTo>
                    <a:pt x="86" y="81"/>
                    <a:pt x="86" y="81"/>
                    <a:pt x="86" y="81"/>
                  </a:cubicBezTo>
                  <a:cubicBezTo>
                    <a:pt x="107" y="59"/>
                    <a:pt x="107" y="59"/>
                    <a:pt x="107" y="59"/>
                  </a:cubicBezTo>
                  <a:cubicBezTo>
                    <a:pt x="140" y="92"/>
                    <a:pt x="140" y="92"/>
                    <a:pt x="140" y="92"/>
                  </a:cubicBezTo>
                  <a:lnTo>
                    <a:pt x="140" y="135"/>
                  </a:lnTo>
                  <a:close/>
                  <a:moveTo>
                    <a:pt x="140" y="84"/>
                  </a:moveTo>
                  <a:cubicBezTo>
                    <a:pt x="109" y="53"/>
                    <a:pt x="109" y="53"/>
                    <a:pt x="109" y="53"/>
                  </a:cubicBezTo>
                  <a:cubicBezTo>
                    <a:pt x="108" y="52"/>
                    <a:pt x="106" y="52"/>
                    <a:pt x="105" y="53"/>
                  </a:cubicBezTo>
                  <a:cubicBezTo>
                    <a:pt x="82" y="76"/>
                    <a:pt x="82" y="76"/>
                    <a:pt x="82" y="76"/>
                  </a:cubicBezTo>
                  <a:cubicBezTo>
                    <a:pt x="57" y="52"/>
                    <a:pt x="57" y="52"/>
                    <a:pt x="57" y="52"/>
                  </a:cubicBezTo>
                  <a:cubicBezTo>
                    <a:pt x="57" y="51"/>
                    <a:pt x="56" y="51"/>
                    <a:pt x="55" y="51"/>
                  </a:cubicBezTo>
                  <a:cubicBezTo>
                    <a:pt x="55" y="51"/>
                    <a:pt x="55" y="51"/>
                    <a:pt x="55" y="51"/>
                  </a:cubicBezTo>
                  <a:cubicBezTo>
                    <a:pt x="54" y="51"/>
                    <a:pt x="54" y="51"/>
                    <a:pt x="53" y="52"/>
                  </a:cubicBezTo>
                  <a:cubicBezTo>
                    <a:pt x="6" y="98"/>
                    <a:pt x="6" y="98"/>
                    <a:pt x="6" y="98"/>
                  </a:cubicBezTo>
                  <a:cubicBezTo>
                    <a:pt x="6" y="6"/>
                    <a:pt x="6" y="6"/>
                    <a:pt x="6" y="6"/>
                  </a:cubicBezTo>
                  <a:cubicBezTo>
                    <a:pt x="140" y="6"/>
                    <a:pt x="140" y="6"/>
                    <a:pt x="140" y="6"/>
                  </a:cubicBezTo>
                  <a:lnTo>
                    <a:pt x="140" y="84"/>
                  </a:lnTo>
                  <a:close/>
                </a:path>
              </a:pathLst>
            </a:custGeom>
            <a:solidFill>
              <a:schemeClr val="accent2"/>
            </a:solidFill>
            <a:ln>
              <a:noFill/>
            </a:ln>
          </p:spPr>
          <p:txBody>
            <a:bodyPr vert="horz" wrap="square" lIns="121861" tIns="60931" rIns="121861" bIns="60931" numCol="1" anchor="t" anchorCtr="0" compatLnSpc="1"/>
            <a:lstStyle/>
            <a:p>
              <a:endParaRPr lang="zh-CN" altLang="en-US" sz="2400">
                <a:latin typeface="Arial" panose="020B0604020202020204"/>
                <a:ea typeface="微软雅黑" panose="020B0503020204020204" pitchFamily="34" charset="-122"/>
                <a:sym typeface="Arial" panose="020B0604020202020204"/>
              </a:endParaRPr>
            </a:p>
          </p:txBody>
        </p:sp>
      </p:grpSp>
      <p:grpSp>
        <p:nvGrpSpPr>
          <p:cNvPr id="10" name="组合 12"/>
          <p:cNvGrpSpPr/>
          <p:nvPr/>
        </p:nvGrpSpPr>
        <p:grpSpPr>
          <a:xfrm>
            <a:off x="9987545" y="4837169"/>
            <a:ext cx="1371407" cy="1371593"/>
            <a:chOff x="6024309" y="4117416"/>
            <a:chExt cx="1371831" cy="1371831"/>
          </a:xfrm>
        </p:grpSpPr>
        <p:grpSp>
          <p:nvGrpSpPr>
            <p:cNvPr id="12" name="组合 60"/>
            <p:cNvGrpSpPr/>
            <p:nvPr/>
          </p:nvGrpSpPr>
          <p:grpSpPr>
            <a:xfrm flipH="1">
              <a:off x="6024309" y="4117416"/>
              <a:ext cx="1371831" cy="1371831"/>
              <a:chOff x="4277955" y="3767258"/>
              <a:chExt cx="1371831" cy="1371831"/>
            </a:xfrm>
          </p:grpSpPr>
          <p:sp>
            <p:nvSpPr>
              <p:cNvPr id="62" name="泪滴形 61"/>
              <p:cNvSpPr/>
              <p:nvPr/>
            </p:nvSpPr>
            <p:spPr>
              <a:xfrm>
                <a:off x="4277955" y="3767258"/>
                <a:ext cx="1371831" cy="1371831"/>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panose="020B0604020202020204"/>
                  <a:ea typeface="微软雅黑" panose="020B0503020204020204" pitchFamily="34" charset="-122"/>
                  <a:sym typeface="Arial" panose="020B0604020202020204"/>
                </a:endParaRPr>
              </a:p>
            </p:txBody>
          </p:sp>
          <p:sp>
            <p:nvSpPr>
              <p:cNvPr id="63" name="椭圆 62"/>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2" name="Freeform 156"/>
            <p:cNvSpPr>
              <a:spLocks noEditPoints="1"/>
            </p:cNvSpPr>
            <p:nvPr/>
          </p:nvSpPr>
          <p:spPr bwMode="auto">
            <a:xfrm>
              <a:off x="6420019" y="4542225"/>
              <a:ext cx="580408" cy="585922"/>
            </a:xfrm>
            <a:custGeom>
              <a:avLst/>
              <a:gdLst>
                <a:gd name="T0" fmla="*/ 39 w 178"/>
                <a:gd name="T1" fmla="*/ 57 h 180"/>
                <a:gd name="T2" fmla="*/ 53 w 178"/>
                <a:gd name="T3" fmla="*/ 57 h 180"/>
                <a:gd name="T4" fmla="*/ 45 w 178"/>
                <a:gd name="T5" fmla="*/ 57 h 180"/>
                <a:gd name="T6" fmla="*/ 47 w 178"/>
                <a:gd name="T7" fmla="*/ 57 h 180"/>
                <a:gd name="T8" fmla="*/ 105 w 178"/>
                <a:gd name="T9" fmla="*/ 50 h 180"/>
                <a:gd name="T10" fmla="*/ 105 w 178"/>
                <a:gd name="T11" fmla="*/ 63 h 180"/>
                <a:gd name="T12" fmla="*/ 105 w 178"/>
                <a:gd name="T13" fmla="*/ 50 h 180"/>
                <a:gd name="T14" fmla="*/ 105 w 178"/>
                <a:gd name="T15" fmla="*/ 56 h 180"/>
                <a:gd name="T16" fmla="*/ 104 w 178"/>
                <a:gd name="T17" fmla="*/ 57 h 180"/>
                <a:gd name="T18" fmla="*/ 159 w 178"/>
                <a:gd name="T19" fmla="*/ 26 h 180"/>
                <a:gd name="T20" fmla="*/ 159 w 178"/>
                <a:gd name="T21" fmla="*/ 32 h 180"/>
                <a:gd name="T22" fmla="*/ 172 w 178"/>
                <a:gd name="T23" fmla="*/ 37 h 180"/>
                <a:gd name="T24" fmla="*/ 167 w 178"/>
                <a:gd name="T25" fmla="*/ 130 h 180"/>
                <a:gd name="T26" fmla="*/ 145 w 178"/>
                <a:gd name="T27" fmla="*/ 133 h 180"/>
                <a:gd name="T28" fmla="*/ 100 w 178"/>
                <a:gd name="T29" fmla="*/ 131 h 180"/>
                <a:gd name="T30" fmla="*/ 75 w 178"/>
                <a:gd name="T31" fmla="*/ 130 h 180"/>
                <a:gd name="T32" fmla="*/ 72 w 178"/>
                <a:gd name="T33" fmla="*/ 133 h 180"/>
                <a:gd name="T34" fmla="*/ 97 w 178"/>
                <a:gd name="T35" fmla="*/ 136 h 180"/>
                <a:gd name="T36" fmla="*/ 148 w 178"/>
                <a:gd name="T37" fmla="*/ 180 h 180"/>
                <a:gd name="T38" fmla="*/ 151 w 178"/>
                <a:gd name="T39" fmla="*/ 177 h 180"/>
                <a:gd name="T40" fmla="*/ 167 w 178"/>
                <a:gd name="T41" fmla="*/ 136 h 180"/>
                <a:gd name="T42" fmla="*/ 178 w 178"/>
                <a:gd name="T43" fmla="*/ 37 h 180"/>
                <a:gd name="T44" fmla="*/ 75 w 178"/>
                <a:gd name="T45" fmla="*/ 50 h 180"/>
                <a:gd name="T46" fmla="*/ 75 w 178"/>
                <a:gd name="T47" fmla="*/ 63 h 180"/>
                <a:gd name="T48" fmla="*/ 75 w 178"/>
                <a:gd name="T49" fmla="*/ 50 h 180"/>
                <a:gd name="T50" fmla="*/ 75 w 178"/>
                <a:gd name="T51" fmla="*/ 56 h 180"/>
                <a:gd name="T52" fmla="*/ 75 w 178"/>
                <a:gd name="T53" fmla="*/ 57 h 180"/>
                <a:gd name="T54" fmla="*/ 152 w 178"/>
                <a:gd name="T55" fmla="*/ 99 h 180"/>
                <a:gd name="T56" fmla="*/ 140 w 178"/>
                <a:gd name="T57" fmla="*/ 0 h 180"/>
                <a:gd name="T58" fmla="*/ 0 w 178"/>
                <a:gd name="T59" fmla="*/ 11 h 180"/>
                <a:gd name="T60" fmla="*/ 11 w 178"/>
                <a:gd name="T61" fmla="*/ 110 h 180"/>
                <a:gd name="T62" fmla="*/ 27 w 178"/>
                <a:gd name="T63" fmla="*/ 151 h 180"/>
                <a:gd name="T64" fmla="*/ 30 w 178"/>
                <a:gd name="T65" fmla="*/ 154 h 180"/>
                <a:gd name="T66" fmla="*/ 81 w 178"/>
                <a:gd name="T67" fmla="*/ 110 h 180"/>
                <a:gd name="T68" fmla="*/ 78 w 178"/>
                <a:gd name="T69" fmla="*/ 105 h 180"/>
                <a:gd name="T70" fmla="*/ 33 w 178"/>
                <a:gd name="T71" fmla="*/ 107 h 180"/>
                <a:gd name="T72" fmla="*/ 11 w 178"/>
                <a:gd name="T73" fmla="*/ 104 h 180"/>
                <a:gd name="T74" fmla="*/ 6 w 178"/>
                <a:gd name="T75" fmla="*/ 11 h 180"/>
                <a:gd name="T76" fmla="*/ 140 w 178"/>
                <a:gd name="T77" fmla="*/ 6 h 180"/>
                <a:gd name="T78" fmla="*/ 146 w 178"/>
                <a:gd name="T79" fmla="*/ 99 h 180"/>
                <a:gd name="T80" fmla="*/ 80 w 178"/>
                <a:gd name="T81"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80">
                  <a:moveTo>
                    <a:pt x="46" y="50"/>
                  </a:moveTo>
                  <a:cubicBezTo>
                    <a:pt x="42" y="50"/>
                    <a:pt x="39" y="53"/>
                    <a:pt x="39" y="57"/>
                  </a:cubicBezTo>
                  <a:cubicBezTo>
                    <a:pt x="39" y="60"/>
                    <a:pt x="42" y="63"/>
                    <a:pt x="46" y="63"/>
                  </a:cubicBezTo>
                  <a:cubicBezTo>
                    <a:pt x="49" y="63"/>
                    <a:pt x="53" y="60"/>
                    <a:pt x="53" y="57"/>
                  </a:cubicBezTo>
                  <a:cubicBezTo>
                    <a:pt x="53" y="53"/>
                    <a:pt x="49" y="50"/>
                    <a:pt x="46" y="50"/>
                  </a:cubicBezTo>
                  <a:close/>
                  <a:moveTo>
                    <a:pt x="45" y="57"/>
                  </a:moveTo>
                  <a:cubicBezTo>
                    <a:pt x="45" y="56"/>
                    <a:pt x="45" y="56"/>
                    <a:pt x="46" y="56"/>
                  </a:cubicBezTo>
                  <a:cubicBezTo>
                    <a:pt x="46" y="56"/>
                    <a:pt x="47" y="56"/>
                    <a:pt x="47" y="57"/>
                  </a:cubicBezTo>
                  <a:cubicBezTo>
                    <a:pt x="47" y="58"/>
                    <a:pt x="45" y="58"/>
                    <a:pt x="45" y="57"/>
                  </a:cubicBezTo>
                  <a:close/>
                  <a:moveTo>
                    <a:pt x="105" y="50"/>
                  </a:moveTo>
                  <a:cubicBezTo>
                    <a:pt x="102" y="50"/>
                    <a:pt x="98" y="53"/>
                    <a:pt x="98" y="57"/>
                  </a:cubicBezTo>
                  <a:cubicBezTo>
                    <a:pt x="98" y="60"/>
                    <a:pt x="102" y="63"/>
                    <a:pt x="105" y="63"/>
                  </a:cubicBezTo>
                  <a:cubicBezTo>
                    <a:pt x="109" y="63"/>
                    <a:pt x="112" y="60"/>
                    <a:pt x="112" y="57"/>
                  </a:cubicBezTo>
                  <a:cubicBezTo>
                    <a:pt x="112" y="53"/>
                    <a:pt x="109" y="50"/>
                    <a:pt x="105" y="50"/>
                  </a:cubicBezTo>
                  <a:close/>
                  <a:moveTo>
                    <a:pt x="104" y="57"/>
                  </a:moveTo>
                  <a:cubicBezTo>
                    <a:pt x="104" y="56"/>
                    <a:pt x="105" y="56"/>
                    <a:pt x="105" y="56"/>
                  </a:cubicBezTo>
                  <a:cubicBezTo>
                    <a:pt x="106" y="56"/>
                    <a:pt x="106" y="56"/>
                    <a:pt x="106" y="57"/>
                  </a:cubicBezTo>
                  <a:cubicBezTo>
                    <a:pt x="106" y="58"/>
                    <a:pt x="104" y="58"/>
                    <a:pt x="104" y="57"/>
                  </a:cubicBezTo>
                  <a:close/>
                  <a:moveTo>
                    <a:pt x="167" y="26"/>
                  </a:moveTo>
                  <a:cubicBezTo>
                    <a:pt x="159" y="26"/>
                    <a:pt x="159" y="26"/>
                    <a:pt x="159" y="26"/>
                  </a:cubicBezTo>
                  <a:cubicBezTo>
                    <a:pt x="158" y="26"/>
                    <a:pt x="156" y="27"/>
                    <a:pt x="156" y="29"/>
                  </a:cubicBezTo>
                  <a:cubicBezTo>
                    <a:pt x="156" y="31"/>
                    <a:pt x="158" y="32"/>
                    <a:pt x="159" y="32"/>
                  </a:cubicBezTo>
                  <a:cubicBezTo>
                    <a:pt x="167" y="32"/>
                    <a:pt x="167" y="32"/>
                    <a:pt x="167" y="32"/>
                  </a:cubicBezTo>
                  <a:cubicBezTo>
                    <a:pt x="170" y="32"/>
                    <a:pt x="172" y="34"/>
                    <a:pt x="172" y="37"/>
                  </a:cubicBezTo>
                  <a:cubicBezTo>
                    <a:pt x="172" y="125"/>
                    <a:pt x="172" y="125"/>
                    <a:pt x="172" y="125"/>
                  </a:cubicBezTo>
                  <a:cubicBezTo>
                    <a:pt x="172" y="128"/>
                    <a:pt x="170" y="130"/>
                    <a:pt x="167" y="130"/>
                  </a:cubicBezTo>
                  <a:cubicBezTo>
                    <a:pt x="148" y="130"/>
                    <a:pt x="148" y="130"/>
                    <a:pt x="148" y="130"/>
                  </a:cubicBezTo>
                  <a:cubicBezTo>
                    <a:pt x="146" y="130"/>
                    <a:pt x="145" y="131"/>
                    <a:pt x="145" y="133"/>
                  </a:cubicBezTo>
                  <a:cubicBezTo>
                    <a:pt x="145" y="171"/>
                    <a:pt x="145" y="171"/>
                    <a:pt x="145" y="171"/>
                  </a:cubicBezTo>
                  <a:cubicBezTo>
                    <a:pt x="100" y="131"/>
                    <a:pt x="100" y="131"/>
                    <a:pt x="100" y="131"/>
                  </a:cubicBezTo>
                  <a:cubicBezTo>
                    <a:pt x="100" y="130"/>
                    <a:pt x="99" y="130"/>
                    <a:pt x="98" y="130"/>
                  </a:cubicBezTo>
                  <a:cubicBezTo>
                    <a:pt x="75" y="130"/>
                    <a:pt x="75" y="130"/>
                    <a:pt x="75" y="130"/>
                  </a:cubicBezTo>
                  <a:cubicBezTo>
                    <a:pt x="75" y="130"/>
                    <a:pt x="75" y="130"/>
                    <a:pt x="75" y="130"/>
                  </a:cubicBezTo>
                  <a:cubicBezTo>
                    <a:pt x="73" y="130"/>
                    <a:pt x="72" y="131"/>
                    <a:pt x="72" y="133"/>
                  </a:cubicBezTo>
                  <a:cubicBezTo>
                    <a:pt x="72" y="135"/>
                    <a:pt x="73" y="136"/>
                    <a:pt x="75" y="136"/>
                  </a:cubicBezTo>
                  <a:cubicBezTo>
                    <a:pt x="97" y="136"/>
                    <a:pt x="97" y="136"/>
                    <a:pt x="97" y="136"/>
                  </a:cubicBezTo>
                  <a:cubicBezTo>
                    <a:pt x="146" y="179"/>
                    <a:pt x="146" y="179"/>
                    <a:pt x="146" y="179"/>
                  </a:cubicBezTo>
                  <a:cubicBezTo>
                    <a:pt x="146" y="180"/>
                    <a:pt x="147" y="180"/>
                    <a:pt x="148" y="180"/>
                  </a:cubicBezTo>
                  <a:cubicBezTo>
                    <a:pt x="148" y="180"/>
                    <a:pt x="149" y="180"/>
                    <a:pt x="149" y="180"/>
                  </a:cubicBezTo>
                  <a:cubicBezTo>
                    <a:pt x="150" y="179"/>
                    <a:pt x="151" y="178"/>
                    <a:pt x="151" y="177"/>
                  </a:cubicBezTo>
                  <a:cubicBezTo>
                    <a:pt x="151" y="136"/>
                    <a:pt x="151" y="136"/>
                    <a:pt x="151" y="136"/>
                  </a:cubicBezTo>
                  <a:cubicBezTo>
                    <a:pt x="167" y="136"/>
                    <a:pt x="167" y="136"/>
                    <a:pt x="167" y="136"/>
                  </a:cubicBezTo>
                  <a:cubicBezTo>
                    <a:pt x="173" y="136"/>
                    <a:pt x="178" y="131"/>
                    <a:pt x="178" y="125"/>
                  </a:cubicBezTo>
                  <a:cubicBezTo>
                    <a:pt x="178" y="37"/>
                    <a:pt x="178" y="37"/>
                    <a:pt x="178" y="37"/>
                  </a:cubicBezTo>
                  <a:cubicBezTo>
                    <a:pt x="178" y="31"/>
                    <a:pt x="173" y="26"/>
                    <a:pt x="167" y="26"/>
                  </a:cubicBezTo>
                  <a:close/>
                  <a:moveTo>
                    <a:pt x="75" y="50"/>
                  </a:moveTo>
                  <a:cubicBezTo>
                    <a:pt x="72" y="50"/>
                    <a:pt x="69" y="53"/>
                    <a:pt x="69" y="57"/>
                  </a:cubicBezTo>
                  <a:cubicBezTo>
                    <a:pt x="69" y="60"/>
                    <a:pt x="72" y="63"/>
                    <a:pt x="75" y="63"/>
                  </a:cubicBezTo>
                  <a:cubicBezTo>
                    <a:pt x="79" y="63"/>
                    <a:pt x="82" y="60"/>
                    <a:pt x="82" y="57"/>
                  </a:cubicBezTo>
                  <a:cubicBezTo>
                    <a:pt x="82" y="53"/>
                    <a:pt x="79" y="50"/>
                    <a:pt x="75" y="50"/>
                  </a:cubicBezTo>
                  <a:close/>
                  <a:moveTo>
                    <a:pt x="75" y="57"/>
                  </a:moveTo>
                  <a:cubicBezTo>
                    <a:pt x="75" y="56"/>
                    <a:pt x="75" y="56"/>
                    <a:pt x="75" y="56"/>
                  </a:cubicBezTo>
                  <a:cubicBezTo>
                    <a:pt x="76" y="56"/>
                    <a:pt x="76" y="56"/>
                    <a:pt x="76" y="57"/>
                  </a:cubicBezTo>
                  <a:cubicBezTo>
                    <a:pt x="76" y="58"/>
                    <a:pt x="75" y="58"/>
                    <a:pt x="75" y="57"/>
                  </a:cubicBezTo>
                  <a:close/>
                  <a:moveTo>
                    <a:pt x="140" y="110"/>
                  </a:moveTo>
                  <a:cubicBezTo>
                    <a:pt x="147" y="110"/>
                    <a:pt x="152" y="105"/>
                    <a:pt x="152" y="99"/>
                  </a:cubicBezTo>
                  <a:cubicBezTo>
                    <a:pt x="152" y="11"/>
                    <a:pt x="152" y="11"/>
                    <a:pt x="152" y="11"/>
                  </a:cubicBezTo>
                  <a:cubicBezTo>
                    <a:pt x="152" y="5"/>
                    <a:pt x="147" y="0"/>
                    <a:pt x="140" y="0"/>
                  </a:cubicBezTo>
                  <a:cubicBezTo>
                    <a:pt x="11" y="0"/>
                    <a:pt x="11" y="0"/>
                    <a:pt x="11" y="0"/>
                  </a:cubicBezTo>
                  <a:cubicBezTo>
                    <a:pt x="5" y="0"/>
                    <a:pt x="0" y="5"/>
                    <a:pt x="0" y="11"/>
                  </a:cubicBezTo>
                  <a:cubicBezTo>
                    <a:pt x="0" y="99"/>
                    <a:pt x="0" y="99"/>
                    <a:pt x="0" y="99"/>
                  </a:cubicBezTo>
                  <a:cubicBezTo>
                    <a:pt x="0" y="105"/>
                    <a:pt x="5" y="110"/>
                    <a:pt x="11" y="110"/>
                  </a:cubicBezTo>
                  <a:cubicBezTo>
                    <a:pt x="27" y="110"/>
                    <a:pt x="27" y="110"/>
                    <a:pt x="27" y="110"/>
                  </a:cubicBezTo>
                  <a:cubicBezTo>
                    <a:pt x="27" y="151"/>
                    <a:pt x="27" y="151"/>
                    <a:pt x="27" y="151"/>
                  </a:cubicBezTo>
                  <a:cubicBezTo>
                    <a:pt x="27" y="153"/>
                    <a:pt x="28" y="154"/>
                    <a:pt x="29" y="154"/>
                  </a:cubicBezTo>
                  <a:cubicBezTo>
                    <a:pt x="29" y="154"/>
                    <a:pt x="30" y="154"/>
                    <a:pt x="30" y="154"/>
                  </a:cubicBezTo>
                  <a:cubicBezTo>
                    <a:pt x="31" y="154"/>
                    <a:pt x="31" y="154"/>
                    <a:pt x="32" y="154"/>
                  </a:cubicBezTo>
                  <a:cubicBezTo>
                    <a:pt x="81" y="110"/>
                    <a:pt x="81" y="110"/>
                    <a:pt x="81" y="110"/>
                  </a:cubicBezTo>
                  <a:lnTo>
                    <a:pt x="140" y="110"/>
                  </a:lnTo>
                  <a:close/>
                  <a:moveTo>
                    <a:pt x="78" y="105"/>
                  </a:moveTo>
                  <a:cubicBezTo>
                    <a:pt x="33" y="145"/>
                    <a:pt x="33" y="145"/>
                    <a:pt x="33" y="145"/>
                  </a:cubicBezTo>
                  <a:cubicBezTo>
                    <a:pt x="33" y="107"/>
                    <a:pt x="33" y="107"/>
                    <a:pt x="33" y="107"/>
                  </a:cubicBezTo>
                  <a:cubicBezTo>
                    <a:pt x="33" y="105"/>
                    <a:pt x="32" y="104"/>
                    <a:pt x="30" y="104"/>
                  </a:cubicBezTo>
                  <a:cubicBezTo>
                    <a:pt x="11" y="104"/>
                    <a:pt x="11" y="104"/>
                    <a:pt x="11" y="104"/>
                  </a:cubicBezTo>
                  <a:cubicBezTo>
                    <a:pt x="8" y="104"/>
                    <a:pt x="6" y="102"/>
                    <a:pt x="6" y="99"/>
                  </a:cubicBezTo>
                  <a:cubicBezTo>
                    <a:pt x="6" y="11"/>
                    <a:pt x="6" y="11"/>
                    <a:pt x="6" y="11"/>
                  </a:cubicBezTo>
                  <a:cubicBezTo>
                    <a:pt x="6" y="9"/>
                    <a:pt x="8" y="6"/>
                    <a:pt x="11" y="6"/>
                  </a:cubicBezTo>
                  <a:cubicBezTo>
                    <a:pt x="140" y="6"/>
                    <a:pt x="140" y="6"/>
                    <a:pt x="140" y="6"/>
                  </a:cubicBezTo>
                  <a:cubicBezTo>
                    <a:pt x="143" y="6"/>
                    <a:pt x="146" y="9"/>
                    <a:pt x="146" y="11"/>
                  </a:cubicBezTo>
                  <a:cubicBezTo>
                    <a:pt x="146" y="99"/>
                    <a:pt x="146" y="99"/>
                    <a:pt x="146" y="99"/>
                  </a:cubicBezTo>
                  <a:cubicBezTo>
                    <a:pt x="146" y="102"/>
                    <a:pt x="143" y="104"/>
                    <a:pt x="140" y="104"/>
                  </a:cubicBezTo>
                  <a:cubicBezTo>
                    <a:pt x="80" y="104"/>
                    <a:pt x="80" y="104"/>
                    <a:pt x="80" y="104"/>
                  </a:cubicBezTo>
                  <a:cubicBezTo>
                    <a:pt x="79" y="104"/>
                    <a:pt x="78" y="104"/>
                    <a:pt x="78" y="105"/>
                  </a:cubicBezTo>
                  <a:close/>
                </a:path>
              </a:pathLst>
            </a:custGeom>
            <a:solidFill>
              <a:schemeClr val="accent3"/>
            </a:solidFill>
            <a:ln>
              <a:noFill/>
            </a:ln>
          </p:spPr>
          <p:txBody>
            <a:bodyPr vert="horz" wrap="square" lIns="121861" tIns="60931" rIns="121861" bIns="60931" numCol="1" anchor="t" anchorCtr="0" compatLnSpc="1"/>
            <a:lstStyle/>
            <a:p>
              <a:endParaRPr lang="zh-CN" altLang="en-US" sz="2400">
                <a:latin typeface="Arial" panose="020B0604020202020204"/>
                <a:ea typeface="微软雅黑" panose="020B0503020204020204" pitchFamily="34" charset="-122"/>
                <a:sym typeface="Arial" panose="020B0604020202020204"/>
              </a:endParaRPr>
            </a:p>
          </p:txBody>
        </p:sp>
      </p:grpSp>
      <p:grpSp>
        <p:nvGrpSpPr>
          <p:cNvPr id="13" name="组合 6"/>
          <p:cNvGrpSpPr/>
          <p:nvPr/>
        </p:nvGrpSpPr>
        <p:grpSpPr>
          <a:xfrm>
            <a:off x="996388" y="598726"/>
            <a:ext cx="1371407" cy="1371593"/>
            <a:chOff x="4337039" y="2374221"/>
            <a:chExt cx="1371831" cy="1371831"/>
          </a:xfrm>
        </p:grpSpPr>
        <p:grpSp>
          <p:nvGrpSpPr>
            <p:cNvPr id="14" name="组合 44"/>
            <p:cNvGrpSpPr/>
            <p:nvPr/>
          </p:nvGrpSpPr>
          <p:grpSpPr>
            <a:xfrm flipV="1">
              <a:off x="4337039" y="2374221"/>
              <a:ext cx="1371831" cy="1371831"/>
              <a:chOff x="4277955" y="3767258"/>
              <a:chExt cx="1371831" cy="1371831"/>
            </a:xfrm>
          </p:grpSpPr>
          <p:sp>
            <p:nvSpPr>
              <p:cNvPr id="49" name="泪滴形 48"/>
              <p:cNvSpPr/>
              <p:nvPr/>
            </p:nvSpPr>
            <p:spPr>
              <a:xfrm>
                <a:off x="4277955" y="3767258"/>
                <a:ext cx="1371831" cy="137183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sp>
            <p:nvSpPr>
              <p:cNvPr id="50" name="椭圆 49"/>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3" name="Freeform 107"/>
            <p:cNvSpPr>
              <a:spLocks noEditPoints="1"/>
            </p:cNvSpPr>
            <p:nvPr/>
          </p:nvSpPr>
          <p:spPr bwMode="auto">
            <a:xfrm>
              <a:off x="4761092" y="2749543"/>
              <a:ext cx="566164" cy="550524"/>
            </a:xfrm>
            <a:custGeom>
              <a:avLst/>
              <a:gdLst>
                <a:gd name="T0" fmla="*/ 134 w 153"/>
                <a:gd name="T1" fmla="*/ 70 h 149"/>
                <a:gd name="T2" fmla="*/ 131 w 153"/>
                <a:gd name="T3" fmla="*/ 73 h 149"/>
                <a:gd name="T4" fmla="*/ 131 w 153"/>
                <a:gd name="T5" fmla="*/ 143 h 149"/>
                <a:gd name="T6" fmla="*/ 6 w 153"/>
                <a:gd name="T7" fmla="*/ 143 h 149"/>
                <a:gd name="T8" fmla="*/ 6 w 153"/>
                <a:gd name="T9" fmla="*/ 18 h 149"/>
                <a:gd name="T10" fmla="*/ 85 w 153"/>
                <a:gd name="T11" fmla="*/ 18 h 149"/>
                <a:gd name="T12" fmla="*/ 88 w 153"/>
                <a:gd name="T13" fmla="*/ 15 h 149"/>
                <a:gd name="T14" fmla="*/ 85 w 153"/>
                <a:gd name="T15" fmla="*/ 12 h 149"/>
                <a:gd name="T16" fmla="*/ 3 w 153"/>
                <a:gd name="T17" fmla="*/ 12 h 149"/>
                <a:gd name="T18" fmla="*/ 0 w 153"/>
                <a:gd name="T19" fmla="*/ 15 h 149"/>
                <a:gd name="T20" fmla="*/ 0 w 153"/>
                <a:gd name="T21" fmla="*/ 146 h 149"/>
                <a:gd name="T22" fmla="*/ 3 w 153"/>
                <a:gd name="T23" fmla="*/ 149 h 149"/>
                <a:gd name="T24" fmla="*/ 134 w 153"/>
                <a:gd name="T25" fmla="*/ 149 h 149"/>
                <a:gd name="T26" fmla="*/ 137 w 153"/>
                <a:gd name="T27" fmla="*/ 146 h 149"/>
                <a:gd name="T28" fmla="*/ 137 w 153"/>
                <a:gd name="T29" fmla="*/ 73 h 149"/>
                <a:gd name="T30" fmla="*/ 134 w 153"/>
                <a:gd name="T31" fmla="*/ 70 h 149"/>
                <a:gd name="T32" fmla="*/ 134 w 153"/>
                <a:gd name="T33" fmla="*/ 8 h 149"/>
                <a:gd name="T34" fmla="*/ 117 w 153"/>
                <a:gd name="T35" fmla="*/ 0 h 149"/>
                <a:gd name="T36" fmla="*/ 108 w 153"/>
                <a:gd name="T37" fmla="*/ 5 h 149"/>
                <a:gd name="T38" fmla="*/ 108 w 153"/>
                <a:gd name="T39" fmla="*/ 6 h 149"/>
                <a:gd name="T40" fmla="*/ 105 w 153"/>
                <a:gd name="T41" fmla="*/ 10 h 149"/>
                <a:gd name="T42" fmla="*/ 68 w 153"/>
                <a:gd name="T43" fmla="*/ 64 h 149"/>
                <a:gd name="T44" fmla="*/ 67 w 153"/>
                <a:gd name="T45" fmla="*/ 65 h 149"/>
                <a:gd name="T46" fmla="*/ 65 w 153"/>
                <a:gd name="T47" fmla="*/ 100 h 149"/>
                <a:gd name="T48" fmla="*/ 67 w 153"/>
                <a:gd name="T49" fmla="*/ 103 h 149"/>
                <a:gd name="T50" fmla="*/ 68 w 153"/>
                <a:gd name="T51" fmla="*/ 103 h 149"/>
                <a:gd name="T52" fmla="*/ 69 w 153"/>
                <a:gd name="T53" fmla="*/ 103 h 149"/>
                <a:gd name="T54" fmla="*/ 104 w 153"/>
                <a:gd name="T55" fmla="*/ 91 h 149"/>
                <a:gd name="T56" fmla="*/ 105 w 153"/>
                <a:gd name="T57" fmla="*/ 90 h 149"/>
                <a:gd name="T58" fmla="*/ 141 w 153"/>
                <a:gd name="T59" fmla="*/ 39 h 149"/>
                <a:gd name="T60" fmla="*/ 142 w 153"/>
                <a:gd name="T61" fmla="*/ 36 h 149"/>
                <a:gd name="T62" fmla="*/ 146 w 153"/>
                <a:gd name="T63" fmla="*/ 32 h 149"/>
                <a:gd name="T64" fmla="*/ 146 w 153"/>
                <a:gd name="T65" fmla="*/ 31 h 149"/>
                <a:gd name="T66" fmla="*/ 134 w 153"/>
                <a:gd name="T67" fmla="*/ 8 h 149"/>
                <a:gd name="T68" fmla="*/ 72 w 153"/>
                <a:gd name="T69" fmla="*/ 96 h 149"/>
                <a:gd name="T70" fmla="*/ 73 w 153"/>
                <a:gd name="T71" fmla="*/ 69 h 149"/>
                <a:gd name="T72" fmla="*/ 79 w 153"/>
                <a:gd name="T73" fmla="*/ 74 h 149"/>
                <a:gd name="T74" fmla="*/ 81 w 153"/>
                <a:gd name="T75" fmla="*/ 76 h 149"/>
                <a:gd name="T76" fmla="*/ 89 w 153"/>
                <a:gd name="T77" fmla="*/ 82 h 149"/>
                <a:gd name="T78" fmla="*/ 91 w 153"/>
                <a:gd name="T79" fmla="*/ 84 h 149"/>
                <a:gd name="T80" fmla="*/ 97 w 153"/>
                <a:gd name="T81" fmla="*/ 87 h 149"/>
                <a:gd name="T82" fmla="*/ 72 w 153"/>
                <a:gd name="T83" fmla="*/ 96 h 149"/>
                <a:gd name="T84" fmla="*/ 102 w 153"/>
                <a:gd name="T85" fmla="*/ 84 h 149"/>
                <a:gd name="T86" fmla="*/ 94 w 153"/>
                <a:gd name="T87" fmla="*/ 78 h 149"/>
                <a:gd name="T88" fmla="*/ 84 w 153"/>
                <a:gd name="T89" fmla="*/ 71 h 149"/>
                <a:gd name="T90" fmla="*/ 75 w 153"/>
                <a:gd name="T91" fmla="*/ 63 h 149"/>
                <a:gd name="T92" fmla="*/ 108 w 153"/>
                <a:gd name="T93" fmla="*/ 16 h 149"/>
                <a:gd name="T94" fmla="*/ 108 w 153"/>
                <a:gd name="T95" fmla="*/ 15 h 149"/>
                <a:gd name="T96" fmla="*/ 124 w 153"/>
                <a:gd name="T97" fmla="*/ 22 h 149"/>
                <a:gd name="T98" fmla="*/ 136 w 153"/>
                <a:gd name="T99" fmla="*/ 34 h 149"/>
                <a:gd name="T100" fmla="*/ 102 w 153"/>
                <a:gd name="T101" fmla="*/ 84 h 149"/>
                <a:gd name="T102" fmla="*/ 141 w 153"/>
                <a:gd name="T103" fmla="*/ 28 h 149"/>
                <a:gd name="T104" fmla="*/ 141 w 153"/>
                <a:gd name="T105" fmla="*/ 28 h 149"/>
                <a:gd name="T106" fmla="*/ 140 w 153"/>
                <a:gd name="T107" fmla="*/ 29 h 149"/>
                <a:gd name="T108" fmla="*/ 128 w 153"/>
                <a:gd name="T109" fmla="*/ 17 h 149"/>
                <a:gd name="T110" fmla="*/ 112 w 153"/>
                <a:gd name="T111" fmla="*/ 10 h 149"/>
                <a:gd name="T112" fmla="*/ 112 w 153"/>
                <a:gd name="T113" fmla="*/ 10 h 149"/>
                <a:gd name="T114" fmla="*/ 113 w 153"/>
                <a:gd name="T115" fmla="*/ 9 h 149"/>
                <a:gd name="T116" fmla="*/ 117 w 153"/>
                <a:gd name="T117" fmla="*/ 6 h 149"/>
                <a:gd name="T118" fmla="*/ 130 w 153"/>
                <a:gd name="T119" fmla="*/ 13 h 149"/>
                <a:gd name="T120" fmla="*/ 141 w 153"/>
                <a:gd name="T121" fmla="*/ 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 h="149">
                  <a:moveTo>
                    <a:pt x="134" y="70"/>
                  </a:moveTo>
                  <a:cubicBezTo>
                    <a:pt x="133" y="70"/>
                    <a:pt x="131" y="72"/>
                    <a:pt x="131" y="73"/>
                  </a:cubicBezTo>
                  <a:cubicBezTo>
                    <a:pt x="131" y="143"/>
                    <a:pt x="131" y="143"/>
                    <a:pt x="131" y="143"/>
                  </a:cubicBezTo>
                  <a:cubicBezTo>
                    <a:pt x="6" y="143"/>
                    <a:pt x="6" y="143"/>
                    <a:pt x="6" y="143"/>
                  </a:cubicBezTo>
                  <a:cubicBezTo>
                    <a:pt x="6" y="18"/>
                    <a:pt x="6" y="18"/>
                    <a:pt x="6" y="18"/>
                  </a:cubicBezTo>
                  <a:cubicBezTo>
                    <a:pt x="85" y="18"/>
                    <a:pt x="85" y="18"/>
                    <a:pt x="85" y="18"/>
                  </a:cubicBezTo>
                  <a:cubicBezTo>
                    <a:pt x="86" y="18"/>
                    <a:pt x="88" y="16"/>
                    <a:pt x="88" y="15"/>
                  </a:cubicBezTo>
                  <a:cubicBezTo>
                    <a:pt x="88" y="13"/>
                    <a:pt x="86" y="12"/>
                    <a:pt x="85" y="12"/>
                  </a:cubicBezTo>
                  <a:cubicBezTo>
                    <a:pt x="3" y="12"/>
                    <a:pt x="3" y="12"/>
                    <a:pt x="3" y="12"/>
                  </a:cubicBezTo>
                  <a:cubicBezTo>
                    <a:pt x="2" y="12"/>
                    <a:pt x="0" y="13"/>
                    <a:pt x="0" y="15"/>
                  </a:cubicBezTo>
                  <a:cubicBezTo>
                    <a:pt x="0" y="146"/>
                    <a:pt x="0" y="146"/>
                    <a:pt x="0" y="146"/>
                  </a:cubicBezTo>
                  <a:cubicBezTo>
                    <a:pt x="0" y="148"/>
                    <a:pt x="2" y="149"/>
                    <a:pt x="3" y="149"/>
                  </a:cubicBezTo>
                  <a:cubicBezTo>
                    <a:pt x="134" y="149"/>
                    <a:pt x="134" y="149"/>
                    <a:pt x="134" y="149"/>
                  </a:cubicBezTo>
                  <a:cubicBezTo>
                    <a:pt x="136" y="149"/>
                    <a:pt x="137" y="148"/>
                    <a:pt x="137" y="146"/>
                  </a:cubicBezTo>
                  <a:cubicBezTo>
                    <a:pt x="137" y="73"/>
                    <a:pt x="137" y="73"/>
                    <a:pt x="137" y="73"/>
                  </a:cubicBezTo>
                  <a:cubicBezTo>
                    <a:pt x="137" y="72"/>
                    <a:pt x="136" y="70"/>
                    <a:pt x="134" y="70"/>
                  </a:cubicBezTo>
                  <a:close/>
                  <a:moveTo>
                    <a:pt x="134" y="8"/>
                  </a:moveTo>
                  <a:cubicBezTo>
                    <a:pt x="127" y="3"/>
                    <a:pt x="121" y="0"/>
                    <a:pt x="117" y="0"/>
                  </a:cubicBezTo>
                  <a:cubicBezTo>
                    <a:pt x="114" y="0"/>
                    <a:pt x="111" y="2"/>
                    <a:pt x="108" y="5"/>
                  </a:cubicBezTo>
                  <a:cubicBezTo>
                    <a:pt x="108" y="6"/>
                    <a:pt x="108" y="6"/>
                    <a:pt x="108" y="6"/>
                  </a:cubicBezTo>
                  <a:cubicBezTo>
                    <a:pt x="107" y="7"/>
                    <a:pt x="106" y="9"/>
                    <a:pt x="105" y="10"/>
                  </a:cubicBezTo>
                  <a:cubicBezTo>
                    <a:pt x="68" y="64"/>
                    <a:pt x="68" y="64"/>
                    <a:pt x="68" y="64"/>
                  </a:cubicBezTo>
                  <a:cubicBezTo>
                    <a:pt x="67" y="64"/>
                    <a:pt x="67" y="65"/>
                    <a:pt x="67" y="65"/>
                  </a:cubicBezTo>
                  <a:cubicBezTo>
                    <a:pt x="65" y="100"/>
                    <a:pt x="65" y="100"/>
                    <a:pt x="65" y="100"/>
                  </a:cubicBezTo>
                  <a:cubicBezTo>
                    <a:pt x="65" y="101"/>
                    <a:pt x="66" y="102"/>
                    <a:pt x="67" y="103"/>
                  </a:cubicBezTo>
                  <a:cubicBezTo>
                    <a:pt x="67" y="103"/>
                    <a:pt x="68" y="103"/>
                    <a:pt x="68" y="103"/>
                  </a:cubicBezTo>
                  <a:cubicBezTo>
                    <a:pt x="69" y="103"/>
                    <a:pt x="69" y="103"/>
                    <a:pt x="69" y="103"/>
                  </a:cubicBezTo>
                  <a:cubicBezTo>
                    <a:pt x="104" y="91"/>
                    <a:pt x="104" y="91"/>
                    <a:pt x="104" y="91"/>
                  </a:cubicBezTo>
                  <a:cubicBezTo>
                    <a:pt x="104" y="91"/>
                    <a:pt x="105" y="91"/>
                    <a:pt x="105" y="90"/>
                  </a:cubicBezTo>
                  <a:cubicBezTo>
                    <a:pt x="141" y="39"/>
                    <a:pt x="141" y="39"/>
                    <a:pt x="141" y="39"/>
                  </a:cubicBezTo>
                  <a:cubicBezTo>
                    <a:pt x="142" y="36"/>
                    <a:pt x="142" y="36"/>
                    <a:pt x="142" y="36"/>
                  </a:cubicBezTo>
                  <a:cubicBezTo>
                    <a:pt x="144" y="34"/>
                    <a:pt x="145" y="33"/>
                    <a:pt x="146" y="32"/>
                  </a:cubicBezTo>
                  <a:cubicBezTo>
                    <a:pt x="146" y="31"/>
                    <a:pt x="146" y="31"/>
                    <a:pt x="146" y="31"/>
                  </a:cubicBezTo>
                  <a:cubicBezTo>
                    <a:pt x="153" y="22"/>
                    <a:pt x="144" y="14"/>
                    <a:pt x="134" y="8"/>
                  </a:cubicBezTo>
                  <a:close/>
                  <a:moveTo>
                    <a:pt x="72" y="96"/>
                  </a:moveTo>
                  <a:cubicBezTo>
                    <a:pt x="73" y="69"/>
                    <a:pt x="73" y="69"/>
                    <a:pt x="73" y="69"/>
                  </a:cubicBezTo>
                  <a:cubicBezTo>
                    <a:pt x="75" y="70"/>
                    <a:pt x="78" y="72"/>
                    <a:pt x="79" y="74"/>
                  </a:cubicBezTo>
                  <a:cubicBezTo>
                    <a:pt x="79" y="75"/>
                    <a:pt x="80" y="76"/>
                    <a:pt x="81" y="76"/>
                  </a:cubicBezTo>
                  <a:cubicBezTo>
                    <a:pt x="81" y="76"/>
                    <a:pt x="87" y="77"/>
                    <a:pt x="89" y="82"/>
                  </a:cubicBezTo>
                  <a:cubicBezTo>
                    <a:pt x="89" y="83"/>
                    <a:pt x="90" y="84"/>
                    <a:pt x="91" y="84"/>
                  </a:cubicBezTo>
                  <a:cubicBezTo>
                    <a:pt x="91" y="84"/>
                    <a:pt x="94" y="84"/>
                    <a:pt x="97" y="87"/>
                  </a:cubicBezTo>
                  <a:lnTo>
                    <a:pt x="72" y="96"/>
                  </a:lnTo>
                  <a:close/>
                  <a:moveTo>
                    <a:pt x="102" y="84"/>
                  </a:moveTo>
                  <a:cubicBezTo>
                    <a:pt x="99" y="80"/>
                    <a:pt x="96" y="79"/>
                    <a:pt x="94" y="78"/>
                  </a:cubicBezTo>
                  <a:cubicBezTo>
                    <a:pt x="91" y="74"/>
                    <a:pt x="86" y="72"/>
                    <a:pt x="84" y="71"/>
                  </a:cubicBezTo>
                  <a:cubicBezTo>
                    <a:pt x="82" y="67"/>
                    <a:pt x="78" y="65"/>
                    <a:pt x="75" y="63"/>
                  </a:cubicBezTo>
                  <a:cubicBezTo>
                    <a:pt x="108" y="16"/>
                    <a:pt x="108" y="16"/>
                    <a:pt x="108" y="16"/>
                  </a:cubicBezTo>
                  <a:cubicBezTo>
                    <a:pt x="108" y="15"/>
                    <a:pt x="108" y="15"/>
                    <a:pt x="108" y="15"/>
                  </a:cubicBezTo>
                  <a:cubicBezTo>
                    <a:pt x="113" y="16"/>
                    <a:pt x="119" y="18"/>
                    <a:pt x="124" y="22"/>
                  </a:cubicBezTo>
                  <a:cubicBezTo>
                    <a:pt x="130" y="26"/>
                    <a:pt x="134" y="31"/>
                    <a:pt x="136" y="34"/>
                  </a:cubicBezTo>
                  <a:lnTo>
                    <a:pt x="102" y="84"/>
                  </a:lnTo>
                  <a:close/>
                  <a:moveTo>
                    <a:pt x="141" y="28"/>
                  </a:moveTo>
                  <a:cubicBezTo>
                    <a:pt x="141" y="28"/>
                    <a:pt x="141" y="28"/>
                    <a:pt x="141" y="28"/>
                  </a:cubicBezTo>
                  <a:cubicBezTo>
                    <a:pt x="140" y="29"/>
                    <a:pt x="140" y="29"/>
                    <a:pt x="140" y="29"/>
                  </a:cubicBezTo>
                  <a:cubicBezTo>
                    <a:pt x="137" y="25"/>
                    <a:pt x="133" y="21"/>
                    <a:pt x="128" y="17"/>
                  </a:cubicBezTo>
                  <a:cubicBezTo>
                    <a:pt x="122" y="14"/>
                    <a:pt x="117" y="11"/>
                    <a:pt x="112" y="10"/>
                  </a:cubicBezTo>
                  <a:cubicBezTo>
                    <a:pt x="112" y="10"/>
                    <a:pt x="112" y="10"/>
                    <a:pt x="112" y="10"/>
                  </a:cubicBezTo>
                  <a:cubicBezTo>
                    <a:pt x="113" y="9"/>
                    <a:pt x="113" y="9"/>
                    <a:pt x="113" y="9"/>
                  </a:cubicBezTo>
                  <a:cubicBezTo>
                    <a:pt x="114" y="7"/>
                    <a:pt x="116" y="6"/>
                    <a:pt x="117" y="6"/>
                  </a:cubicBezTo>
                  <a:cubicBezTo>
                    <a:pt x="120" y="6"/>
                    <a:pt x="124" y="8"/>
                    <a:pt x="130" y="13"/>
                  </a:cubicBezTo>
                  <a:cubicBezTo>
                    <a:pt x="144" y="22"/>
                    <a:pt x="143" y="25"/>
                    <a:pt x="141" y="28"/>
                  </a:cubicBezTo>
                  <a:close/>
                </a:path>
              </a:pathLst>
            </a:custGeom>
            <a:solidFill>
              <a:schemeClr val="accent2"/>
            </a:solidFill>
            <a:ln>
              <a:noFill/>
            </a:ln>
          </p:spPr>
          <p:txBody>
            <a:bodyPr vert="horz" wrap="square" lIns="121861" tIns="60931" rIns="121861" bIns="60931" numCol="1" anchor="t" anchorCtr="0" compatLnSpc="1"/>
            <a:lstStyle/>
            <a:p>
              <a:endParaRPr lang="zh-CN" altLang="en-US" sz="2400">
                <a:solidFill>
                  <a:schemeClr val="accent2"/>
                </a:solidFill>
                <a:latin typeface="Arial" panose="020B0604020202020204"/>
                <a:ea typeface="微软雅黑" panose="020B0503020204020204" pitchFamily="34" charset="-122"/>
                <a:sym typeface="Arial" panose="020B0604020202020204"/>
              </a:endParaRPr>
            </a:p>
          </p:txBody>
        </p:sp>
      </p:grpSp>
      <p:grpSp>
        <p:nvGrpSpPr>
          <p:cNvPr id="15" name="组合 9"/>
          <p:cNvGrpSpPr/>
          <p:nvPr/>
        </p:nvGrpSpPr>
        <p:grpSpPr>
          <a:xfrm>
            <a:off x="9965320" y="503476"/>
            <a:ext cx="1371407" cy="1371593"/>
            <a:chOff x="6024309" y="2374221"/>
            <a:chExt cx="1371831" cy="1371831"/>
          </a:xfrm>
        </p:grpSpPr>
        <p:grpSp>
          <p:nvGrpSpPr>
            <p:cNvPr id="16" name="组合 63"/>
            <p:cNvGrpSpPr/>
            <p:nvPr/>
          </p:nvGrpSpPr>
          <p:grpSpPr>
            <a:xfrm flipH="1" flipV="1">
              <a:off x="6024309" y="2374221"/>
              <a:ext cx="1371831" cy="1371831"/>
              <a:chOff x="4277955" y="3767258"/>
              <a:chExt cx="1371831" cy="1371831"/>
            </a:xfrm>
          </p:grpSpPr>
          <p:sp>
            <p:nvSpPr>
              <p:cNvPr id="65" name="泪滴形 64"/>
              <p:cNvSpPr/>
              <p:nvPr/>
            </p:nvSpPr>
            <p:spPr>
              <a:xfrm>
                <a:off x="4277955" y="3767258"/>
                <a:ext cx="1371831" cy="1371831"/>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sp>
            <p:nvSpPr>
              <p:cNvPr id="66" name="椭圆 65"/>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4" name="Freeform 155"/>
            <p:cNvSpPr>
              <a:spLocks noEditPoints="1"/>
            </p:cNvSpPr>
            <p:nvPr/>
          </p:nvSpPr>
          <p:spPr bwMode="auto">
            <a:xfrm>
              <a:off x="6441896" y="2844717"/>
              <a:ext cx="536655" cy="511244"/>
            </a:xfrm>
            <a:custGeom>
              <a:avLst/>
              <a:gdLst>
                <a:gd name="T0" fmla="*/ 106 w 152"/>
                <a:gd name="T1" fmla="*/ 49 h 145"/>
                <a:gd name="T2" fmla="*/ 99 w 152"/>
                <a:gd name="T3" fmla="*/ 56 h 145"/>
                <a:gd name="T4" fmla="*/ 106 w 152"/>
                <a:gd name="T5" fmla="*/ 63 h 145"/>
                <a:gd name="T6" fmla="*/ 113 w 152"/>
                <a:gd name="T7" fmla="*/ 56 h 145"/>
                <a:gd name="T8" fmla="*/ 106 w 152"/>
                <a:gd name="T9" fmla="*/ 49 h 145"/>
                <a:gd name="T10" fmla="*/ 105 w 152"/>
                <a:gd name="T11" fmla="*/ 56 h 145"/>
                <a:gd name="T12" fmla="*/ 106 w 152"/>
                <a:gd name="T13" fmla="*/ 55 h 145"/>
                <a:gd name="T14" fmla="*/ 107 w 152"/>
                <a:gd name="T15" fmla="*/ 56 h 145"/>
                <a:gd name="T16" fmla="*/ 105 w 152"/>
                <a:gd name="T17" fmla="*/ 56 h 145"/>
                <a:gd name="T18" fmla="*/ 46 w 152"/>
                <a:gd name="T19" fmla="*/ 49 h 145"/>
                <a:gd name="T20" fmla="*/ 39 w 152"/>
                <a:gd name="T21" fmla="*/ 56 h 145"/>
                <a:gd name="T22" fmla="*/ 46 w 152"/>
                <a:gd name="T23" fmla="*/ 63 h 145"/>
                <a:gd name="T24" fmla="*/ 53 w 152"/>
                <a:gd name="T25" fmla="*/ 56 h 145"/>
                <a:gd name="T26" fmla="*/ 46 w 152"/>
                <a:gd name="T27" fmla="*/ 49 h 145"/>
                <a:gd name="T28" fmla="*/ 45 w 152"/>
                <a:gd name="T29" fmla="*/ 56 h 145"/>
                <a:gd name="T30" fmla="*/ 46 w 152"/>
                <a:gd name="T31" fmla="*/ 55 h 145"/>
                <a:gd name="T32" fmla="*/ 47 w 152"/>
                <a:gd name="T33" fmla="*/ 56 h 145"/>
                <a:gd name="T34" fmla="*/ 45 w 152"/>
                <a:gd name="T35" fmla="*/ 56 h 145"/>
                <a:gd name="T36" fmla="*/ 141 w 152"/>
                <a:gd name="T37" fmla="*/ 0 h 145"/>
                <a:gd name="T38" fmla="*/ 11 w 152"/>
                <a:gd name="T39" fmla="*/ 0 h 145"/>
                <a:gd name="T40" fmla="*/ 0 w 152"/>
                <a:gd name="T41" fmla="*/ 11 h 145"/>
                <a:gd name="T42" fmla="*/ 0 w 152"/>
                <a:gd name="T43" fmla="*/ 99 h 145"/>
                <a:gd name="T44" fmla="*/ 11 w 152"/>
                <a:gd name="T45" fmla="*/ 110 h 145"/>
                <a:gd name="T46" fmla="*/ 53 w 152"/>
                <a:gd name="T47" fmla="*/ 110 h 145"/>
                <a:gd name="T48" fmla="*/ 74 w 152"/>
                <a:gd name="T49" fmla="*/ 143 h 145"/>
                <a:gd name="T50" fmla="*/ 76 w 152"/>
                <a:gd name="T51" fmla="*/ 145 h 145"/>
                <a:gd name="T52" fmla="*/ 79 w 152"/>
                <a:gd name="T53" fmla="*/ 143 h 145"/>
                <a:gd name="T54" fmla="*/ 100 w 152"/>
                <a:gd name="T55" fmla="*/ 110 h 145"/>
                <a:gd name="T56" fmla="*/ 141 w 152"/>
                <a:gd name="T57" fmla="*/ 110 h 145"/>
                <a:gd name="T58" fmla="*/ 152 w 152"/>
                <a:gd name="T59" fmla="*/ 99 h 145"/>
                <a:gd name="T60" fmla="*/ 152 w 152"/>
                <a:gd name="T61" fmla="*/ 11 h 145"/>
                <a:gd name="T62" fmla="*/ 141 w 152"/>
                <a:gd name="T63" fmla="*/ 0 h 145"/>
                <a:gd name="T64" fmla="*/ 146 w 152"/>
                <a:gd name="T65" fmla="*/ 99 h 145"/>
                <a:gd name="T66" fmla="*/ 141 w 152"/>
                <a:gd name="T67" fmla="*/ 104 h 145"/>
                <a:gd name="T68" fmla="*/ 98 w 152"/>
                <a:gd name="T69" fmla="*/ 104 h 145"/>
                <a:gd name="T70" fmla="*/ 97 w 152"/>
                <a:gd name="T71" fmla="*/ 104 h 145"/>
                <a:gd name="T72" fmla="*/ 97 w 152"/>
                <a:gd name="T73" fmla="*/ 104 h 145"/>
                <a:gd name="T74" fmla="*/ 97 w 152"/>
                <a:gd name="T75" fmla="*/ 104 h 145"/>
                <a:gd name="T76" fmla="*/ 95 w 152"/>
                <a:gd name="T77" fmla="*/ 105 h 145"/>
                <a:gd name="T78" fmla="*/ 76 w 152"/>
                <a:gd name="T79" fmla="*/ 136 h 145"/>
                <a:gd name="T80" fmla="*/ 57 w 152"/>
                <a:gd name="T81" fmla="*/ 105 h 145"/>
                <a:gd name="T82" fmla="*/ 55 w 152"/>
                <a:gd name="T83" fmla="*/ 104 h 145"/>
                <a:gd name="T84" fmla="*/ 55 w 152"/>
                <a:gd name="T85" fmla="*/ 104 h 145"/>
                <a:gd name="T86" fmla="*/ 55 w 152"/>
                <a:gd name="T87" fmla="*/ 104 h 145"/>
                <a:gd name="T88" fmla="*/ 54 w 152"/>
                <a:gd name="T89" fmla="*/ 104 h 145"/>
                <a:gd name="T90" fmla="*/ 11 w 152"/>
                <a:gd name="T91" fmla="*/ 104 h 145"/>
                <a:gd name="T92" fmla="*/ 6 w 152"/>
                <a:gd name="T93" fmla="*/ 99 h 145"/>
                <a:gd name="T94" fmla="*/ 6 w 152"/>
                <a:gd name="T95" fmla="*/ 11 h 145"/>
                <a:gd name="T96" fmla="*/ 11 w 152"/>
                <a:gd name="T97" fmla="*/ 6 h 145"/>
                <a:gd name="T98" fmla="*/ 141 w 152"/>
                <a:gd name="T99" fmla="*/ 6 h 145"/>
                <a:gd name="T100" fmla="*/ 146 w 152"/>
                <a:gd name="T101" fmla="*/ 11 h 145"/>
                <a:gd name="T102" fmla="*/ 146 w 152"/>
                <a:gd name="T103" fmla="*/ 99 h 145"/>
                <a:gd name="T104" fmla="*/ 76 w 152"/>
                <a:gd name="T105" fmla="*/ 49 h 145"/>
                <a:gd name="T106" fmla="*/ 69 w 152"/>
                <a:gd name="T107" fmla="*/ 56 h 145"/>
                <a:gd name="T108" fmla="*/ 76 w 152"/>
                <a:gd name="T109" fmla="*/ 63 h 145"/>
                <a:gd name="T110" fmla="*/ 83 w 152"/>
                <a:gd name="T111" fmla="*/ 56 h 145"/>
                <a:gd name="T112" fmla="*/ 76 w 152"/>
                <a:gd name="T113" fmla="*/ 49 h 145"/>
                <a:gd name="T114" fmla="*/ 75 w 152"/>
                <a:gd name="T115" fmla="*/ 56 h 145"/>
                <a:gd name="T116" fmla="*/ 76 w 152"/>
                <a:gd name="T117" fmla="*/ 55 h 145"/>
                <a:gd name="T118" fmla="*/ 77 w 152"/>
                <a:gd name="T119" fmla="*/ 56 h 145"/>
                <a:gd name="T120" fmla="*/ 75 w 152"/>
                <a:gd name="T121" fmla="*/ 56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2" h="145">
                  <a:moveTo>
                    <a:pt x="106" y="49"/>
                  </a:moveTo>
                  <a:cubicBezTo>
                    <a:pt x="102" y="49"/>
                    <a:pt x="99" y="53"/>
                    <a:pt x="99" y="56"/>
                  </a:cubicBezTo>
                  <a:cubicBezTo>
                    <a:pt x="99" y="60"/>
                    <a:pt x="102" y="63"/>
                    <a:pt x="106" y="63"/>
                  </a:cubicBezTo>
                  <a:cubicBezTo>
                    <a:pt x="109" y="63"/>
                    <a:pt x="113" y="60"/>
                    <a:pt x="113" y="56"/>
                  </a:cubicBezTo>
                  <a:cubicBezTo>
                    <a:pt x="113" y="53"/>
                    <a:pt x="109" y="49"/>
                    <a:pt x="106" y="49"/>
                  </a:cubicBezTo>
                  <a:close/>
                  <a:moveTo>
                    <a:pt x="105" y="56"/>
                  </a:moveTo>
                  <a:cubicBezTo>
                    <a:pt x="105" y="56"/>
                    <a:pt x="105" y="55"/>
                    <a:pt x="106" y="55"/>
                  </a:cubicBezTo>
                  <a:cubicBezTo>
                    <a:pt x="106" y="55"/>
                    <a:pt x="107" y="56"/>
                    <a:pt x="107" y="56"/>
                  </a:cubicBezTo>
                  <a:cubicBezTo>
                    <a:pt x="107" y="57"/>
                    <a:pt x="105" y="57"/>
                    <a:pt x="105" y="56"/>
                  </a:cubicBezTo>
                  <a:close/>
                  <a:moveTo>
                    <a:pt x="46" y="49"/>
                  </a:moveTo>
                  <a:cubicBezTo>
                    <a:pt x="42" y="49"/>
                    <a:pt x="39" y="53"/>
                    <a:pt x="39" y="56"/>
                  </a:cubicBezTo>
                  <a:cubicBezTo>
                    <a:pt x="39" y="60"/>
                    <a:pt x="42" y="63"/>
                    <a:pt x="46" y="63"/>
                  </a:cubicBezTo>
                  <a:cubicBezTo>
                    <a:pt x="50" y="63"/>
                    <a:pt x="53" y="60"/>
                    <a:pt x="53" y="56"/>
                  </a:cubicBezTo>
                  <a:cubicBezTo>
                    <a:pt x="53" y="53"/>
                    <a:pt x="50" y="49"/>
                    <a:pt x="46" y="49"/>
                  </a:cubicBezTo>
                  <a:close/>
                  <a:moveTo>
                    <a:pt x="45" y="56"/>
                  </a:moveTo>
                  <a:cubicBezTo>
                    <a:pt x="45" y="56"/>
                    <a:pt x="46" y="55"/>
                    <a:pt x="46" y="55"/>
                  </a:cubicBezTo>
                  <a:cubicBezTo>
                    <a:pt x="47" y="55"/>
                    <a:pt x="47" y="56"/>
                    <a:pt x="47" y="56"/>
                  </a:cubicBezTo>
                  <a:cubicBezTo>
                    <a:pt x="47" y="57"/>
                    <a:pt x="45" y="57"/>
                    <a:pt x="45" y="56"/>
                  </a:cubicBezTo>
                  <a:close/>
                  <a:moveTo>
                    <a:pt x="141" y="0"/>
                  </a:moveTo>
                  <a:cubicBezTo>
                    <a:pt x="11" y="0"/>
                    <a:pt x="11" y="0"/>
                    <a:pt x="11" y="0"/>
                  </a:cubicBezTo>
                  <a:cubicBezTo>
                    <a:pt x="5" y="0"/>
                    <a:pt x="0" y="5"/>
                    <a:pt x="0" y="11"/>
                  </a:cubicBezTo>
                  <a:cubicBezTo>
                    <a:pt x="0" y="99"/>
                    <a:pt x="0" y="99"/>
                    <a:pt x="0" y="99"/>
                  </a:cubicBezTo>
                  <a:cubicBezTo>
                    <a:pt x="0" y="105"/>
                    <a:pt x="5" y="110"/>
                    <a:pt x="11" y="110"/>
                  </a:cubicBezTo>
                  <a:cubicBezTo>
                    <a:pt x="53" y="110"/>
                    <a:pt x="53" y="110"/>
                    <a:pt x="53" y="110"/>
                  </a:cubicBezTo>
                  <a:cubicBezTo>
                    <a:pt x="74" y="143"/>
                    <a:pt x="74" y="143"/>
                    <a:pt x="74" y="143"/>
                  </a:cubicBezTo>
                  <a:cubicBezTo>
                    <a:pt x="74" y="144"/>
                    <a:pt x="75" y="145"/>
                    <a:pt x="76" y="145"/>
                  </a:cubicBezTo>
                  <a:cubicBezTo>
                    <a:pt x="77" y="145"/>
                    <a:pt x="78" y="144"/>
                    <a:pt x="79" y="143"/>
                  </a:cubicBezTo>
                  <a:cubicBezTo>
                    <a:pt x="100" y="110"/>
                    <a:pt x="100" y="110"/>
                    <a:pt x="100" y="110"/>
                  </a:cubicBezTo>
                  <a:cubicBezTo>
                    <a:pt x="141" y="110"/>
                    <a:pt x="141" y="110"/>
                    <a:pt x="141" y="110"/>
                  </a:cubicBezTo>
                  <a:cubicBezTo>
                    <a:pt x="147" y="110"/>
                    <a:pt x="152" y="105"/>
                    <a:pt x="152" y="99"/>
                  </a:cubicBezTo>
                  <a:cubicBezTo>
                    <a:pt x="152" y="11"/>
                    <a:pt x="152" y="11"/>
                    <a:pt x="152" y="11"/>
                  </a:cubicBezTo>
                  <a:cubicBezTo>
                    <a:pt x="152" y="5"/>
                    <a:pt x="147" y="0"/>
                    <a:pt x="141" y="0"/>
                  </a:cubicBezTo>
                  <a:close/>
                  <a:moveTo>
                    <a:pt x="146" y="99"/>
                  </a:moveTo>
                  <a:cubicBezTo>
                    <a:pt x="146" y="101"/>
                    <a:pt x="144" y="104"/>
                    <a:pt x="141" y="104"/>
                  </a:cubicBezTo>
                  <a:cubicBezTo>
                    <a:pt x="98" y="104"/>
                    <a:pt x="98" y="104"/>
                    <a:pt x="98" y="104"/>
                  </a:cubicBezTo>
                  <a:cubicBezTo>
                    <a:pt x="98" y="104"/>
                    <a:pt x="97" y="104"/>
                    <a:pt x="97" y="104"/>
                  </a:cubicBezTo>
                  <a:cubicBezTo>
                    <a:pt x="97" y="104"/>
                    <a:pt x="97" y="104"/>
                    <a:pt x="97" y="104"/>
                  </a:cubicBezTo>
                  <a:cubicBezTo>
                    <a:pt x="97" y="104"/>
                    <a:pt x="97" y="104"/>
                    <a:pt x="97" y="104"/>
                  </a:cubicBezTo>
                  <a:cubicBezTo>
                    <a:pt x="96" y="104"/>
                    <a:pt x="96" y="105"/>
                    <a:pt x="95" y="105"/>
                  </a:cubicBezTo>
                  <a:cubicBezTo>
                    <a:pt x="76" y="136"/>
                    <a:pt x="76" y="136"/>
                    <a:pt x="76" y="136"/>
                  </a:cubicBezTo>
                  <a:cubicBezTo>
                    <a:pt x="57" y="105"/>
                    <a:pt x="57" y="105"/>
                    <a:pt x="57" y="105"/>
                  </a:cubicBezTo>
                  <a:cubicBezTo>
                    <a:pt x="57" y="105"/>
                    <a:pt x="56" y="104"/>
                    <a:pt x="55" y="104"/>
                  </a:cubicBezTo>
                  <a:cubicBezTo>
                    <a:pt x="55" y="104"/>
                    <a:pt x="55" y="104"/>
                    <a:pt x="55" y="104"/>
                  </a:cubicBezTo>
                  <a:cubicBezTo>
                    <a:pt x="55" y="104"/>
                    <a:pt x="55" y="104"/>
                    <a:pt x="55" y="104"/>
                  </a:cubicBezTo>
                  <a:cubicBezTo>
                    <a:pt x="55" y="104"/>
                    <a:pt x="54" y="104"/>
                    <a:pt x="54" y="104"/>
                  </a:cubicBezTo>
                  <a:cubicBezTo>
                    <a:pt x="11" y="104"/>
                    <a:pt x="11" y="104"/>
                    <a:pt x="11" y="104"/>
                  </a:cubicBezTo>
                  <a:cubicBezTo>
                    <a:pt x="9" y="104"/>
                    <a:pt x="6" y="101"/>
                    <a:pt x="6" y="99"/>
                  </a:cubicBezTo>
                  <a:cubicBezTo>
                    <a:pt x="6" y="11"/>
                    <a:pt x="6" y="11"/>
                    <a:pt x="6" y="11"/>
                  </a:cubicBezTo>
                  <a:cubicBezTo>
                    <a:pt x="6" y="8"/>
                    <a:pt x="9" y="6"/>
                    <a:pt x="11" y="6"/>
                  </a:cubicBezTo>
                  <a:cubicBezTo>
                    <a:pt x="141" y="6"/>
                    <a:pt x="141" y="6"/>
                    <a:pt x="141" y="6"/>
                  </a:cubicBezTo>
                  <a:cubicBezTo>
                    <a:pt x="144" y="6"/>
                    <a:pt x="146" y="8"/>
                    <a:pt x="146" y="11"/>
                  </a:cubicBezTo>
                  <a:lnTo>
                    <a:pt x="146" y="99"/>
                  </a:lnTo>
                  <a:close/>
                  <a:moveTo>
                    <a:pt x="76" y="49"/>
                  </a:moveTo>
                  <a:cubicBezTo>
                    <a:pt x="72" y="49"/>
                    <a:pt x="69" y="53"/>
                    <a:pt x="69" y="56"/>
                  </a:cubicBezTo>
                  <a:cubicBezTo>
                    <a:pt x="69" y="60"/>
                    <a:pt x="72" y="63"/>
                    <a:pt x="76" y="63"/>
                  </a:cubicBezTo>
                  <a:cubicBezTo>
                    <a:pt x="80" y="63"/>
                    <a:pt x="83" y="60"/>
                    <a:pt x="83" y="56"/>
                  </a:cubicBezTo>
                  <a:cubicBezTo>
                    <a:pt x="83" y="53"/>
                    <a:pt x="80" y="49"/>
                    <a:pt x="76" y="49"/>
                  </a:cubicBezTo>
                  <a:close/>
                  <a:moveTo>
                    <a:pt x="75" y="56"/>
                  </a:moveTo>
                  <a:cubicBezTo>
                    <a:pt x="75" y="56"/>
                    <a:pt x="75" y="55"/>
                    <a:pt x="76" y="55"/>
                  </a:cubicBezTo>
                  <a:cubicBezTo>
                    <a:pt x="76" y="55"/>
                    <a:pt x="77" y="56"/>
                    <a:pt x="77" y="56"/>
                  </a:cubicBezTo>
                  <a:cubicBezTo>
                    <a:pt x="77" y="57"/>
                    <a:pt x="75" y="57"/>
                    <a:pt x="75" y="56"/>
                  </a:cubicBezTo>
                  <a:close/>
                </a:path>
              </a:pathLst>
            </a:custGeom>
            <a:solidFill>
              <a:schemeClr val="accent3"/>
            </a:solidFill>
            <a:ln>
              <a:noFill/>
            </a:ln>
          </p:spPr>
          <p:txBody>
            <a:bodyPr vert="horz" wrap="square" lIns="121861" tIns="60931" rIns="121861" bIns="60931" numCol="1" anchor="t" anchorCtr="0" compatLnSpc="1"/>
            <a:lstStyle/>
            <a:p>
              <a:endParaRPr lang="zh-CN" altLang="en-US" sz="2400">
                <a:latin typeface="Arial" panose="020B0604020202020204"/>
                <a:ea typeface="微软雅黑" panose="020B0503020204020204" pitchFamily="34" charset="-122"/>
                <a:sym typeface="Arial" panose="020B0604020202020204"/>
              </a:endParaRPr>
            </a:p>
          </p:txBody>
        </p:sp>
      </p:grpSp>
      <p:sp>
        <p:nvSpPr>
          <p:cNvPr id="30" name="išľíďè"/>
          <p:cNvSpPr/>
          <p:nvPr/>
        </p:nvSpPr>
        <p:spPr bwMode="auto">
          <a:xfrm>
            <a:off x="3183255" y="1970405"/>
            <a:ext cx="5960745" cy="557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lang="en-US" b="1" i="0" u="none" strike="noStrike" kern="1200" cap="none" spc="0" normalizeH="0" baseline="0" noProof="0" dirty="0">
                <a:ln>
                  <a:noFill/>
                </a:ln>
                <a:solidFill>
                  <a:schemeClr val="tx1">
                    <a:lumMod val="85000"/>
                    <a:lumOff val="15000"/>
                  </a:schemeClr>
                </a:solidFill>
                <a:effectLst/>
                <a:uLnTx/>
                <a:uFillTx/>
                <a:latin typeface="+mn-ea"/>
              </a:rPr>
              <a:t>    </a:t>
            </a:r>
            <a:r>
              <a:rPr kumimoji="0" b="1" i="0" u="none" strike="noStrike" kern="1200" cap="none" spc="0" normalizeH="0" baseline="0" noProof="0" dirty="0">
                <a:ln>
                  <a:noFill/>
                </a:ln>
                <a:solidFill>
                  <a:schemeClr val="tx1">
                    <a:lumMod val="85000"/>
                    <a:lumOff val="15000"/>
                  </a:schemeClr>
                </a:solidFill>
                <a:effectLst/>
                <a:uLnTx/>
                <a:uFillTx/>
                <a:latin typeface="+mn-ea"/>
              </a:rPr>
              <a:t>金融资本是由工业垄断资本和银行垄断资本融合在一起而形成的一种垄断资本。</a:t>
            </a:r>
          </a:p>
        </p:txBody>
      </p:sp>
      <p:sp>
        <p:nvSpPr>
          <p:cNvPr id="32" name="išľíďè"/>
          <p:cNvSpPr/>
          <p:nvPr/>
        </p:nvSpPr>
        <p:spPr bwMode="auto">
          <a:xfrm>
            <a:off x="3183255" y="3093720"/>
            <a:ext cx="5960745" cy="219964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lang="en-US" b="1" i="0" u="none" strike="noStrike" kern="1200" cap="none" spc="0" normalizeH="0" baseline="0" noProof="0" dirty="0">
                <a:ln>
                  <a:noFill/>
                </a:ln>
                <a:solidFill>
                  <a:schemeClr val="tx1">
                    <a:lumMod val="85000"/>
                    <a:lumOff val="15000"/>
                  </a:schemeClr>
                </a:solidFill>
                <a:effectLst/>
                <a:uLnTx/>
                <a:uFillTx/>
                <a:latin typeface="+mn-ea"/>
              </a:rPr>
              <a:t>    </a:t>
            </a:r>
            <a:r>
              <a:rPr kumimoji="0" b="1" i="0" u="none" strike="noStrike" kern="1200" cap="none" spc="0" normalizeH="0" baseline="0" noProof="0" dirty="0">
                <a:ln>
                  <a:noFill/>
                </a:ln>
                <a:solidFill>
                  <a:schemeClr val="tx1">
                    <a:lumMod val="85000"/>
                    <a:lumOff val="15000"/>
                  </a:schemeClr>
                </a:solidFill>
                <a:effectLst/>
                <a:uLnTx/>
                <a:uFillTx/>
                <a:latin typeface="+mn-ea"/>
              </a:rPr>
              <a:t>在金融资本形成的基础上，产生了金融寡头。金融寡头是指操纵国民经济命脉，并在实际上控制国家政权的少数垄断资本家或垄断资本家集团。他们支配了大量的社会财富，控制了整个国家的经济命脉和上层建筑，是垄断资本主义国家事实上的统治者。</a:t>
            </a:r>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gallery dir="l"/>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3" fill="hold" nodeType="after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1+#ppt_w/2"/>
                                          </p:val>
                                        </p:tav>
                                        <p:tav tm="100000">
                                          <p:val>
                                            <p:strVal val="#ppt_x"/>
                                          </p:val>
                                        </p:tav>
                                      </p:tavLst>
                                    </p:anim>
                                    <p:anim calcmode="lin" valueType="num">
                                      <p:cBhvr additive="base">
                                        <p:cTn id="13" dur="500" fill="hold"/>
                                        <p:tgtEl>
                                          <p:spTgt spid="15"/>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2"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0-#ppt_w/2"/>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6"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1+#ppt_w/2"/>
                                          </p:val>
                                        </p:tav>
                                        <p:tav tm="100000">
                                          <p:val>
                                            <p:strVal val="#ppt_x"/>
                                          </p:val>
                                        </p:tav>
                                      </p:tavLst>
                                    </p:anim>
                                    <p:anim calcmode="lin" valueType="num">
                                      <p:cBhvr additive="base">
                                        <p:cTn id="2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wipe(down)">
                                      <p:cBhvr>
                                        <p:cTn id="28" dur="500"/>
                                        <p:tgtEl>
                                          <p:spTgt spid="30"/>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down)">
                                      <p:cBhvr>
                                        <p:cTn id="3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6567805" y="5217795"/>
            <a:ext cx="3100070" cy="812165"/>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经济全球化</a:t>
            </a:r>
          </a:p>
        </p:txBody>
      </p:sp>
      <p:sp>
        <p:nvSpPr>
          <p:cNvPr id="14" name="矩形 13"/>
          <p:cNvSpPr/>
          <p:nvPr/>
        </p:nvSpPr>
        <p:spPr>
          <a:xfrm>
            <a:off x="2308308" y="455675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20</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1344930" y="2024380"/>
            <a:ext cx="3102610" cy="124904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r>
              <a:rPr lang="zh-CN" altLang="en-US" sz="1600" dirty="0">
                <a:solidFill>
                  <a:schemeClr val="bg1"/>
                </a:solidFill>
                <a:latin typeface="微软雅黑" panose="020B0503020204020204" pitchFamily="34" charset="-122"/>
                <a:ea typeface="微软雅黑" panose="020B0503020204020204" pitchFamily="34" charset="-122"/>
              </a:rPr>
              <a:t> 第一，国际分工进一步深化。人类的生产活动是以分工和协作的方式进行的，市场则起着分工媒介的作用。</a:t>
            </a:r>
          </a:p>
        </p:txBody>
      </p:sp>
      <p:sp>
        <p:nvSpPr>
          <p:cNvPr id="6" name="椭圆 5"/>
          <p:cNvSpPr/>
          <p:nvPr/>
        </p:nvSpPr>
        <p:spPr>
          <a:xfrm>
            <a:off x="5634342" y="3382976"/>
            <a:ext cx="922550" cy="922674"/>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2800" dirty="0">
                <a:latin typeface="方正兰亭黑简体" panose="02000000000000000000" pitchFamily="2" charset="-122"/>
                <a:ea typeface="方正兰亭黑简体" panose="02000000000000000000" pitchFamily="2" charset="-122"/>
              </a:rPr>
              <a:t>表</a:t>
            </a:r>
          </a:p>
        </p:txBody>
      </p:sp>
      <p:sp>
        <p:nvSpPr>
          <p:cNvPr id="7" name="椭圆 6"/>
          <p:cNvSpPr/>
          <p:nvPr/>
        </p:nvSpPr>
        <p:spPr>
          <a:xfrm>
            <a:off x="6386948" y="3382976"/>
            <a:ext cx="922550" cy="922674"/>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2800" dirty="0">
                <a:latin typeface="方正兰亭黑简体" panose="02000000000000000000" pitchFamily="2" charset="-122"/>
                <a:ea typeface="方正兰亭黑简体" panose="02000000000000000000" pitchFamily="2" charset="-122"/>
              </a:rPr>
              <a:t>现</a:t>
            </a:r>
          </a:p>
        </p:txBody>
      </p:sp>
      <p:cxnSp>
        <p:nvCxnSpPr>
          <p:cNvPr id="9" name="直接连接符 8"/>
          <p:cNvCxnSpPr/>
          <p:nvPr/>
        </p:nvCxnSpPr>
        <p:spPr>
          <a:xfrm>
            <a:off x="6096000" y="1907353"/>
            <a:ext cx="0" cy="1152326"/>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1404234" y="3844312"/>
            <a:ext cx="2730221" cy="0"/>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993137" y="3844312"/>
            <a:ext cx="2730221" cy="0"/>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sp>
        <p:nvSpPr>
          <p:cNvPr id="13" name="圆角矩形 12"/>
          <p:cNvSpPr/>
          <p:nvPr/>
        </p:nvSpPr>
        <p:spPr>
          <a:xfrm>
            <a:off x="7742555" y="2024380"/>
            <a:ext cx="3018155" cy="124841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 第二，贸易全球化。</a:t>
            </a:r>
          </a:p>
        </p:txBody>
      </p:sp>
      <p:sp>
        <p:nvSpPr>
          <p:cNvPr id="15" name="圆角矩形 14"/>
          <p:cNvSpPr/>
          <p:nvPr/>
        </p:nvSpPr>
        <p:spPr>
          <a:xfrm>
            <a:off x="1403985" y="4467225"/>
            <a:ext cx="3043555" cy="111442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r>
              <a:rPr lang="zh-CN" altLang="en-US" sz="1600" dirty="0">
                <a:solidFill>
                  <a:schemeClr val="bg1"/>
                </a:solidFill>
                <a:latin typeface="微软雅黑" panose="020B0503020204020204" pitchFamily="34" charset="-122"/>
                <a:ea typeface="微软雅黑" panose="020B0503020204020204" pitchFamily="34" charset="-122"/>
              </a:rPr>
              <a:t> 第三，金融全球化。</a:t>
            </a:r>
          </a:p>
        </p:txBody>
      </p:sp>
      <p:sp>
        <p:nvSpPr>
          <p:cNvPr id="17" name="圆角矩形 16"/>
          <p:cNvSpPr/>
          <p:nvPr/>
        </p:nvSpPr>
        <p:spPr>
          <a:xfrm>
            <a:off x="7742555" y="4467860"/>
            <a:ext cx="3352165" cy="136715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5" rIns="91408" bIns="45705"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 第四，企业生产经营全球化。</a:t>
            </a:r>
          </a:p>
        </p:txBody>
      </p:sp>
      <p:cxnSp>
        <p:nvCxnSpPr>
          <p:cNvPr id="19" name="直接连接符 18"/>
          <p:cNvCxnSpPr/>
          <p:nvPr/>
        </p:nvCxnSpPr>
        <p:spPr>
          <a:xfrm>
            <a:off x="6096000" y="4681959"/>
            <a:ext cx="0" cy="1152326"/>
          </a:xfrm>
          <a:prstGeom prst="line">
            <a:avLst/>
          </a:prstGeom>
          <a:ln w="12700">
            <a:solidFill>
              <a:srgbClr val="425468"/>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4991100" y="3391535"/>
            <a:ext cx="91440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（一）</a:t>
            </a:r>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10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p:stCondLst>
                              <p:cond delay="500"/>
                            </p:stCondLst>
                            <p:childTnLst>
                              <p:par>
                                <p:cTn id="21" presetID="22" presetClass="entr" presetSubtype="4" fill="hold" nodeType="afterEffect">
                                  <p:stCondLst>
                                    <p:cond delay="50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par>
                                <p:cTn id="24" presetID="22" presetClass="entr" presetSubtype="1" fill="hold" nodeType="withEffect">
                                  <p:stCondLst>
                                    <p:cond delay="500"/>
                                  </p:stCondLst>
                                  <p:childTnLst>
                                    <p:set>
                                      <p:cBhvr>
                                        <p:cTn id="25" dur="1" fill="hold">
                                          <p:stCondLst>
                                            <p:cond delay="0"/>
                                          </p:stCondLst>
                                        </p:cTn>
                                        <p:tgtEl>
                                          <p:spTgt spid="19"/>
                                        </p:tgtEl>
                                        <p:attrNameLst>
                                          <p:attrName>style.visibility</p:attrName>
                                        </p:attrNameLst>
                                      </p:cBhvr>
                                      <p:to>
                                        <p:strVal val="visible"/>
                                      </p:to>
                                    </p:set>
                                    <p:animEffect transition="in" filter="wipe(up)">
                                      <p:cBhvr>
                                        <p:cTn id="26" dur="500"/>
                                        <p:tgtEl>
                                          <p:spTgt spid="19"/>
                                        </p:tgtEl>
                                      </p:cBhvr>
                                    </p:animEffect>
                                  </p:childTnLst>
                                </p:cTn>
                              </p:par>
                              <p:par>
                                <p:cTn id="27" presetID="22" presetClass="entr" presetSubtype="8" fill="hold" nodeType="withEffect">
                                  <p:stCondLst>
                                    <p:cond delay="50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par>
                                <p:cTn id="30" presetID="22" presetClass="entr" presetSubtype="2" fill="hold" nodeType="withEffect">
                                  <p:stCondLst>
                                    <p:cond delay="500"/>
                                  </p:stCondLst>
                                  <p:childTnLst>
                                    <p:set>
                                      <p:cBhvr>
                                        <p:cTn id="31" dur="1" fill="hold">
                                          <p:stCondLst>
                                            <p:cond delay="0"/>
                                          </p:stCondLst>
                                        </p:cTn>
                                        <p:tgtEl>
                                          <p:spTgt spid="11"/>
                                        </p:tgtEl>
                                        <p:attrNameLst>
                                          <p:attrName>style.visibility</p:attrName>
                                        </p:attrNameLst>
                                      </p:cBhvr>
                                      <p:to>
                                        <p:strVal val="visible"/>
                                      </p:to>
                                    </p:set>
                                    <p:animEffect transition="in" filter="wipe(right)">
                                      <p:cBhvr>
                                        <p:cTn id="32" dur="500"/>
                                        <p:tgtEl>
                                          <p:spTgt spid="11"/>
                                        </p:tgtEl>
                                      </p:cBhvr>
                                    </p:animEffect>
                                  </p:childTnLst>
                                </p:cTn>
                              </p:par>
                            </p:childTnLst>
                          </p:cTn>
                        </p:par>
                        <p:par>
                          <p:cTn id="33" fill="hold">
                            <p:stCondLst>
                              <p:cond delay="1500"/>
                            </p:stCondLst>
                            <p:childTnLst>
                              <p:par>
                                <p:cTn id="34" presetID="10" presetClass="entr" presetSubtype="0" fill="hold" grpId="0" nodeType="after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fade">
                                      <p:cBhvr>
                                        <p:cTn id="36" dur="1000"/>
                                        <p:tgtEl>
                                          <p:spTgt spid="3"/>
                                        </p:tgtEl>
                                      </p:cBhvr>
                                    </p:animEffect>
                                  </p:childTnLst>
                                </p:cTn>
                              </p:par>
                              <p:par>
                                <p:cTn id="37" presetID="35" presetClass="path" presetSubtype="0" accel="10000" decel="90000" fill="hold" grpId="1" nodeType="withEffect">
                                  <p:stCondLst>
                                    <p:cond delay="0"/>
                                  </p:stCondLst>
                                  <p:childTnLst>
                                    <p:animMotion origin="layout" path="M -6.25E-7 4.44444E-6 L 0.05182 4.44444E-6 " pathEditMode="relative" rAng="0" ptsTypes="AA">
                                      <p:cBhvr>
                                        <p:cTn id="38" dur="1000" spd="-100000" fill="hold"/>
                                        <p:tgtEl>
                                          <p:spTgt spid="3"/>
                                        </p:tgtEl>
                                        <p:attrNameLst>
                                          <p:attrName>ppt_x</p:attrName>
                                          <p:attrName>ppt_y</p:attrName>
                                        </p:attrNameLst>
                                      </p:cBhvr>
                                      <p:rCtr x="2591" y="0"/>
                                    </p:animMotion>
                                  </p:childTnLst>
                                </p:cTn>
                              </p:par>
                            </p:childTnLst>
                          </p:cTn>
                        </p:par>
                        <p:par>
                          <p:cTn id="39" fill="hold">
                            <p:stCondLst>
                              <p:cond delay="2500"/>
                            </p:stCondLst>
                            <p:childTnLst>
                              <p:par>
                                <p:cTn id="40" presetID="10" presetClass="entr" presetSubtype="0" fill="hold" grpId="0" nodeType="after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childTnLst>
                                </p:cTn>
                              </p:par>
                              <p:par>
                                <p:cTn id="43" presetID="35" presetClass="path" presetSubtype="0" accel="10000" decel="90000" fill="hold" grpId="1" nodeType="withEffect">
                                  <p:stCondLst>
                                    <p:cond delay="0"/>
                                  </p:stCondLst>
                                  <p:childTnLst>
                                    <p:animMotion origin="layout" path="M -1.875E-6 4.81481E-6 L -0.0901 4.81481E-6 " pathEditMode="relative" rAng="0" ptsTypes="AA">
                                      <p:cBhvr>
                                        <p:cTn id="44" dur="1000" spd="-100000" fill="hold"/>
                                        <p:tgtEl>
                                          <p:spTgt spid="13"/>
                                        </p:tgtEl>
                                        <p:attrNameLst>
                                          <p:attrName>ppt_x</p:attrName>
                                          <p:attrName>ppt_y</p:attrName>
                                        </p:attrNameLst>
                                      </p:cBhvr>
                                      <p:rCtr x="-4505" y="0"/>
                                    </p:animMotion>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fade">
                                      <p:cBhvr>
                                        <p:cTn id="48" dur="1000"/>
                                        <p:tgtEl>
                                          <p:spTgt spid="15"/>
                                        </p:tgtEl>
                                      </p:cBhvr>
                                    </p:animEffect>
                                  </p:childTnLst>
                                </p:cTn>
                              </p:par>
                              <p:par>
                                <p:cTn id="49" presetID="35" presetClass="path" presetSubtype="0" accel="10000" decel="90000" fill="hold" grpId="1" nodeType="withEffect">
                                  <p:stCondLst>
                                    <p:cond delay="0"/>
                                  </p:stCondLst>
                                  <p:childTnLst>
                                    <p:animMotion origin="layout" path="M -6.25E-7 4.44444E-6 L 0.05182 4.44444E-6 " pathEditMode="relative" rAng="0" ptsTypes="AA">
                                      <p:cBhvr>
                                        <p:cTn id="50" dur="1000" spd="-100000" fill="hold"/>
                                        <p:tgtEl>
                                          <p:spTgt spid="15"/>
                                        </p:tgtEl>
                                        <p:attrNameLst>
                                          <p:attrName>ppt_x</p:attrName>
                                          <p:attrName>ppt_y</p:attrName>
                                        </p:attrNameLst>
                                      </p:cBhvr>
                                      <p:rCtr x="2591" y="0"/>
                                    </p:animMotion>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fade">
                                      <p:cBhvr>
                                        <p:cTn id="54" dur="1000"/>
                                        <p:tgtEl>
                                          <p:spTgt spid="17"/>
                                        </p:tgtEl>
                                      </p:cBhvr>
                                    </p:animEffect>
                                  </p:childTnLst>
                                </p:cTn>
                              </p:par>
                              <p:par>
                                <p:cTn id="55" presetID="35" presetClass="path" presetSubtype="0" accel="10000" decel="90000" fill="hold" grpId="1" nodeType="withEffect">
                                  <p:stCondLst>
                                    <p:cond delay="0"/>
                                  </p:stCondLst>
                                  <p:childTnLst>
                                    <p:animMotion origin="layout" path="M -1.875E-6 -4.44444E-6 L -0.0901 -4.44444E-6 " pathEditMode="relative" rAng="0" ptsTypes="AA">
                                      <p:cBhvr>
                                        <p:cTn id="56" dur="1000" spd="-100000" fill="hold"/>
                                        <p:tgtEl>
                                          <p:spTgt spid="17"/>
                                        </p:tgtEl>
                                        <p:attrNameLst>
                                          <p:attrName>ppt_x</p:attrName>
                                          <p:attrName>ppt_y</p:attrName>
                                        </p:attrNameLst>
                                      </p:cBhvr>
                                      <p:rCtr x="-4505"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3" grpId="1" bldLvl="0" animBg="1"/>
      <p:bldP spid="6" grpId="0" bldLvl="0" animBg="1"/>
      <p:bldP spid="7" grpId="0" bldLvl="0" animBg="1"/>
      <p:bldP spid="13" grpId="0" bldLvl="0" animBg="1"/>
      <p:bldP spid="13" grpId="1" bldLvl="0" animBg="1"/>
      <p:bldP spid="15" grpId="0" bldLvl="0" animBg="1"/>
      <p:bldP spid="15" grpId="1" bldLvl="0" animBg="1"/>
      <p:bldP spid="17" grpId="0" bldLvl="0" animBg="1"/>
      <p:bldP spid="17" grpId="1" bldLvl="0" animBg="1"/>
      <p:bldP spid="2" grpId="0" animBg="1"/>
      <p:bldP spid="2" grpId="1"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1088743" y="1223683"/>
            <a:ext cx="8910955" cy="3673388"/>
            <a:chOff x="1434103" y="1680424"/>
            <a:chExt cx="7866026" cy="3154441"/>
          </a:xfrm>
        </p:grpSpPr>
        <p:grpSp>
          <p:nvGrpSpPr>
            <p:cNvPr id="7" name="组合 6"/>
            <p:cNvGrpSpPr/>
            <p:nvPr/>
          </p:nvGrpSpPr>
          <p:grpSpPr>
            <a:xfrm>
              <a:off x="4018565" y="1680424"/>
              <a:ext cx="3047594" cy="3154441"/>
              <a:chOff x="4544326" y="2894627"/>
              <a:chExt cx="3047594" cy="3154441"/>
            </a:xfrm>
          </p:grpSpPr>
          <p:sp>
            <p:nvSpPr>
              <p:cNvPr id="8" name="椭圆 7"/>
              <p:cNvSpPr/>
              <p:nvPr/>
            </p:nvSpPr>
            <p:spPr>
              <a:xfrm>
                <a:off x="6849177" y="5074671"/>
                <a:ext cx="742743" cy="742748"/>
              </a:xfrm>
              <a:prstGeom prst="ellipse">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nvGrpSpPr>
              <p:cNvPr id="9" name="组合 8"/>
              <p:cNvGrpSpPr/>
              <p:nvPr/>
            </p:nvGrpSpPr>
            <p:grpSpPr>
              <a:xfrm>
                <a:off x="4544326" y="2894627"/>
                <a:ext cx="2894147" cy="3154441"/>
                <a:chOff x="4544326" y="2894627"/>
                <a:chExt cx="2894147" cy="3154441"/>
              </a:xfrm>
            </p:grpSpPr>
            <p:sp>
              <p:nvSpPr>
                <p:cNvPr id="10" name="椭圆 9"/>
                <p:cNvSpPr/>
                <p:nvPr/>
              </p:nvSpPr>
              <p:spPr>
                <a:xfrm>
                  <a:off x="4544326" y="3166901"/>
                  <a:ext cx="2882165" cy="2882167"/>
                </a:xfrm>
                <a:prstGeom prst="ellipse">
                  <a:avLst/>
                </a:prstGeom>
                <a:noFill/>
                <a:ln>
                  <a:solidFill>
                    <a:srgbClr val="2C3F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nvGrpSpPr>
                <p:cNvPr id="11" name="组合 10"/>
                <p:cNvGrpSpPr/>
                <p:nvPr/>
              </p:nvGrpSpPr>
              <p:grpSpPr>
                <a:xfrm>
                  <a:off x="5242851" y="3439529"/>
                  <a:ext cx="1814286" cy="2093804"/>
                  <a:chOff x="8301916" y="1749231"/>
                  <a:chExt cx="2561601" cy="2956261"/>
                </a:xfrm>
              </p:grpSpPr>
              <p:sp>
                <p:nvSpPr>
                  <p:cNvPr id="18" name="梯形 17"/>
                  <p:cNvSpPr/>
                  <p:nvPr/>
                </p:nvSpPr>
                <p:spPr>
                  <a:xfrm rot="14400000">
                    <a:off x="8553651" y="2720979"/>
                    <a:ext cx="2370547" cy="427052"/>
                  </a:xfrm>
                  <a:prstGeom prst="trapezoid">
                    <a:avLst>
                      <a:gd name="adj" fmla="val 5836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9" name="梯形 18"/>
                  <p:cNvSpPr/>
                  <p:nvPr/>
                </p:nvSpPr>
                <p:spPr>
                  <a:xfrm>
                    <a:off x="8492970" y="4010011"/>
                    <a:ext cx="2370547" cy="427052"/>
                  </a:xfrm>
                  <a:prstGeom prst="trapezoid">
                    <a:avLst>
                      <a:gd name="adj" fmla="val 5836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20" name="梯形 19"/>
                  <p:cNvSpPr/>
                  <p:nvPr/>
                </p:nvSpPr>
                <p:spPr>
                  <a:xfrm rot="7200000">
                    <a:off x="7330168" y="3306693"/>
                    <a:ext cx="2370547" cy="427052"/>
                  </a:xfrm>
                  <a:prstGeom prst="trapezoid">
                    <a:avLst>
                      <a:gd name="adj" fmla="val 583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grpSp>
            <p:sp>
              <p:nvSpPr>
                <p:cNvPr id="12" name="椭圆 11"/>
                <p:cNvSpPr/>
                <p:nvPr/>
              </p:nvSpPr>
              <p:spPr>
                <a:xfrm>
                  <a:off x="5588714" y="2894627"/>
                  <a:ext cx="742743" cy="742748"/>
                </a:xfrm>
                <a:prstGeom prst="ellipse">
                  <a:avLst/>
                </a:prstGeom>
                <a:solidFill>
                  <a:schemeClr val="accent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3" name="任意多边形: 形状 10"/>
                <p:cNvSpPr/>
                <p:nvPr/>
              </p:nvSpPr>
              <p:spPr bwMode="auto">
                <a:xfrm>
                  <a:off x="5842507" y="3048077"/>
                  <a:ext cx="235159" cy="435849"/>
                </a:xfrm>
                <a:custGeom>
                  <a:avLst/>
                  <a:gdLst>
                    <a:gd name="connsiteX0" fmla="*/ 144363 w 327353"/>
                    <a:gd name="connsiteY0" fmla="*/ 543008 h 606722"/>
                    <a:gd name="connsiteX1" fmla="*/ 131814 w 327353"/>
                    <a:gd name="connsiteY1" fmla="*/ 555538 h 606722"/>
                    <a:gd name="connsiteX2" fmla="*/ 144363 w 327353"/>
                    <a:gd name="connsiteY2" fmla="*/ 568156 h 606722"/>
                    <a:gd name="connsiteX3" fmla="*/ 182990 w 327353"/>
                    <a:gd name="connsiteY3" fmla="*/ 568156 h 606722"/>
                    <a:gd name="connsiteX4" fmla="*/ 195540 w 327353"/>
                    <a:gd name="connsiteY4" fmla="*/ 555538 h 606722"/>
                    <a:gd name="connsiteX5" fmla="*/ 182990 w 327353"/>
                    <a:gd name="connsiteY5" fmla="*/ 543008 h 606722"/>
                    <a:gd name="connsiteX6" fmla="*/ 327353 w 327353"/>
                    <a:gd name="connsiteY6" fmla="*/ 501509 h 606722"/>
                    <a:gd name="connsiteX7" fmla="*/ 327353 w 327353"/>
                    <a:gd name="connsiteY7" fmla="*/ 572333 h 606722"/>
                    <a:gd name="connsiteX8" fmla="*/ 294066 w 327353"/>
                    <a:gd name="connsiteY8" fmla="*/ 606722 h 606722"/>
                    <a:gd name="connsiteX9" fmla="*/ 33020 w 327353"/>
                    <a:gd name="connsiteY9" fmla="*/ 606722 h 606722"/>
                    <a:gd name="connsiteX10" fmla="*/ 0 w 327353"/>
                    <a:gd name="connsiteY10" fmla="*/ 572333 h 606722"/>
                    <a:gd name="connsiteX11" fmla="*/ 0 w 327353"/>
                    <a:gd name="connsiteY11" fmla="*/ 502779 h 606722"/>
                    <a:gd name="connsiteX12" fmla="*/ 0 w 327353"/>
                    <a:gd name="connsiteY12" fmla="*/ 502753 h 606722"/>
                    <a:gd name="connsiteX13" fmla="*/ 322280 w 327353"/>
                    <a:gd name="connsiteY13" fmla="*/ 502753 h 606722"/>
                    <a:gd name="connsiteX14" fmla="*/ 327353 w 327353"/>
                    <a:gd name="connsiteY14" fmla="*/ 501509 h 606722"/>
                    <a:gd name="connsiteX15" fmla="*/ 187174 w 327353"/>
                    <a:gd name="connsiteY15" fmla="*/ 190205 h 606722"/>
                    <a:gd name="connsiteX16" fmla="*/ 174624 w 327353"/>
                    <a:gd name="connsiteY16" fmla="*/ 202823 h 606722"/>
                    <a:gd name="connsiteX17" fmla="*/ 174624 w 327353"/>
                    <a:gd name="connsiteY17" fmla="*/ 263163 h 606722"/>
                    <a:gd name="connsiteX18" fmla="*/ 187174 w 327353"/>
                    <a:gd name="connsiteY18" fmla="*/ 275693 h 606722"/>
                    <a:gd name="connsiteX19" fmla="*/ 191357 w 327353"/>
                    <a:gd name="connsiteY19" fmla="*/ 274982 h 606722"/>
                    <a:gd name="connsiteX20" fmla="*/ 191357 w 327353"/>
                    <a:gd name="connsiteY20" fmla="*/ 405614 h 606722"/>
                    <a:gd name="connsiteX21" fmla="*/ 203995 w 327353"/>
                    <a:gd name="connsiteY21" fmla="*/ 418144 h 606722"/>
                    <a:gd name="connsiteX22" fmla="*/ 216545 w 327353"/>
                    <a:gd name="connsiteY22" fmla="*/ 405614 h 606722"/>
                    <a:gd name="connsiteX23" fmla="*/ 216545 w 327353"/>
                    <a:gd name="connsiteY23" fmla="*/ 275426 h 606722"/>
                    <a:gd name="connsiteX24" fmla="*/ 219037 w 327353"/>
                    <a:gd name="connsiteY24" fmla="*/ 275693 h 606722"/>
                    <a:gd name="connsiteX25" fmla="*/ 231675 w 327353"/>
                    <a:gd name="connsiteY25" fmla="*/ 263163 h 606722"/>
                    <a:gd name="connsiteX26" fmla="*/ 231675 w 327353"/>
                    <a:gd name="connsiteY26" fmla="*/ 202823 h 606722"/>
                    <a:gd name="connsiteX27" fmla="*/ 219037 w 327353"/>
                    <a:gd name="connsiteY27" fmla="*/ 190205 h 606722"/>
                    <a:gd name="connsiteX28" fmla="*/ 211471 w 327353"/>
                    <a:gd name="connsiteY28" fmla="*/ 192782 h 606722"/>
                    <a:gd name="connsiteX29" fmla="*/ 203995 w 327353"/>
                    <a:gd name="connsiteY29" fmla="*/ 190205 h 606722"/>
                    <a:gd name="connsiteX30" fmla="*/ 195540 w 327353"/>
                    <a:gd name="connsiteY30" fmla="*/ 193493 h 606722"/>
                    <a:gd name="connsiteX31" fmla="*/ 187174 w 327353"/>
                    <a:gd name="connsiteY31" fmla="*/ 190205 h 606722"/>
                    <a:gd name="connsiteX32" fmla="*/ 106626 w 327353"/>
                    <a:gd name="connsiteY32" fmla="*/ 181851 h 606722"/>
                    <a:gd name="connsiteX33" fmla="*/ 85621 w 327353"/>
                    <a:gd name="connsiteY33" fmla="*/ 202823 h 606722"/>
                    <a:gd name="connsiteX34" fmla="*/ 85621 w 327353"/>
                    <a:gd name="connsiteY34" fmla="*/ 328479 h 606722"/>
                    <a:gd name="connsiteX35" fmla="*/ 95678 w 327353"/>
                    <a:gd name="connsiteY35" fmla="*/ 346341 h 606722"/>
                    <a:gd name="connsiteX36" fmla="*/ 95678 w 327353"/>
                    <a:gd name="connsiteY36" fmla="*/ 405614 h 606722"/>
                    <a:gd name="connsiteX37" fmla="*/ 108317 w 327353"/>
                    <a:gd name="connsiteY37" fmla="*/ 418144 h 606722"/>
                    <a:gd name="connsiteX38" fmla="*/ 120866 w 327353"/>
                    <a:gd name="connsiteY38" fmla="*/ 405614 h 606722"/>
                    <a:gd name="connsiteX39" fmla="*/ 120866 w 327353"/>
                    <a:gd name="connsiteY39" fmla="*/ 343853 h 606722"/>
                    <a:gd name="connsiteX40" fmla="*/ 127631 w 327353"/>
                    <a:gd name="connsiteY40" fmla="*/ 328479 h 606722"/>
                    <a:gd name="connsiteX41" fmla="*/ 127631 w 327353"/>
                    <a:gd name="connsiteY41" fmla="*/ 202823 h 606722"/>
                    <a:gd name="connsiteX42" fmla="*/ 106626 w 327353"/>
                    <a:gd name="connsiteY42" fmla="*/ 181851 h 606722"/>
                    <a:gd name="connsiteX43" fmla="*/ 0 w 327353"/>
                    <a:gd name="connsiteY43" fmla="*/ 112270 h 606722"/>
                    <a:gd name="connsiteX44" fmla="*/ 327353 w 327353"/>
                    <a:gd name="connsiteY44" fmla="*/ 112270 h 606722"/>
                    <a:gd name="connsiteX45" fmla="*/ 327353 w 327353"/>
                    <a:gd name="connsiteY45" fmla="*/ 478928 h 606722"/>
                    <a:gd name="connsiteX46" fmla="*/ 322280 w 327353"/>
                    <a:gd name="connsiteY46" fmla="*/ 477684 h 606722"/>
                    <a:gd name="connsiteX47" fmla="*/ 0 w 327353"/>
                    <a:gd name="connsiteY47" fmla="*/ 477684 h 606722"/>
                    <a:gd name="connsiteX48" fmla="*/ 0 w 327353"/>
                    <a:gd name="connsiteY48" fmla="*/ 477658 h 606722"/>
                    <a:gd name="connsiteX49" fmla="*/ 33020 w 327353"/>
                    <a:gd name="connsiteY49" fmla="*/ 0 h 606722"/>
                    <a:gd name="connsiteX50" fmla="*/ 294066 w 327353"/>
                    <a:gd name="connsiteY50" fmla="*/ 0 h 606722"/>
                    <a:gd name="connsiteX51" fmla="*/ 327353 w 327353"/>
                    <a:gd name="connsiteY51" fmla="*/ 34407 h 606722"/>
                    <a:gd name="connsiteX52" fmla="*/ 327353 w 327353"/>
                    <a:gd name="connsiteY52" fmla="*/ 87219 h 606722"/>
                    <a:gd name="connsiteX53" fmla="*/ 0 w 327353"/>
                    <a:gd name="connsiteY53" fmla="*/ 87219 h 606722"/>
                    <a:gd name="connsiteX54" fmla="*/ 0 w 327353"/>
                    <a:gd name="connsiteY54" fmla="*/ 34407 h 606722"/>
                    <a:gd name="connsiteX55" fmla="*/ 33020 w 327353"/>
                    <a:gd name="connsiteY5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27353" h="606722">
                      <a:moveTo>
                        <a:pt x="144363" y="543008"/>
                      </a:moveTo>
                      <a:cubicBezTo>
                        <a:pt x="137421" y="543008"/>
                        <a:pt x="131814" y="548606"/>
                        <a:pt x="131814" y="555538"/>
                      </a:cubicBezTo>
                      <a:cubicBezTo>
                        <a:pt x="131814" y="562558"/>
                        <a:pt x="137421" y="568156"/>
                        <a:pt x="144363" y="568156"/>
                      </a:cubicBezTo>
                      <a:lnTo>
                        <a:pt x="182990" y="568156"/>
                      </a:lnTo>
                      <a:cubicBezTo>
                        <a:pt x="189933" y="568156"/>
                        <a:pt x="195540" y="562558"/>
                        <a:pt x="195540" y="555538"/>
                      </a:cubicBezTo>
                      <a:cubicBezTo>
                        <a:pt x="195540" y="548606"/>
                        <a:pt x="189933" y="543008"/>
                        <a:pt x="182990" y="543008"/>
                      </a:cubicBezTo>
                      <a:close/>
                      <a:moveTo>
                        <a:pt x="327353" y="501509"/>
                      </a:moveTo>
                      <a:lnTo>
                        <a:pt x="327353" y="572333"/>
                      </a:lnTo>
                      <a:cubicBezTo>
                        <a:pt x="327353" y="590905"/>
                        <a:pt x="312668" y="606722"/>
                        <a:pt x="294066" y="606722"/>
                      </a:cubicBezTo>
                      <a:lnTo>
                        <a:pt x="33020" y="606722"/>
                      </a:lnTo>
                      <a:cubicBezTo>
                        <a:pt x="14330" y="606722"/>
                        <a:pt x="0" y="590905"/>
                        <a:pt x="0" y="572333"/>
                      </a:cubicBezTo>
                      <a:lnTo>
                        <a:pt x="0" y="502779"/>
                      </a:lnTo>
                      <a:lnTo>
                        <a:pt x="0" y="502753"/>
                      </a:lnTo>
                      <a:lnTo>
                        <a:pt x="322280" y="502753"/>
                      </a:lnTo>
                      <a:cubicBezTo>
                        <a:pt x="324238" y="502753"/>
                        <a:pt x="325662" y="502309"/>
                        <a:pt x="327353" y="501509"/>
                      </a:cubicBezTo>
                      <a:close/>
                      <a:moveTo>
                        <a:pt x="187174" y="190205"/>
                      </a:moveTo>
                      <a:cubicBezTo>
                        <a:pt x="180231" y="190205"/>
                        <a:pt x="174624" y="195892"/>
                        <a:pt x="174624" y="202823"/>
                      </a:cubicBezTo>
                      <a:lnTo>
                        <a:pt x="174624" y="263163"/>
                      </a:lnTo>
                      <a:cubicBezTo>
                        <a:pt x="174624" y="270094"/>
                        <a:pt x="180231" y="275693"/>
                        <a:pt x="187174" y="275693"/>
                      </a:cubicBezTo>
                      <a:cubicBezTo>
                        <a:pt x="188687" y="275693"/>
                        <a:pt x="190022" y="275426"/>
                        <a:pt x="191357" y="274982"/>
                      </a:cubicBezTo>
                      <a:lnTo>
                        <a:pt x="191357" y="405614"/>
                      </a:lnTo>
                      <a:cubicBezTo>
                        <a:pt x="191357" y="412545"/>
                        <a:pt x="196964" y="418144"/>
                        <a:pt x="203995" y="418144"/>
                      </a:cubicBezTo>
                      <a:cubicBezTo>
                        <a:pt x="210937" y="418144"/>
                        <a:pt x="216545" y="412545"/>
                        <a:pt x="216545" y="405614"/>
                      </a:cubicBezTo>
                      <a:lnTo>
                        <a:pt x="216545" y="275426"/>
                      </a:lnTo>
                      <a:cubicBezTo>
                        <a:pt x="217346" y="275604"/>
                        <a:pt x="218236" y="275693"/>
                        <a:pt x="219037" y="275693"/>
                      </a:cubicBezTo>
                      <a:cubicBezTo>
                        <a:pt x="225979" y="275693"/>
                        <a:pt x="231675" y="270094"/>
                        <a:pt x="231675" y="263163"/>
                      </a:cubicBezTo>
                      <a:lnTo>
                        <a:pt x="231675" y="202823"/>
                      </a:lnTo>
                      <a:cubicBezTo>
                        <a:pt x="231675" y="195892"/>
                        <a:pt x="225979" y="190205"/>
                        <a:pt x="219037" y="190205"/>
                      </a:cubicBezTo>
                      <a:cubicBezTo>
                        <a:pt x="216189" y="190205"/>
                        <a:pt x="213607" y="191182"/>
                        <a:pt x="211471" y="192782"/>
                      </a:cubicBezTo>
                      <a:cubicBezTo>
                        <a:pt x="209424" y="191182"/>
                        <a:pt x="206843" y="190205"/>
                        <a:pt x="203995" y="190205"/>
                      </a:cubicBezTo>
                      <a:cubicBezTo>
                        <a:pt x="200702" y="190205"/>
                        <a:pt x="197765" y="191449"/>
                        <a:pt x="195540" y="193493"/>
                      </a:cubicBezTo>
                      <a:cubicBezTo>
                        <a:pt x="193315" y="191449"/>
                        <a:pt x="190378" y="190205"/>
                        <a:pt x="187174" y="190205"/>
                      </a:cubicBezTo>
                      <a:close/>
                      <a:moveTo>
                        <a:pt x="106626" y="181851"/>
                      </a:moveTo>
                      <a:cubicBezTo>
                        <a:pt x="95055" y="181851"/>
                        <a:pt x="85621" y="191271"/>
                        <a:pt x="85621" y="202823"/>
                      </a:cubicBezTo>
                      <a:lnTo>
                        <a:pt x="85621" y="328479"/>
                      </a:lnTo>
                      <a:cubicBezTo>
                        <a:pt x="85621" y="336032"/>
                        <a:pt x="89715" y="342697"/>
                        <a:pt x="95678" y="346341"/>
                      </a:cubicBezTo>
                      <a:lnTo>
                        <a:pt x="95678" y="405614"/>
                      </a:lnTo>
                      <a:cubicBezTo>
                        <a:pt x="95678" y="412545"/>
                        <a:pt x="101375" y="418144"/>
                        <a:pt x="108317" y="418144"/>
                      </a:cubicBezTo>
                      <a:cubicBezTo>
                        <a:pt x="115259" y="418144"/>
                        <a:pt x="120866" y="412545"/>
                        <a:pt x="120866" y="405614"/>
                      </a:cubicBezTo>
                      <a:lnTo>
                        <a:pt x="120866" y="343853"/>
                      </a:lnTo>
                      <a:cubicBezTo>
                        <a:pt x="124960" y="340031"/>
                        <a:pt x="127631" y="334522"/>
                        <a:pt x="127631" y="328479"/>
                      </a:cubicBezTo>
                      <a:lnTo>
                        <a:pt x="127631" y="202823"/>
                      </a:lnTo>
                      <a:cubicBezTo>
                        <a:pt x="127631" y="191271"/>
                        <a:pt x="118196" y="181851"/>
                        <a:pt x="106626" y="181851"/>
                      </a:cubicBezTo>
                      <a:close/>
                      <a:moveTo>
                        <a:pt x="0" y="112270"/>
                      </a:moveTo>
                      <a:lnTo>
                        <a:pt x="327353" y="112270"/>
                      </a:lnTo>
                      <a:lnTo>
                        <a:pt x="327353" y="478928"/>
                      </a:lnTo>
                      <a:cubicBezTo>
                        <a:pt x="325662" y="478128"/>
                        <a:pt x="324238" y="477684"/>
                        <a:pt x="322280" y="477684"/>
                      </a:cubicBezTo>
                      <a:lnTo>
                        <a:pt x="0" y="477684"/>
                      </a:lnTo>
                      <a:lnTo>
                        <a:pt x="0" y="477658"/>
                      </a:lnTo>
                      <a:close/>
                      <a:moveTo>
                        <a:pt x="33020" y="0"/>
                      </a:moveTo>
                      <a:lnTo>
                        <a:pt x="294066" y="0"/>
                      </a:lnTo>
                      <a:cubicBezTo>
                        <a:pt x="312668" y="0"/>
                        <a:pt x="327353" y="15825"/>
                        <a:pt x="327353" y="34407"/>
                      </a:cubicBezTo>
                      <a:lnTo>
                        <a:pt x="327353" y="87219"/>
                      </a:lnTo>
                      <a:lnTo>
                        <a:pt x="0" y="87219"/>
                      </a:lnTo>
                      <a:lnTo>
                        <a:pt x="0" y="34407"/>
                      </a:lnTo>
                      <a:cubicBezTo>
                        <a:pt x="0" y="15825"/>
                        <a:pt x="14330" y="0"/>
                        <a:pt x="33020"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4" name="椭圆 13"/>
                <p:cNvSpPr/>
                <p:nvPr/>
              </p:nvSpPr>
              <p:spPr>
                <a:xfrm>
                  <a:off x="4589393" y="5085190"/>
                  <a:ext cx="742743" cy="742748"/>
                </a:xfrm>
                <a:prstGeom prst="ellipse">
                  <a:avLst/>
                </a:prstGeom>
                <a:solidFill>
                  <a:schemeClr val="accent3"/>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5" name="任意多边形: 形状 12"/>
                <p:cNvSpPr/>
                <p:nvPr/>
              </p:nvSpPr>
              <p:spPr bwMode="auto">
                <a:xfrm>
                  <a:off x="4742842" y="5257947"/>
                  <a:ext cx="435848" cy="397234"/>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6" name="任意多边形: 形状 14"/>
                <p:cNvSpPr/>
                <p:nvPr/>
              </p:nvSpPr>
              <p:spPr bwMode="auto">
                <a:xfrm>
                  <a:off x="7002625" y="5240067"/>
                  <a:ext cx="435848" cy="411957"/>
                </a:xfrm>
                <a:custGeom>
                  <a:avLst/>
                  <a:gdLst>
                    <a:gd name="connsiteX0" fmla="*/ 7031 w 607639"/>
                    <a:gd name="connsiteY0" fmla="*/ 350992 h 574332"/>
                    <a:gd name="connsiteX1" fmla="*/ 600519 w 607639"/>
                    <a:gd name="connsiteY1" fmla="*/ 350992 h 574332"/>
                    <a:gd name="connsiteX2" fmla="*/ 607639 w 607639"/>
                    <a:gd name="connsiteY2" fmla="*/ 358013 h 574332"/>
                    <a:gd name="connsiteX3" fmla="*/ 607639 w 607639"/>
                    <a:gd name="connsiteY3" fmla="*/ 393207 h 574332"/>
                    <a:gd name="connsiteX4" fmla="*/ 558152 w 607639"/>
                    <a:gd name="connsiteY4" fmla="*/ 442621 h 574332"/>
                    <a:gd name="connsiteX5" fmla="*/ 383613 w 607639"/>
                    <a:gd name="connsiteY5" fmla="*/ 442621 h 574332"/>
                    <a:gd name="connsiteX6" fmla="*/ 405330 w 607639"/>
                    <a:gd name="connsiteY6" fmla="*/ 532028 h 574332"/>
                    <a:gd name="connsiteX7" fmla="*/ 432121 w 607639"/>
                    <a:gd name="connsiteY7" fmla="*/ 532028 h 574332"/>
                    <a:gd name="connsiteX8" fmla="*/ 453304 w 607639"/>
                    <a:gd name="connsiteY8" fmla="*/ 553180 h 574332"/>
                    <a:gd name="connsiteX9" fmla="*/ 432121 w 607639"/>
                    <a:gd name="connsiteY9" fmla="*/ 574332 h 574332"/>
                    <a:gd name="connsiteX10" fmla="*/ 175429 w 607639"/>
                    <a:gd name="connsiteY10" fmla="*/ 574332 h 574332"/>
                    <a:gd name="connsiteX11" fmla="*/ 154246 w 607639"/>
                    <a:gd name="connsiteY11" fmla="*/ 553180 h 574332"/>
                    <a:gd name="connsiteX12" fmla="*/ 175429 w 607639"/>
                    <a:gd name="connsiteY12" fmla="*/ 532028 h 574332"/>
                    <a:gd name="connsiteX13" fmla="*/ 202309 w 607639"/>
                    <a:gd name="connsiteY13" fmla="*/ 532028 h 574332"/>
                    <a:gd name="connsiteX14" fmla="*/ 224026 w 607639"/>
                    <a:gd name="connsiteY14" fmla="*/ 442621 h 574332"/>
                    <a:gd name="connsiteX15" fmla="*/ 49487 w 607639"/>
                    <a:gd name="connsiteY15" fmla="*/ 442621 h 574332"/>
                    <a:gd name="connsiteX16" fmla="*/ 0 w 607639"/>
                    <a:gd name="connsiteY16" fmla="*/ 393207 h 574332"/>
                    <a:gd name="connsiteX17" fmla="*/ 0 w 607639"/>
                    <a:gd name="connsiteY17" fmla="*/ 358013 h 574332"/>
                    <a:gd name="connsiteX18" fmla="*/ 7031 w 607639"/>
                    <a:gd name="connsiteY18" fmla="*/ 350992 h 574332"/>
                    <a:gd name="connsiteX19" fmla="*/ 459979 w 607639"/>
                    <a:gd name="connsiteY19" fmla="*/ 139441 h 574332"/>
                    <a:gd name="connsiteX20" fmla="*/ 445827 w 607639"/>
                    <a:gd name="connsiteY20" fmla="*/ 153572 h 574332"/>
                    <a:gd name="connsiteX21" fmla="*/ 445827 w 607639"/>
                    <a:gd name="connsiteY21" fmla="*/ 256042 h 574332"/>
                    <a:gd name="connsiteX22" fmla="*/ 459979 w 607639"/>
                    <a:gd name="connsiteY22" fmla="*/ 270173 h 574332"/>
                    <a:gd name="connsiteX23" fmla="*/ 521749 w 607639"/>
                    <a:gd name="connsiteY23" fmla="*/ 270173 h 574332"/>
                    <a:gd name="connsiteX24" fmla="*/ 535901 w 607639"/>
                    <a:gd name="connsiteY24" fmla="*/ 256042 h 574332"/>
                    <a:gd name="connsiteX25" fmla="*/ 535901 w 607639"/>
                    <a:gd name="connsiteY25" fmla="*/ 153572 h 574332"/>
                    <a:gd name="connsiteX26" fmla="*/ 521749 w 607639"/>
                    <a:gd name="connsiteY26" fmla="*/ 139441 h 574332"/>
                    <a:gd name="connsiteX27" fmla="*/ 85890 w 607639"/>
                    <a:gd name="connsiteY27" fmla="*/ 124955 h 574332"/>
                    <a:gd name="connsiteX28" fmla="*/ 71738 w 607639"/>
                    <a:gd name="connsiteY28" fmla="*/ 139086 h 574332"/>
                    <a:gd name="connsiteX29" fmla="*/ 71738 w 607639"/>
                    <a:gd name="connsiteY29" fmla="*/ 256042 h 574332"/>
                    <a:gd name="connsiteX30" fmla="*/ 85890 w 607639"/>
                    <a:gd name="connsiteY30" fmla="*/ 270173 h 574332"/>
                    <a:gd name="connsiteX31" fmla="*/ 147571 w 607639"/>
                    <a:gd name="connsiteY31" fmla="*/ 270173 h 574332"/>
                    <a:gd name="connsiteX32" fmla="*/ 161723 w 607639"/>
                    <a:gd name="connsiteY32" fmla="*/ 256042 h 574332"/>
                    <a:gd name="connsiteX33" fmla="*/ 161723 w 607639"/>
                    <a:gd name="connsiteY33" fmla="*/ 139086 h 574332"/>
                    <a:gd name="connsiteX34" fmla="*/ 147571 w 607639"/>
                    <a:gd name="connsiteY34" fmla="*/ 124955 h 574332"/>
                    <a:gd name="connsiteX35" fmla="*/ 210586 w 607639"/>
                    <a:gd name="connsiteY35" fmla="*/ 81585 h 574332"/>
                    <a:gd name="connsiteX36" fmla="*/ 196435 w 607639"/>
                    <a:gd name="connsiteY36" fmla="*/ 95627 h 574332"/>
                    <a:gd name="connsiteX37" fmla="*/ 196435 w 607639"/>
                    <a:gd name="connsiteY37" fmla="*/ 256042 h 574332"/>
                    <a:gd name="connsiteX38" fmla="*/ 210586 w 607639"/>
                    <a:gd name="connsiteY38" fmla="*/ 270173 h 574332"/>
                    <a:gd name="connsiteX39" fmla="*/ 272356 w 607639"/>
                    <a:gd name="connsiteY39" fmla="*/ 270173 h 574332"/>
                    <a:gd name="connsiteX40" fmla="*/ 286419 w 607639"/>
                    <a:gd name="connsiteY40" fmla="*/ 256042 h 574332"/>
                    <a:gd name="connsiteX41" fmla="*/ 286419 w 607639"/>
                    <a:gd name="connsiteY41" fmla="*/ 95627 h 574332"/>
                    <a:gd name="connsiteX42" fmla="*/ 272356 w 607639"/>
                    <a:gd name="connsiteY42" fmla="*/ 81585 h 574332"/>
                    <a:gd name="connsiteX43" fmla="*/ 335283 w 607639"/>
                    <a:gd name="connsiteY43" fmla="*/ 52613 h 574332"/>
                    <a:gd name="connsiteX44" fmla="*/ 321131 w 607639"/>
                    <a:gd name="connsiteY44" fmla="*/ 66743 h 574332"/>
                    <a:gd name="connsiteX45" fmla="*/ 321131 w 607639"/>
                    <a:gd name="connsiteY45" fmla="*/ 256042 h 574332"/>
                    <a:gd name="connsiteX46" fmla="*/ 335283 w 607639"/>
                    <a:gd name="connsiteY46" fmla="*/ 270173 h 574332"/>
                    <a:gd name="connsiteX47" fmla="*/ 397053 w 607639"/>
                    <a:gd name="connsiteY47" fmla="*/ 270173 h 574332"/>
                    <a:gd name="connsiteX48" fmla="*/ 411115 w 607639"/>
                    <a:gd name="connsiteY48" fmla="*/ 256042 h 574332"/>
                    <a:gd name="connsiteX49" fmla="*/ 411115 w 607639"/>
                    <a:gd name="connsiteY49" fmla="*/ 66743 h 574332"/>
                    <a:gd name="connsiteX50" fmla="*/ 397053 w 607639"/>
                    <a:gd name="connsiteY50" fmla="*/ 52613 h 574332"/>
                    <a:gd name="connsiteX51" fmla="*/ 49487 w 607639"/>
                    <a:gd name="connsiteY51" fmla="*/ 0 h 574332"/>
                    <a:gd name="connsiteX52" fmla="*/ 558152 w 607639"/>
                    <a:gd name="connsiteY52" fmla="*/ 0 h 574332"/>
                    <a:gd name="connsiteX53" fmla="*/ 607639 w 607639"/>
                    <a:gd name="connsiteY53" fmla="*/ 49413 h 574332"/>
                    <a:gd name="connsiteX54" fmla="*/ 607639 w 607639"/>
                    <a:gd name="connsiteY54" fmla="*/ 315675 h 574332"/>
                    <a:gd name="connsiteX55" fmla="*/ 600519 w 607639"/>
                    <a:gd name="connsiteY55" fmla="*/ 322696 h 574332"/>
                    <a:gd name="connsiteX56" fmla="*/ 7031 w 607639"/>
                    <a:gd name="connsiteY56" fmla="*/ 322696 h 574332"/>
                    <a:gd name="connsiteX57" fmla="*/ 0 w 607639"/>
                    <a:gd name="connsiteY57" fmla="*/ 315675 h 574332"/>
                    <a:gd name="connsiteX58" fmla="*/ 0 w 607639"/>
                    <a:gd name="connsiteY58" fmla="*/ 49413 h 574332"/>
                    <a:gd name="connsiteX59" fmla="*/ 49487 w 607639"/>
                    <a:gd name="connsiteY59" fmla="*/ 0 h 57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7639" h="574332">
                      <a:moveTo>
                        <a:pt x="7031" y="350992"/>
                      </a:moveTo>
                      <a:lnTo>
                        <a:pt x="600519" y="350992"/>
                      </a:lnTo>
                      <a:cubicBezTo>
                        <a:pt x="604435" y="350992"/>
                        <a:pt x="607639" y="354103"/>
                        <a:pt x="607639" y="358013"/>
                      </a:cubicBezTo>
                      <a:lnTo>
                        <a:pt x="607639" y="393207"/>
                      </a:lnTo>
                      <a:cubicBezTo>
                        <a:pt x="607639" y="420492"/>
                        <a:pt x="585477" y="442621"/>
                        <a:pt x="558152" y="442621"/>
                      </a:cubicBezTo>
                      <a:lnTo>
                        <a:pt x="383613" y="442621"/>
                      </a:lnTo>
                      <a:lnTo>
                        <a:pt x="405330" y="532028"/>
                      </a:lnTo>
                      <a:lnTo>
                        <a:pt x="432121" y="532028"/>
                      </a:lnTo>
                      <a:cubicBezTo>
                        <a:pt x="443869" y="532028"/>
                        <a:pt x="453304" y="541538"/>
                        <a:pt x="453304" y="553180"/>
                      </a:cubicBezTo>
                      <a:cubicBezTo>
                        <a:pt x="453304" y="564912"/>
                        <a:pt x="443869" y="574332"/>
                        <a:pt x="432121" y="574332"/>
                      </a:cubicBezTo>
                      <a:lnTo>
                        <a:pt x="175429" y="574332"/>
                      </a:lnTo>
                      <a:cubicBezTo>
                        <a:pt x="163770" y="574332"/>
                        <a:pt x="154246" y="564912"/>
                        <a:pt x="154246" y="553180"/>
                      </a:cubicBezTo>
                      <a:cubicBezTo>
                        <a:pt x="154246" y="541538"/>
                        <a:pt x="163770" y="532028"/>
                        <a:pt x="175429" y="532028"/>
                      </a:cubicBezTo>
                      <a:lnTo>
                        <a:pt x="202309" y="532028"/>
                      </a:lnTo>
                      <a:lnTo>
                        <a:pt x="224026" y="442621"/>
                      </a:lnTo>
                      <a:lnTo>
                        <a:pt x="49487" y="442621"/>
                      </a:lnTo>
                      <a:cubicBezTo>
                        <a:pt x="22162" y="442621"/>
                        <a:pt x="0" y="420492"/>
                        <a:pt x="0" y="393207"/>
                      </a:cubicBezTo>
                      <a:lnTo>
                        <a:pt x="0" y="358013"/>
                      </a:lnTo>
                      <a:cubicBezTo>
                        <a:pt x="0" y="354103"/>
                        <a:pt x="3204" y="350992"/>
                        <a:pt x="7031" y="350992"/>
                      </a:cubicBezTo>
                      <a:close/>
                      <a:moveTo>
                        <a:pt x="459979" y="139441"/>
                      </a:moveTo>
                      <a:cubicBezTo>
                        <a:pt x="452236" y="139441"/>
                        <a:pt x="445827" y="145751"/>
                        <a:pt x="445827" y="153572"/>
                      </a:cubicBezTo>
                      <a:lnTo>
                        <a:pt x="445827" y="256042"/>
                      </a:lnTo>
                      <a:cubicBezTo>
                        <a:pt x="445827" y="263863"/>
                        <a:pt x="452236" y="270173"/>
                        <a:pt x="459979" y="270173"/>
                      </a:cubicBezTo>
                      <a:lnTo>
                        <a:pt x="521749" y="270173"/>
                      </a:lnTo>
                      <a:cubicBezTo>
                        <a:pt x="529492" y="270173"/>
                        <a:pt x="535901" y="263863"/>
                        <a:pt x="535901" y="256042"/>
                      </a:cubicBezTo>
                      <a:lnTo>
                        <a:pt x="535901" y="153572"/>
                      </a:lnTo>
                      <a:cubicBezTo>
                        <a:pt x="535901" y="145751"/>
                        <a:pt x="529492" y="139441"/>
                        <a:pt x="521749" y="139441"/>
                      </a:cubicBezTo>
                      <a:close/>
                      <a:moveTo>
                        <a:pt x="85890" y="124955"/>
                      </a:moveTo>
                      <a:cubicBezTo>
                        <a:pt x="78058" y="124955"/>
                        <a:pt x="71738" y="131265"/>
                        <a:pt x="71738" y="139086"/>
                      </a:cubicBezTo>
                      <a:lnTo>
                        <a:pt x="71738" y="256042"/>
                      </a:lnTo>
                      <a:cubicBezTo>
                        <a:pt x="71738" y="263863"/>
                        <a:pt x="78058" y="270173"/>
                        <a:pt x="85890" y="270173"/>
                      </a:cubicBezTo>
                      <a:lnTo>
                        <a:pt x="147571" y="270173"/>
                      </a:lnTo>
                      <a:cubicBezTo>
                        <a:pt x="155403" y="270173"/>
                        <a:pt x="161723" y="263863"/>
                        <a:pt x="161723" y="256042"/>
                      </a:cubicBezTo>
                      <a:lnTo>
                        <a:pt x="161723" y="139086"/>
                      </a:lnTo>
                      <a:cubicBezTo>
                        <a:pt x="161723" y="131265"/>
                        <a:pt x="155403" y="124955"/>
                        <a:pt x="147571" y="124955"/>
                      </a:cubicBezTo>
                      <a:close/>
                      <a:moveTo>
                        <a:pt x="210586" y="81585"/>
                      </a:moveTo>
                      <a:cubicBezTo>
                        <a:pt x="202754" y="81585"/>
                        <a:pt x="196435" y="87895"/>
                        <a:pt x="196435" y="95627"/>
                      </a:cubicBezTo>
                      <a:lnTo>
                        <a:pt x="196435" y="256042"/>
                      </a:lnTo>
                      <a:cubicBezTo>
                        <a:pt x="196435" y="263863"/>
                        <a:pt x="202754" y="270173"/>
                        <a:pt x="210586" y="270173"/>
                      </a:cubicBezTo>
                      <a:lnTo>
                        <a:pt x="272356" y="270173"/>
                      </a:lnTo>
                      <a:cubicBezTo>
                        <a:pt x="280100" y="270173"/>
                        <a:pt x="286419" y="263863"/>
                        <a:pt x="286419" y="256042"/>
                      </a:cubicBezTo>
                      <a:lnTo>
                        <a:pt x="286419" y="95627"/>
                      </a:lnTo>
                      <a:cubicBezTo>
                        <a:pt x="286419" y="87895"/>
                        <a:pt x="280100" y="81585"/>
                        <a:pt x="272356" y="81585"/>
                      </a:cubicBezTo>
                      <a:close/>
                      <a:moveTo>
                        <a:pt x="335283" y="52613"/>
                      </a:moveTo>
                      <a:cubicBezTo>
                        <a:pt x="327450" y="52613"/>
                        <a:pt x="321131" y="58923"/>
                        <a:pt x="321131" y="66743"/>
                      </a:cubicBezTo>
                      <a:lnTo>
                        <a:pt x="321131" y="256042"/>
                      </a:lnTo>
                      <a:cubicBezTo>
                        <a:pt x="321131" y="263863"/>
                        <a:pt x="327450" y="270173"/>
                        <a:pt x="335283" y="270173"/>
                      </a:cubicBezTo>
                      <a:lnTo>
                        <a:pt x="397053" y="270173"/>
                      </a:lnTo>
                      <a:cubicBezTo>
                        <a:pt x="404796" y="270173"/>
                        <a:pt x="411115" y="263863"/>
                        <a:pt x="411115" y="256042"/>
                      </a:cubicBezTo>
                      <a:lnTo>
                        <a:pt x="411115" y="66743"/>
                      </a:lnTo>
                      <a:cubicBezTo>
                        <a:pt x="411115" y="58923"/>
                        <a:pt x="404796" y="52613"/>
                        <a:pt x="397053" y="52613"/>
                      </a:cubicBezTo>
                      <a:close/>
                      <a:moveTo>
                        <a:pt x="49487" y="0"/>
                      </a:moveTo>
                      <a:lnTo>
                        <a:pt x="558152" y="0"/>
                      </a:lnTo>
                      <a:cubicBezTo>
                        <a:pt x="585477" y="0"/>
                        <a:pt x="607639" y="22129"/>
                        <a:pt x="607639" y="49413"/>
                      </a:cubicBezTo>
                      <a:lnTo>
                        <a:pt x="607639" y="315675"/>
                      </a:lnTo>
                      <a:cubicBezTo>
                        <a:pt x="607639" y="319586"/>
                        <a:pt x="604435" y="322696"/>
                        <a:pt x="600519" y="322696"/>
                      </a:cubicBezTo>
                      <a:lnTo>
                        <a:pt x="7031" y="322696"/>
                      </a:lnTo>
                      <a:cubicBezTo>
                        <a:pt x="3204" y="322696"/>
                        <a:pt x="0" y="319586"/>
                        <a:pt x="0" y="315675"/>
                      </a:cubicBezTo>
                      <a:lnTo>
                        <a:pt x="0" y="49413"/>
                      </a:lnTo>
                      <a:cubicBezTo>
                        <a:pt x="0" y="22129"/>
                        <a:pt x="22162" y="0"/>
                        <a:pt x="49487" y="0"/>
                      </a:cubicBezTo>
                      <a:close/>
                    </a:path>
                  </a:pathLst>
                </a:custGeom>
                <a:solidFill>
                  <a:schemeClr val="bg1"/>
                </a:solidFill>
                <a:ln>
                  <a:noFill/>
                </a:ln>
              </p:spPr>
              <p:txBody>
                <a:bodyPr anchor="ctr"/>
                <a:lstStyle/>
                <a:p>
                  <a:pPr algn="ctr"/>
                  <a:endParaRPr>
                    <a:latin typeface="Arial" panose="020B0604020202020204"/>
                    <a:ea typeface="微软雅黑" panose="020B0503020204020204" pitchFamily="34" charset="-122"/>
                    <a:cs typeface="+mn-ea"/>
                    <a:sym typeface="Arial" panose="020B0604020202020204"/>
                  </a:endParaRPr>
                </a:p>
              </p:txBody>
            </p:sp>
            <p:sp>
              <p:nvSpPr>
                <p:cNvPr id="17" name="文本框 21"/>
                <p:cNvSpPr txBox="1"/>
                <p:nvPr/>
              </p:nvSpPr>
              <p:spPr>
                <a:xfrm>
                  <a:off x="5086703" y="4365449"/>
                  <a:ext cx="1710981" cy="661659"/>
                </a:xfrm>
                <a:prstGeom prst="rect">
                  <a:avLst/>
                </a:prstGeom>
                <a:noFill/>
              </p:spPr>
              <p:txBody>
                <a:bodyPr wrap="none" anchor="ctr">
                  <a:normAutofit/>
                </a:bodyPr>
                <a:lstStyle/>
                <a:p>
                  <a:pPr algn="ctr"/>
                  <a:r>
                    <a:rPr lang="zh-CN" altLang="en-US" sz="1400" b="1">
                      <a:latin typeface="Arial" panose="020B0604020202020204"/>
                      <a:ea typeface="微软雅黑" panose="020B0503020204020204" pitchFamily="34" charset="-122"/>
                      <a:cs typeface="+mn-ea"/>
                      <a:sym typeface="Arial" panose="020B0604020202020204"/>
                    </a:rPr>
                    <a:t>关键词</a:t>
                  </a:r>
                  <a:endParaRPr lang="zh-CN" altLang="en-US" sz="1400" b="1" dirty="0">
                    <a:latin typeface="Arial" panose="020B0604020202020204"/>
                    <a:ea typeface="微软雅黑" panose="020B0503020204020204" pitchFamily="34" charset="-122"/>
                    <a:cs typeface="+mn-ea"/>
                    <a:sym typeface="Arial" panose="020B0604020202020204"/>
                  </a:endParaRPr>
                </a:p>
              </p:txBody>
            </p:sp>
          </p:grpSp>
        </p:grpSp>
        <p:sp>
          <p:nvSpPr>
            <p:cNvPr id="24" name="išľíďè"/>
            <p:cNvSpPr/>
            <p:nvPr/>
          </p:nvSpPr>
          <p:spPr bwMode="auto">
            <a:xfrm>
              <a:off x="7208763" y="2423137"/>
              <a:ext cx="2091366" cy="183295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第一，经济全球化为发展中国家提供先进技术和管理经验。</a:t>
              </a: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第二,经济全球化为发展中国家提供更多的就业机会。</a:t>
              </a: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第三,经济全球化推动发展中国家国际贸易发展。</a:t>
              </a:r>
            </a:p>
          </p:txBody>
        </p:sp>
        <p:sp>
          <p:nvSpPr>
            <p:cNvPr id="25" name="iSlíďè"/>
            <p:cNvSpPr txBox="1"/>
            <p:nvPr/>
          </p:nvSpPr>
          <p:spPr bwMode="auto">
            <a:xfrm>
              <a:off x="7124220" y="1952844"/>
              <a:ext cx="1438709"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latin typeface="+mn-ea"/>
                </a:rPr>
                <a:t>（三）经济全球化的后果</a:t>
              </a:r>
            </a:p>
          </p:txBody>
        </p:sp>
        <p:sp>
          <p:nvSpPr>
            <p:cNvPr id="26" name="išľíďè"/>
            <p:cNvSpPr/>
            <p:nvPr/>
          </p:nvSpPr>
          <p:spPr bwMode="auto">
            <a:xfrm>
              <a:off x="1531432" y="2318875"/>
              <a:ext cx="2329595" cy="215078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一是科学技术的进步和生产力的发展为经济全球化提供了坚实的物质基础和根本推动力。</a:t>
              </a: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二是跨国公司的发展为经济全球化提供了适宜的企业组织形式。</a:t>
              </a:r>
            </a:p>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latin typeface="+mn-ea"/>
                </a:rPr>
                <a:t>三是各国经济体制的变革是经济全球化的体制保障。</a:t>
              </a:r>
            </a:p>
          </p:txBody>
        </p:sp>
        <p:sp>
          <p:nvSpPr>
            <p:cNvPr id="27" name="iSlíďè"/>
            <p:cNvSpPr txBox="1"/>
            <p:nvPr/>
          </p:nvSpPr>
          <p:spPr bwMode="auto">
            <a:xfrm>
              <a:off x="1434103" y="1761140"/>
              <a:ext cx="1438709"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latin typeface="+mn-ea"/>
                </a:rPr>
                <a:t>（二）经济全球化的动因</a:t>
              </a:r>
            </a:p>
          </p:txBody>
        </p:sp>
      </p:grpSp>
    </p:spTree>
  </p:cSld>
  <p:clrMapOvr>
    <a:masterClrMapping/>
  </p:clrMapOvr>
  <mc:AlternateContent xmlns:mc="http://schemas.openxmlformats.org/markup-compatibility/2006">
    <mc:Choice xmlns="" xmlns:p14="http://schemas.microsoft.com/office/powerpoint/2010/main" Requires="p14">
      <p:transition spd="slow" p14:dur="1600" advClick="0" advTm="2000">
        <p14:prism isInverted="1"/>
      </p:transition>
    </mc:Choice>
    <mc:Fallback>
      <p:transition spd="slow" advClick="0" advTm="2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5469255"/>
            <a:ext cx="6397625" cy="67691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马克思主义的鲜明特征</a:t>
            </a:r>
          </a:p>
        </p:txBody>
      </p:sp>
      <p:sp>
        <p:nvSpPr>
          <p:cNvPr id="14" name="矩形 13"/>
          <p:cNvSpPr/>
          <p:nvPr/>
        </p:nvSpPr>
        <p:spPr>
          <a:xfrm>
            <a:off x="1487253" y="4488805"/>
            <a:ext cx="2846705"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a:t>
            </a:r>
            <a:r>
              <a:rPr kumimoji="1" lang="en-US" sz="3680" spc="788" dirty="0">
                <a:latin typeface="Bernard MT Condensed" panose="02050806060905020404" pitchFamily="18" charset="0"/>
                <a:ea typeface="宋体" panose="02010600030101010101" pitchFamily="2" charset="-122"/>
              </a:rPr>
              <a:t>1</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450205" y="4749165"/>
            <a:ext cx="5241925" cy="162433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21.社会主义发展道路的曲折性与前进性</a:t>
            </a:r>
          </a:p>
        </p:txBody>
      </p:sp>
      <p:sp>
        <p:nvSpPr>
          <p:cNvPr id="14" name="矩形 13"/>
          <p:cNvSpPr/>
          <p:nvPr/>
        </p:nvSpPr>
        <p:spPr>
          <a:xfrm>
            <a:off x="1470108" y="462660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21</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1"/>
          <p:cNvGrpSpPr/>
          <p:nvPr/>
        </p:nvGrpSpPr>
        <p:grpSpPr>
          <a:xfrm>
            <a:off x="4517463" y="3787514"/>
            <a:ext cx="1371407" cy="1371593"/>
            <a:chOff x="4337039" y="4117416"/>
            <a:chExt cx="1371831" cy="1371831"/>
          </a:xfrm>
        </p:grpSpPr>
        <p:grpSp>
          <p:nvGrpSpPr>
            <p:cNvPr id="7" name="组合 18"/>
            <p:cNvGrpSpPr/>
            <p:nvPr/>
          </p:nvGrpSpPr>
          <p:grpSpPr>
            <a:xfrm>
              <a:off x="4337039" y="4117416"/>
              <a:ext cx="1371831" cy="1371831"/>
              <a:chOff x="4277955" y="3767258"/>
              <a:chExt cx="1371831" cy="1371831"/>
            </a:xfrm>
          </p:grpSpPr>
          <p:sp>
            <p:nvSpPr>
              <p:cNvPr id="17" name="泪滴形 16"/>
              <p:cNvSpPr/>
              <p:nvPr/>
            </p:nvSpPr>
            <p:spPr>
              <a:xfrm>
                <a:off x="4277955" y="3767258"/>
                <a:ext cx="1371831" cy="137183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sp>
            <p:nvSpPr>
              <p:cNvPr id="18" name="椭圆 17"/>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1" name="Freeform 99"/>
            <p:cNvSpPr>
              <a:spLocks noEditPoints="1"/>
            </p:cNvSpPr>
            <p:nvPr/>
          </p:nvSpPr>
          <p:spPr bwMode="auto">
            <a:xfrm>
              <a:off x="4761092" y="4542225"/>
              <a:ext cx="523724" cy="522211"/>
            </a:xfrm>
            <a:custGeom>
              <a:avLst/>
              <a:gdLst>
                <a:gd name="T0" fmla="*/ 80 w 146"/>
                <a:gd name="T1" fmla="*/ 44 h 146"/>
                <a:gd name="T2" fmla="*/ 91 w 146"/>
                <a:gd name="T3" fmla="*/ 33 h 146"/>
                <a:gd name="T4" fmla="*/ 80 w 146"/>
                <a:gd name="T5" fmla="*/ 23 h 146"/>
                <a:gd name="T6" fmla="*/ 69 w 146"/>
                <a:gd name="T7" fmla="*/ 33 h 146"/>
                <a:gd name="T8" fmla="*/ 80 w 146"/>
                <a:gd name="T9" fmla="*/ 44 h 146"/>
                <a:gd name="T10" fmla="*/ 80 w 146"/>
                <a:gd name="T11" fmla="*/ 29 h 146"/>
                <a:gd name="T12" fmla="*/ 85 w 146"/>
                <a:gd name="T13" fmla="*/ 33 h 146"/>
                <a:gd name="T14" fmla="*/ 80 w 146"/>
                <a:gd name="T15" fmla="*/ 38 h 146"/>
                <a:gd name="T16" fmla="*/ 75 w 146"/>
                <a:gd name="T17" fmla="*/ 33 h 146"/>
                <a:gd name="T18" fmla="*/ 80 w 146"/>
                <a:gd name="T19" fmla="*/ 29 h 146"/>
                <a:gd name="T20" fmla="*/ 143 w 146"/>
                <a:gd name="T21" fmla="*/ 0 h 146"/>
                <a:gd name="T22" fmla="*/ 3 w 146"/>
                <a:gd name="T23" fmla="*/ 0 h 146"/>
                <a:gd name="T24" fmla="*/ 0 w 146"/>
                <a:gd name="T25" fmla="*/ 3 h 146"/>
                <a:gd name="T26" fmla="*/ 0 w 146"/>
                <a:gd name="T27" fmla="*/ 143 h 146"/>
                <a:gd name="T28" fmla="*/ 3 w 146"/>
                <a:gd name="T29" fmla="*/ 146 h 146"/>
                <a:gd name="T30" fmla="*/ 143 w 146"/>
                <a:gd name="T31" fmla="*/ 146 h 146"/>
                <a:gd name="T32" fmla="*/ 144 w 146"/>
                <a:gd name="T33" fmla="*/ 145 h 146"/>
                <a:gd name="T34" fmla="*/ 144 w 146"/>
                <a:gd name="T35" fmla="*/ 145 h 146"/>
                <a:gd name="T36" fmla="*/ 145 w 146"/>
                <a:gd name="T37" fmla="*/ 145 h 146"/>
                <a:gd name="T38" fmla="*/ 145 w 146"/>
                <a:gd name="T39" fmla="*/ 145 h 146"/>
                <a:gd name="T40" fmla="*/ 145 w 146"/>
                <a:gd name="T41" fmla="*/ 144 h 146"/>
                <a:gd name="T42" fmla="*/ 146 w 146"/>
                <a:gd name="T43" fmla="*/ 143 h 146"/>
                <a:gd name="T44" fmla="*/ 146 w 146"/>
                <a:gd name="T45" fmla="*/ 143 h 146"/>
                <a:gd name="T46" fmla="*/ 146 w 146"/>
                <a:gd name="T47" fmla="*/ 3 h 146"/>
                <a:gd name="T48" fmla="*/ 143 w 146"/>
                <a:gd name="T49" fmla="*/ 0 h 146"/>
                <a:gd name="T50" fmla="*/ 6 w 146"/>
                <a:gd name="T51" fmla="*/ 140 h 146"/>
                <a:gd name="T52" fmla="*/ 6 w 146"/>
                <a:gd name="T53" fmla="*/ 107 h 146"/>
                <a:gd name="T54" fmla="*/ 55 w 146"/>
                <a:gd name="T55" fmla="*/ 58 h 146"/>
                <a:gd name="T56" fmla="*/ 135 w 146"/>
                <a:gd name="T57" fmla="*/ 140 h 146"/>
                <a:gd name="T58" fmla="*/ 6 w 146"/>
                <a:gd name="T59" fmla="*/ 140 h 146"/>
                <a:gd name="T60" fmla="*/ 140 w 146"/>
                <a:gd name="T61" fmla="*/ 135 h 146"/>
                <a:gd name="T62" fmla="*/ 86 w 146"/>
                <a:gd name="T63" fmla="*/ 81 h 146"/>
                <a:gd name="T64" fmla="*/ 107 w 146"/>
                <a:gd name="T65" fmla="*/ 59 h 146"/>
                <a:gd name="T66" fmla="*/ 140 w 146"/>
                <a:gd name="T67" fmla="*/ 92 h 146"/>
                <a:gd name="T68" fmla="*/ 140 w 146"/>
                <a:gd name="T69" fmla="*/ 135 h 146"/>
                <a:gd name="T70" fmla="*/ 140 w 146"/>
                <a:gd name="T71" fmla="*/ 84 h 146"/>
                <a:gd name="T72" fmla="*/ 109 w 146"/>
                <a:gd name="T73" fmla="*/ 53 h 146"/>
                <a:gd name="T74" fmla="*/ 105 w 146"/>
                <a:gd name="T75" fmla="*/ 53 h 146"/>
                <a:gd name="T76" fmla="*/ 82 w 146"/>
                <a:gd name="T77" fmla="*/ 76 h 146"/>
                <a:gd name="T78" fmla="*/ 57 w 146"/>
                <a:gd name="T79" fmla="*/ 52 h 146"/>
                <a:gd name="T80" fmla="*/ 55 w 146"/>
                <a:gd name="T81" fmla="*/ 51 h 146"/>
                <a:gd name="T82" fmla="*/ 55 w 146"/>
                <a:gd name="T83" fmla="*/ 51 h 146"/>
                <a:gd name="T84" fmla="*/ 53 w 146"/>
                <a:gd name="T85" fmla="*/ 52 h 146"/>
                <a:gd name="T86" fmla="*/ 6 w 146"/>
                <a:gd name="T87" fmla="*/ 98 h 146"/>
                <a:gd name="T88" fmla="*/ 6 w 146"/>
                <a:gd name="T89" fmla="*/ 6 h 146"/>
                <a:gd name="T90" fmla="*/ 140 w 146"/>
                <a:gd name="T91" fmla="*/ 6 h 146"/>
                <a:gd name="T92" fmla="*/ 140 w 146"/>
                <a:gd name="T93" fmla="*/ 8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6" h="146">
                  <a:moveTo>
                    <a:pt x="80" y="44"/>
                  </a:moveTo>
                  <a:cubicBezTo>
                    <a:pt x="86" y="44"/>
                    <a:pt x="91" y="39"/>
                    <a:pt x="91" y="33"/>
                  </a:cubicBezTo>
                  <a:cubicBezTo>
                    <a:pt x="91" y="27"/>
                    <a:pt x="86" y="23"/>
                    <a:pt x="80" y="23"/>
                  </a:cubicBezTo>
                  <a:cubicBezTo>
                    <a:pt x="74" y="23"/>
                    <a:pt x="69" y="27"/>
                    <a:pt x="69" y="33"/>
                  </a:cubicBezTo>
                  <a:cubicBezTo>
                    <a:pt x="69" y="39"/>
                    <a:pt x="74" y="44"/>
                    <a:pt x="80" y="44"/>
                  </a:cubicBezTo>
                  <a:close/>
                  <a:moveTo>
                    <a:pt x="80" y="29"/>
                  </a:moveTo>
                  <a:cubicBezTo>
                    <a:pt x="83" y="29"/>
                    <a:pt x="85" y="31"/>
                    <a:pt x="85" y="33"/>
                  </a:cubicBezTo>
                  <a:cubicBezTo>
                    <a:pt x="85" y="36"/>
                    <a:pt x="83" y="38"/>
                    <a:pt x="80" y="38"/>
                  </a:cubicBezTo>
                  <a:cubicBezTo>
                    <a:pt x="78" y="38"/>
                    <a:pt x="75" y="36"/>
                    <a:pt x="75" y="33"/>
                  </a:cubicBezTo>
                  <a:cubicBezTo>
                    <a:pt x="75" y="31"/>
                    <a:pt x="78" y="29"/>
                    <a:pt x="80" y="29"/>
                  </a:cubicBezTo>
                  <a:close/>
                  <a:moveTo>
                    <a:pt x="143" y="0"/>
                  </a:moveTo>
                  <a:cubicBezTo>
                    <a:pt x="3" y="0"/>
                    <a:pt x="3" y="0"/>
                    <a:pt x="3" y="0"/>
                  </a:cubicBezTo>
                  <a:cubicBezTo>
                    <a:pt x="2" y="0"/>
                    <a:pt x="0" y="2"/>
                    <a:pt x="0" y="3"/>
                  </a:cubicBezTo>
                  <a:cubicBezTo>
                    <a:pt x="0" y="143"/>
                    <a:pt x="0" y="143"/>
                    <a:pt x="0" y="143"/>
                  </a:cubicBezTo>
                  <a:cubicBezTo>
                    <a:pt x="0" y="144"/>
                    <a:pt x="2" y="146"/>
                    <a:pt x="3" y="146"/>
                  </a:cubicBezTo>
                  <a:cubicBezTo>
                    <a:pt x="143" y="146"/>
                    <a:pt x="143" y="146"/>
                    <a:pt x="143" y="146"/>
                  </a:cubicBezTo>
                  <a:cubicBezTo>
                    <a:pt x="143" y="146"/>
                    <a:pt x="143" y="146"/>
                    <a:pt x="144" y="145"/>
                  </a:cubicBezTo>
                  <a:cubicBezTo>
                    <a:pt x="144" y="145"/>
                    <a:pt x="144" y="145"/>
                    <a:pt x="144" y="145"/>
                  </a:cubicBezTo>
                  <a:cubicBezTo>
                    <a:pt x="144" y="145"/>
                    <a:pt x="145" y="145"/>
                    <a:pt x="145" y="145"/>
                  </a:cubicBezTo>
                  <a:cubicBezTo>
                    <a:pt x="145" y="145"/>
                    <a:pt x="145" y="145"/>
                    <a:pt x="145" y="145"/>
                  </a:cubicBezTo>
                  <a:cubicBezTo>
                    <a:pt x="145" y="144"/>
                    <a:pt x="145" y="144"/>
                    <a:pt x="145" y="144"/>
                  </a:cubicBezTo>
                  <a:cubicBezTo>
                    <a:pt x="145" y="143"/>
                    <a:pt x="146" y="143"/>
                    <a:pt x="146" y="143"/>
                  </a:cubicBezTo>
                  <a:cubicBezTo>
                    <a:pt x="146" y="143"/>
                    <a:pt x="146" y="143"/>
                    <a:pt x="146" y="143"/>
                  </a:cubicBezTo>
                  <a:cubicBezTo>
                    <a:pt x="146" y="3"/>
                    <a:pt x="146" y="3"/>
                    <a:pt x="146" y="3"/>
                  </a:cubicBezTo>
                  <a:cubicBezTo>
                    <a:pt x="146" y="2"/>
                    <a:pt x="144" y="0"/>
                    <a:pt x="143" y="0"/>
                  </a:cubicBezTo>
                  <a:close/>
                  <a:moveTo>
                    <a:pt x="6" y="140"/>
                  </a:moveTo>
                  <a:cubicBezTo>
                    <a:pt x="6" y="107"/>
                    <a:pt x="6" y="107"/>
                    <a:pt x="6" y="107"/>
                  </a:cubicBezTo>
                  <a:cubicBezTo>
                    <a:pt x="55" y="58"/>
                    <a:pt x="55" y="58"/>
                    <a:pt x="55" y="58"/>
                  </a:cubicBezTo>
                  <a:cubicBezTo>
                    <a:pt x="135" y="140"/>
                    <a:pt x="135" y="140"/>
                    <a:pt x="135" y="140"/>
                  </a:cubicBezTo>
                  <a:lnTo>
                    <a:pt x="6" y="140"/>
                  </a:lnTo>
                  <a:close/>
                  <a:moveTo>
                    <a:pt x="140" y="135"/>
                  </a:moveTo>
                  <a:cubicBezTo>
                    <a:pt x="86" y="81"/>
                    <a:pt x="86" y="81"/>
                    <a:pt x="86" y="81"/>
                  </a:cubicBezTo>
                  <a:cubicBezTo>
                    <a:pt x="107" y="59"/>
                    <a:pt x="107" y="59"/>
                    <a:pt x="107" y="59"/>
                  </a:cubicBezTo>
                  <a:cubicBezTo>
                    <a:pt x="140" y="92"/>
                    <a:pt x="140" y="92"/>
                    <a:pt x="140" y="92"/>
                  </a:cubicBezTo>
                  <a:lnTo>
                    <a:pt x="140" y="135"/>
                  </a:lnTo>
                  <a:close/>
                  <a:moveTo>
                    <a:pt x="140" y="84"/>
                  </a:moveTo>
                  <a:cubicBezTo>
                    <a:pt x="109" y="53"/>
                    <a:pt x="109" y="53"/>
                    <a:pt x="109" y="53"/>
                  </a:cubicBezTo>
                  <a:cubicBezTo>
                    <a:pt x="108" y="52"/>
                    <a:pt x="106" y="52"/>
                    <a:pt x="105" y="53"/>
                  </a:cubicBezTo>
                  <a:cubicBezTo>
                    <a:pt x="82" y="76"/>
                    <a:pt x="82" y="76"/>
                    <a:pt x="82" y="76"/>
                  </a:cubicBezTo>
                  <a:cubicBezTo>
                    <a:pt x="57" y="52"/>
                    <a:pt x="57" y="52"/>
                    <a:pt x="57" y="52"/>
                  </a:cubicBezTo>
                  <a:cubicBezTo>
                    <a:pt x="57" y="51"/>
                    <a:pt x="56" y="51"/>
                    <a:pt x="55" y="51"/>
                  </a:cubicBezTo>
                  <a:cubicBezTo>
                    <a:pt x="55" y="51"/>
                    <a:pt x="55" y="51"/>
                    <a:pt x="55" y="51"/>
                  </a:cubicBezTo>
                  <a:cubicBezTo>
                    <a:pt x="54" y="51"/>
                    <a:pt x="54" y="51"/>
                    <a:pt x="53" y="52"/>
                  </a:cubicBezTo>
                  <a:cubicBezTo>
                    <a:pt x="6" y="98"/>
                    <a:pt x="6" y="98"/>
                    <a:pt x="6" y="98"/>
                  </a:cubicBezTo>
                  <a:cubicBezTo>
                    <a:pt x="6" y="6"/>
                    <a:pt x="6" y="6"/>
                    <a:pt x="6" y="6"/>
                  </a:cubicBezTo>
                  <a:cubicBezTo>
                    <a:pt x="140" y="6"/>
                    <a:pt x="140" y="6"/>
                    <a:pt x="140" y="6"/>
                  </a:cubicBezTo>
                  <a:lnTo>
                    <a:pt x="140" y="84"/>
                  </a:lnTo>
                  <a:close/>
                </a:path>
              </a:pathLst>
            </a:custGeom>
            <a:solidFill>
              <a:schemeClr val="accent2"/>
            </a:solidFill>
            <a:ln>
              <a:noFill/>
            </a:ln>
          </p:spPr>
          <p:txBody>
            <a:bodyPr vert="horz" wrap="square" lIns="121861" tIns="60931" rIns="121861" bIns="60931" numCol="1" anchor="t" anchorCtr="0" compatLnSpc="1"/>
            <a:lstStyle/>
            <a:p>
              <a:endParaRPr lang="zh-CN" altLang="en-US" sz="2400">
                <a:latin typeface="Arial" panose="020B0604020202020204"/>
                <a:ea typeface="微软雅黑" panose="020B0503020204020204" pitchFamily="34" charset="-122"/>
                <a:sym typeface="Arial" panose="020B0604020202020204"/>
              </a:endParaRPr>
            </a:p>
          </p:txBody>
        </p:sp>
      </p:grpSp>
      <p:grpSp>
        <p:nvGrpSpPr>
          <p:cNvPr id="10" name="组合 12"/>
          <p:cNvGrpSpPr/>
          <p:nvPr/>
        </p:nvGrpSpPr>
        <p:grpSpPr>
          <a:xfrm>
            <a:off x="6204215" y="3787514"/>
            <a:ext cx="1371407" cy="1371593"/>
            <a:chOff x="6024309" y="4117416"/>
            <a:chExt cx="1371831" cy="1371831"/>
          </a:xfrm>
        </p:grpSpPr>
        <p:grpSp>
          <p:nvGrpSpPr>
            <p:cNvPr id="12" name="组合 60"/>
            <p:cNvGrpSpPr/>
            <p:nvPr/>
          </p:nvGrpSpPr>
          <p:grpSpPr>
            <a:xfrm flipH="1">
              <a:off x="6024309" y="4117416"/>
              <a:ext cx="1371831" cy="1371831"/>
              <a:chOff x="4277955" y="3767258"/>
              <a:chExt cx="1371831" cy="1371831"/>
            </a:xfrm>
          </p:grpSpPr>
          <p:sp>
            <p:nvSpPr>
              <p:cNvPr id="62" name="泪滴形 61"/>
              <p:cNvSpPr/>
              <p:nvPr/>
            </p:nvSpPr>
            <p:spPr>
              <a:xfrm>
                <a:off x="4277955" y="3767258"/>
                <a:ext cx="1371831" cy="1371831"/>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panose="020B0604020202020204"/>
                  <a:ea typeface="微软雅黑" panose="020B0503020204020204" pitchFamily="34" charset="-122"/>
                  <a:sym typeface="Arial" panose="020B0604020202020204"/>
                </a:endParaRPr>
              </a:p>
            </p:txBody>
          </p:sp>
          <p:sp>
            <p:nvSpPr>
              <p:cNvPr id="63" name="椭圆 62"/>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2" name="Freeform 156"/>
            <p:cNvSpPr>
              <a:spLocks noEditPoints="1"/>
            </p:cNvSpPr>
            <p:nvPr/>
          </p:nvSpPr>
          <p:spPr bwMode="auto">
            <a:xfrm>
              <a:off x="6420019" y="4542225"/>
              <a:ext cx="580408" cy="585922"/>
            </a:xfrm>
            <a:custGeom>
              <a:avLst/>
              <a:gdLst>
                <a:gd name="T0" fmla="*/ 39 w 178"/>
                <a:gd name="T1" fmla="*/ 57 h 180"/>
                <a:gd name="T2" fmla="*/ 53 w 178"/>
                <a:gd name="T3" fmla="*/ 57 h 180"/>
                <a:gd name="T4" fmla="*/ 45 w 178"/>
                <a:gd name="T5" fmla="*/ 57 h 180"/>
                <a:gd name="T6" fmla="*/ 47 w 178"/>
                <a:gd name="T7" fmla="*/ 57 h 180"/>
                <a:gd name="T8" fmla="*/ 105 w 178"/>
                <a:gd name="T9" fmla="*/ 50 h 180"/>
                <a:gd name="T10" fmla="*/ 105 w 178"/>
                <a:gd name="T11" fmla="*/ 63 h 180"/>
                <a:gd name="T12" fmla="*/ 105 w 178"/>
                <a:gd name="T13" fmla="*/ 50 h 180"/>
                <a:gd name="T14" fmla="*/ 105 w 178"/>
                <a:gd name="T15" fmla="*/ 56 h 180"/>
                <a:gd name="T16" fmla="*/ 104 w 178"/>
                <a:gd name="T17" fmla="*/ 57 h 180"/>
                <a:gd name="T18" fmla="*/ 159 w 178"/>
                <a:gd name="T19" fmla="*/ 26 h 180"/>
                <a:gd name="T20" fmla="*/ 159 w 178"/>
                <a:gd name="T21" fmla="*/ 32 h 180"/>
                <a:gd name="T22" fmla="*/ 172 w 178"/>
                <a:gd name="T23" fmla="*/ 37 h 180"/>
                <a:gd name="T24" fmla="*/ 167 w 178"/>
                <a:gd name="T25" fmla="*/ 130 h 180"/>
                <a:gd name="T26" fmla="*/ 145 w 178"/>
                <a:gd name="T27" fmla="*/ 133 h 180"/>
                <a:gd name="T28" fmla="*/ 100 w 178"/>
                <a:gd name="T29" fmla="*/ 131 h 180"/>
                <a:gd name="T30" fmla="*/ 75 w 178"/>
                <a:gd name="T31" fmla="*/ 130 h 180"/>
                <a:gd name="T32" fmla="*/ 72 w 178"/>
                <a:gd name="T33" fmla="*/ 133 h 180"/>
                <a:gd name="T34" fmla="*/ 97 w 178"/>
                <a:gd name="T35" fmla="*/ 136 h 180"/>
                <a:gd name="T36" fmla="*/ 148 w 178"/>
                <a:gd name="T37" fmla="*/ 180 h 180"/>
                <a:gd name="T38" fmla="*/ 151 w 178"/>
                <a:gd name="T39" fmla="*/ 177 h 180"/>
                <a:gd name="T40" fmla="*/ 167 w 178"/>
                <a:gd name="T41" fmla="*/ 136 h 180"/>
                <a:gd name="T42" fmla="*/ 178 w 178"/>
                <a:gd name="T43" fmla="*/ 37 h 180"/>
                <a:gd name="T44" fmla="*/ 75 w 178"/>
                <a:gd name="T45" fmla="*/ 50 h 180"/>
                <a:gd name="T46" fmla="*/ 75 w 178"/>
                <a:gd name="T47" fmla="*/ 63 h 180"/>
                <a:gd name="T48" fmla="*/ 75 w 178"/>
                <a:gd name="T49" fmla="*/ 50 h 180"/>
                <a:gd name="T50" fmla="*/ 75 w 178"/>
                <a:gd name="T51" fmla="*/ 56 h 180"/>
                <a:gd name="T52" fmla="*/ 75 w 178"/>
                <a:gd name="T53" fmla="*/ 57 h 180"/>
                <a:gd name="T54" fmla="*/ 152 w 178"/>
                <a:gd name="T55" fmla="*/ 99 h 180"/>
                <a:gd name="T56" fmla="*/ 140 w 178"/>
                <a:gd name="T57" fmla="*/ 0 h 180"/>
                <a:gd name="T58" fmla="*/ 0 w 178"/>
                <a:gd name="T59" fmla="*/ 11 h 180"/>
                <a:gd name="T60" fmla="*/ 11 w 178"/>
                <a:gd name="T61" fmla="*/ 110 h 180"/>
                <a:gd name="T62" fmla="*/ 27 w 178"/>
                <a:gd name="T63" fmla="*/ 151 h 180"/>
                <a:gd name="T64" fmla="*/ 30 w 178"/>
                <a:gd name="T65" fmla="*/ 154 h 180"/>
                <a:gd name="T66" fmla="*/ 81 w 178"/>
                <a:gd name="T67" fmla="*/ 110 h 180"/>
                <a:gd name="T68" fmla="*/ 78 w 178"/>
                <a:gd name="T69" fmla="*/ 105 h 180"/>
                <a:gd name="T70" fmla="*/ 33 w 178"/>
                <a:gd name="T71" fmla="*/ 107 h 180"/>
                <a:gd name="T72" fmla="*/ 11 w 178"/>
                <a:gd name="T73" fmla="*/ 104 h 180"/>
                <a:gd name="T74" fmla="*/ 6 w 178"/>
                <a:gd name="T75" fmla="*/ 11 h 180"/>
                <a:gd name="T76" fmla="*/ 140 w 178"/>
                <a:gd name="T77" fmla="*/ 6 h 180"/>
                <a:gd name="T78" fmla="*/ 146 w 178"/>
                <a:gd name="T79" fmla="*/ 99 h 180"/>
                <a:gd name="T80" fmla="*/ 80 w 178"/>
                <a:gd name="T81"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80">
                  <a:moveTo>
                    <a:pt x="46" y="50"/>
                  </a:moveTo>
                  <a:cubicBezTo>
                    <a:pt x="42" y="50"/>
                    <a:pt x="39" y="53"/>
                    <a:pt x="39" y="57"/>
                  </a:cubicBezTo>
                  <a:cubicBezTo>
                    <a:pt x="39" y="60"/>
                    <a:pt x="42" y="63"/>
                    <a:pt x="46" y="63"/>
                  </a:cubicBezTo>
                  <a:cubicBezTo>
                    <a:pt x="49" y="63"/>
                    <a:pt x="53" y="60"/>
                    <a:pt x="53" y="57"/>
                  </a:cubicBezTo>
                  <a:cubicBezTo>
                    <a:pt x="53" y="53"/>
                    <a:pt x="49" y="50"/>
                    <a:pt x="46" y="50"/>
                  </a:cubicBezTo>
                  <a:close/>
                  <a:moveTo>
                    <a:pt x="45" y="57"/>
                  </a:moveTo>
                  <a:cubicBezTo>
                    <a:pt x="45" y="56"/>
                    <a:pt x="45" y="56"/>
                    <a:pt x="46" y="56"/>
                  </a:cubicBezTo>
                  <a:cubicBezTo>
                    <a:pt x="46" y="56"/>
                    <a:pt x="47" y="56"/>
                    <a:pt x="47" y="57"/>
                  </a:cubicBezTo>
                  <a:cubicBezTo>
                    <a:pt x="47" y="58"/>
                    <a:pt x="45" y="58"/>
                    <a:pt x="45" y="57"/>
                  </a:cubicBezTo>
                  <a:close/>
                  <a:moveTo>
                    <a:pt x="105" y="50"/>
                  </a:moveTo>
                  <a:cubicBezTo>
                    <a:pt x="102" y="50"/>
                    <a:pt x="98" y="53"/>
                    <a:pt x="98" y="57"/>
                  </a:cubicBezTo>
                  <a:cubicBezTo>
                    <a:pt x="98" y="60"/>
                    <a:pt x="102" y="63"/>
                    <a:pt x="105" y="63"/>
                  </a:cubicBezTo>
                  <a:cubicBezTo>
                    <a:pt x="109" y="63"/>
                    <a:pt x="112" y="60"/>
                    <a:pt x="112" y="57"/>
                  </a:cubicBezTo>
                  <a:cubicBezTo>
                    <a:pt x="112" y="53"/>
                    <a:pt x="109" y="50"/>
                    <a:pt x="105" y="50"/>
                  </a:cubicBezTo>
                  <a:close/>
                  <a:moveTo>
                    <a:pt x="104" y="57"/>
                  </a:moveTo>
                  <a:cubicBezTo>
                    <a:pt x="104" y="56"/>
                    <a:pt x="105" y="56"/>
                    <a:pt x="105" y="56"/>
                  </a:cubicBezTo>
                  <a:cubicBezTo>
                    <a:pt x="106" y="56"/>
                    <a:pt x="106" y="56"/>
                    <a:pt x="106" y="57"/>
                  </a:cubicBezTo>
                  <a:cubicBezTo>
                    <a:pt x="106" y="58"/>
                    <a:pt x="104" y="58"/>
                    <a:pt x="104" y="57"/>
                  </a:cubicBezTo>
                  <a:close/>
                  <a:moveTo>
                    <a:pt x="167" y="26"/>
                  </a:moveTo>
                  <a:cubicBezTo>
                    <a:pt x="159" y="26"/>
                    <a:pt x="159" y="26"/>
                    <a:pt x="159" y="26"/>
                  </a:cubicBezTo>
                  <a:cubicBezTo>
                    <a:pt x="158" y="26"/>
                    <a:pt x="156" y="27"/>
                    <a:pt x="156" y="29"/>
                  </a:cubicBezTo>
                  <a:cubicBezTo>
                    <a:pt x="156" y="31"/>
                    <a:pt x="158" y="32"/>
                    <a:pt x="159" y="32"/>
                  </a:cubicBezTo>
                  <a:cubicBezTo>
                    <a:pt x="167" y="32"/>
                    <a:pt x="167" y="32"/>
                    <a:pt x="167" y="32"/>
                  </a:cubicBezTo>
                  <a:cubicBezTo>
                    <a:pt x="170" y="32"/>
                    <a:pt x="172" y="34"/>
                    <a:pt x="172" y="37"/>
                  </a:cubicBezTo>
                  <a:cubicBezTo>
                    <a:pt x="172" y="125"/>
                    <a:pt x="172" y="125"/>
                    <a:pt x="172" y="125"/>
                  </a:cubicBezTo>
                  <a:cubicBezTo>
                    <a:pt x="172" y="128"/>
                    <a:pt x="170" y="130"/>
                    <a:pt x="167" y="130"/>
                  </a:cubicBezTo>
                  <a:cubicBezTo>
                    <a:pt x="148" y="130"/>
                    <a:pt x="148" y="130"/>
                    <a:pt x="148" y="130"/>
                  </a:cubicBezTo>
                  <a:cubicBezTo>
                    <a:pt x="146" y="130"/>
                    <a:pt x="145" y="131"/>
                    <a:pt x="145" y="133"/>
                  </a:cubicBezTo>
                  <a:cubicBezTo>
                    <a:pt x="145" y="171"/>
                    <a:pt x="145" y="171"/>
                    <a:pt x="145" y="171"/>
                  </a:cubicBezTo>
                  <a:cubicBezTo>
                    <a:pt x="100" y="131"/>
                    <a:pt x="100" y="131"/>
                    <a:pt x="100" y="131"/>
                  </a:cubicBezTo>
                  <a:cubicBezTo>
                    <a:pt x="100" y="130"/>
                    <a:pt x="99" y="130"/>
                    <a:pt x="98" y="130"/>
                  </a:cubicBezTo>
                  <a:cubicBezTo>
                    <a:pt x="75" y="130"/>
                    <a:pt x="75" y="130"/>
                    <a:pt x="75" y="130"/>
                  </a:cubicBezTo>
                  <a:cubicBezTo>
                    <a:pt x="75" y="130"/>
                    <a:pt x="75" y="130"/>
                    <a:pt x="75" y="130"/>
                  </a:cubicBezTo>
                  <a:cubicBezTo>
                    <a:pt x="73" y="130"/>
                    <a:pt x="72" y="131"/>
                    <a:pt x="72" y="133"/>
                  </a:cubicBezTo>
                  <a:cubicBezTo>
                    <a:pt x="72" y="135"/>
                    <a:pt x="73" y="136"/>
                    <a:pt x="75" y="136"/>
                  </a:cubicBezTo>
                  <a:cubicBezTo>
                    <a:pt x="97" y="136"/>
                    <a:pt x="97" y="136"/>
                    <a:pt x="97" y="136"/>
                  </a:cubicBezTo>
                  <a:cubicBezTo>
                    <a:pt x="146" y="179"/>
                    <a:pt x="146" y="179"/>
                    <a:pt x="146" y="179"/>
                  </a:cubicBezTo>
                  <a:cubicBezTo>
                    <a:pt x="146" y="180"/>
                    <a:pt x="147" y="180"/>
                    <a:pt x="148" y="180"/>
                  </a:cubicBezTo>
                  <a:cubicBezTo>
                    <a:pt x="148" y="180"/>
                    <a:pt x="149" y="180"/>
                    <a:pt x="149" y="180"/>
                  </a:cubicBezTo>
                  <a:cubicBezTo>
                    <a:pt x="150" y="179"/>
                    <a:pt x="151" y="178"/>
                    <a:pt x="151" y="177"/>
                  </a:cubicBezTo>
                  <a:cubicBezTo>
                    <a:pt x="151" y="136"/>
                    <a:pt x="151" y="136"/>
                    <a:pt x="151" y="136"/>
                  </a:cubicBezTo>
                  <a:cubicBezTo>
                    <a:pt x="167" y="136"/>
                    <a:pt x="167" y="136"/>
                    <a:pt x="167" y="136"/>
                  </a:cubicBezTo>
                  <a:cubicBezTo>
                    <a:pt x="173" y="136"/>
                    <a:pt x="178" y="131"/>
                    <a:pt x="178" y="125"/>
                  </a:cubicBezTo>
                  <a:cubicBezTo>
                    <a:pt x="178" y="37"/>
                    <a:pt x="178" y="37"/>
                    <a:pt x="178" y="37"/>
                  </a:cubicBezTo>
                  <a:cubicBezTo>
                    <a:pt x="178" y="31"/>
                    <a:pt x="173" y="26"/>
                    <a:pt x="167" y="26"/>
                  </a:cubicBezTo>
                  <a:close/>
                  <a:moveTo>
                    <a:pt x="75" y="50"/>
                  </a:moveTo>
                  <a:cubicBezTo>
                    <a:pt x="72" y="50"/>
                    <a:pt x="69" y="53"/>
                    <a:pt x="69" y="57"/>
                  </a:cubicBezTo>
                  <a:cubicBezTo>
                    <a:pt x="69" y="60"/>
                    <a:pt x="72" y="63"/>
                    <a:pt x="75" y="63"/>
                  </a:cubicBezTo>
                  <a:cubicBezTo>
                    <a:pt x="79" y="63"/>
                    <a:pt x="82" y="60"/>
                    <a:pt x="82" y="57"/>
                  </a:cubicBezTo>
                  <a:cubicBezTo>
                    <a:pt x="82" y="53"/>
                    <a:pt x="79" y="50"/>
                    <a:pt x="75" y="50"/>
                  </a:cubicBezTo>
                  <a:close/>
                  <a:moveTo>
                    <a:pt x="75" y="57"/>
                  </a:moveTo>
                  <a:cubicBezTo>
                    <a:pt x="75" y="56"/>
                    <a:pt x="75" y="56"/>
                    <a:pt x="75" y="56"/>
                  </a:cubicBezTo>
                  <a:cubicBezTo>
                    <a:pt x="76" y="56"/>
                    <a:pt x="76" y="56"/>
                    <a:pt x="76" y="57"/>
                  </a:cubicBezTo>
                  <a:cubicBezTo>
                    <a:pt x="76" y="58"/>
                    <a:pt x="75" y="58"/>
                    <a:pt x="75" y="57"/>
                  </a:cubicBezTo>
                  <a:close/>
                  <a:moveTo>
                    <a:pt x="140" y="110"/>
                  </a:moveTo>
                  <a:cubicBezTo>
                    <a:pt x="147" y="110"/>
                    <a:pt x="152" y="105"/>
                    <a:pt x="152" y="99"/>
                  </a:cubicBezTo>
                  <a:cubicBezTo>
                    <a:pt x="152" y="11"/>
                    <a:pt x="152" y="11"/>
                    <a:pt x="152" y="11"/>
                  </a:cubicBezTo>
                  <a:cubicBezTo>
                    <a:pt x="152" y="5"/>
                    <a:pt x="147" y="0"/>
                    <a:pt x="140" y="0"/>
                  </a:cubicBezTo>
                  <a:cubicBezTo>
                    <a:pt x="11" y="0"/>
                    <a:pt x="11" y="0"/>
                    <a:pt x="11" y="0"/>
                  </a:cubicBezTo>
                  <a:cubicBezTo>
                    <a:pt x="5" y="0"/>
                    <a:pt x="0" y="5"/>
                    <a:pt x="0" y="11"/>
                  </a:cubicBezTo>
                  <a:cubicBezTo>
                    <a:pt x="0" y="99"/>
                    <a:pt x="0" y="99"/>
                    <a:pt x="0" y="99"/>
                  </a:cubicBezTo>
                  <a:cubicBezTo>
                    <a:pt x="0" y="105"/>
                    <a:pt x="5" y="110"/>
                    <a:pt x="11" y="110"/>
                  </a:cubicBezTo>
                  <a:cubicBezTo>
                    <a:pt x="27" y="110"/>
                    <a:pt x="27" y="110"/>
                    <a:pt x="27" y="110"/>
                  </a:cubicBezTo>
                  <a:cubicBezTo>
                    <a:pt x="27" y="151"/>
                    <a:pt x="27" y="151"/>
                    <a:pt x="27" y="151"/>
                  </a:cubicBezTo>
                  <a:cubicBezTo>
                    <a:pt x="27" y="153"/>
                    <a:pt x="28" y="154"/>
                    <a:pt x="29" y="154"/>
                  </a:cubicBezTo>
                  <a:cubicBezTo>
                    <a:pt x="29" y="154"/>
                    <a:pt x="30" y="154"/>
                    <a:pt x="30" y="154"/>
                  </a:cubicBezTo>
                  <a:cubicBezTo>
                    <a:pt x="31" y="154"/>
                    <a:pt x="31" y="154"/>
                    <a:pt x="32" y="154"/>
                  </a:cubicBezTo>
                  <a:cubicBezTo>
                    <a:pt x="81" y="110"/>
                    <a:pt x="81" y="110"/>
                    <a:pt x="81" y="110"/>
                  </a:cubicBezTo>
                  <a:lnTo>
                    <a:pt x="140" y="110"/>
                  </a:lnTo>
                  <a:close/>
                  <a:moveTo>
                    <a:pt x="78" y="105"/>
                  </a:moveTo>
                  <a:cubicBezTo>
                    <a:pt x="33" y="145"/>
                    <a:pt x="33" y="145"/>
                    <a:pt x="33" y="145"/>
                  </a:cubicBezTo>
                  <a:cubicBezTo>
                    <a:pt x="33" y="107"/>
                    <a:pt x="33" y="107"/>
                    <a:pt x="33" y="107"/>
                  </a:cubicBezTo>
                  <a:cubicBezTo>
                    <a:pt x="33" y="105"/>
                    <a:pt x="32" y="104"/>
                    <a:pt x="30" y="104"/>
                  </a:cubicBezTo>
                  <a:cubicBezTo>
                    <a:pt x="11" y="104"/>
                    <a:pt x="11" y="104"/>
                    <a:pt x="11" y="104"/>
                  </a:cubicBezTo>
                  <a:cubicBezTo>
                    <a:pt x="8" y="104"/>
                    <a:pt x="6" y="102"/>
                    <a:pt x="6" y="99"/>
                  </a:cubicBezTo>
                  <a:cubicBezTo>
                    <a:pt x="6" y="11"/>
                    <a:pt x="6" y="11"/>
                    <a:pt x="6" y="11"/>
                  </a:cubicBezTo>
                  <a:cubicBezTo>
                    <a:pt x="6" y="9"/>
                    <a:pt x="8" y="6"/>
                    <a:pt x="11" y="6"/>
                  </a:cubicBezTo>
                  <a:cubicBezTo>
                    <a:pt x="140" y="6"/>
                    <a:pt x="140" y="6"/>
                    <a:pt x="140" y="6"/>
                  </a:cubicBezTo>
                  <a:cubicBezTo>
                    <a:pt x="143" y="6"/>
                    <a:pt x="146" y="9"/>
                    <a:pt x="146" y="11"/>
                  </a:cubicBezTo>
                  <a:cubicBezTo>
                    <a:pt x="146" y="99"/>
                    <a:pt x="146" y="99"/>
                    <a:pt x="146" y="99"/>
                  </a:cubicBezTo>
                  <a:cubicBezTo>
                    <a:pt x="146" y="102"/>
                    <a:pt x="143" y="104"/>
                    <a:pt x="140" y="104"/>
                  </a:cubicBezTo>
                  <a:cubicBezTo>
                    <a:pt x="80" y="104"/>
                    <a:pt x="80" y="104"/>
                    <a:pt x="80" y="104"/>
                  </a:cubicBezTo>
                  <a:cubicBezTo>
                    <a:pt x="79" y="104"/>
                    <a:pt x="78" y="104"/>
                    <a:pt x="78" y="105"/>
                  </a:cubicBezTo>
                  <a:close/>
                </a:path>
              </a:pathLst>
            </a:custGeom>
            <a:solidFill>
              <a:schemeClr val="accent3"/>
            </a:solidFill>
            <a:ln>
              <a:noFill/>
            </a:ln>
          </p:spPr>
          <p:txBody>
            <a:bodyPr vert="horz" wrap="square" lIns="121861" tIns="60931" rIns="121861" bIns="60931" numCol="1" anchor="t" anchorCtr="0" compatLnSpc="1"/>
            <a:lstStyle/>
            <a:p>
              <a:endParaRPr lang="zh-CN" altLang="en-US" sz="2400">
                <a:latin typeface="Arial" panose="020B0604020202020204"/>
                <a:ea typeface="微软雅黑" panose="020B0503020204020204" pitchFamily="34" charset="-122"/>
                <a:sym typeface="Arial" panose="020B0604020202020204"/>
              </a:endParaRPr>
            </a:p>
          </p:txBody>
        </p:sp>
      </p:grpSp>
      <p:grpSp>
        <p:nvGrpSpPr>
          <p:cNvPr id="13" name="组合 6"/>
          <p:cNvGrpSpPr/>
          <p:nvPr/>
        </p:nvGrpSpPr>
        <p:grpSpPr>
          <a:xfrm>
            <a:off x="4517463" y="2044621"/>
            <a:ext cx="1371407" cy="1371593"/>
            <a:chOff x="4337039" y="2374221"/>
            <a:chExt cx="1371831" cy="1371831"/>
          </a:xfrm>
        </p:grpSpPr>
        <p:grpSp>
          <p:nvGrpSpPr>
            <p:cNvPr id="14" name="组合 44"/>
            <p:cNvGrpSpPr/>
            <p:nvPr/>
          </p:nvGrpSpPr>
          <p:grpSpPr>
            <a:xfrm flipV="1">
              <a:off x="4337039" y="2374221"/>
              <a:ext cx="1371831" cy="1371831"/>
              <a:chOff x="4277955" y="3767258"/>
              <a:chExt cx="1371831" cy="1371831"/>
            </a:xfrm>
          </p:grpSpPr>
          <p:sp>
            <p:nvSpPr>
              <p:cNvPr id="49" name="泪滴形 48"/>
              <p:cNvSpPr/>
              <p:nvPr/>
            </p:nvSpPr>
            <p:spPr>
              <a:xfrm>
                <a:off x="4277955" y="3767258"/>
                <a:ext cx="1371831" cy="137183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sp>
            <p:nvSpPr>
              <p:cNvPr id="50" name="椭圆 49"/>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3" name="Freeform 107"/>
            <p:cNvSpPr>
              <a:spLocks noEditPoints="1"/>
            </p:cNvSpPr>
            <p:nvPr/>
          </p:nvSpPr>
          <p:spPr bwMode="auto">
            <a:xfrm>
              <a:off x="4761092" y="2749543"/>
              <a:ext cx="566164" cy="550524"/>
            </a:xfrm>
            <a:custGeom>
              <a:avLst/>
              <a:gdLst>
                <a:gd name="T0" fmla="*/ 134 w 153"/>
                <a:gd name="T1" fmla="*/ 70 h 149"/>
                <a:gd name="T2" fmla="*/ 131 w 153"/>
                <a:gd name="T3" fmla="*/ 73 h 149"/>
                <a:gd name="T4" fmla="*/ 131 w 153"/>
                <a:gd name="T5" fmla="*/ 143 h 149"/>
                <a:gd name="T6" fmla="*/ 6 w 153"/>
                <a:gd name="T7" fmla="*/ 143 h 149"/>
                <a:gd name="T8" fmla="*/ 6 w 153"/>
                <a:gd name="T9" fmla="*/ 18 h 149"/>
                <a:gd name="T10" fmla="*/ 85 w 153"/>
                <a:gd name="T11" fmla="*/ 18 h 149"/>
                <a:gd name="T12" fmla="*/ 88 w 153"/>
                <a:gd name="T13" fmla="*/ 15 h 149"/>
                <a:gd name="T14" fmla="*/ 85 w 153"/>
                <a:gd name="T15" fmla="*/ 12 h 149"/>
                <a:gd name="T16" fmla="*/ 3 w 153"/>
                <a:gd name="T17" fmla="*/ 12 h 149"/>
                <a:gd name="T18" fmla="*/ 0 w 153"/>
                <a:gd name="T19" fmla="*/ 15 h 149"/>
                <a:gd name="T20" fmla="*/ 0 w 153"/>
                <a:gd name="T21" fmla="*/ 146 h 149"/>
                <a:gd name="T22" fmla="*/ 3 w 153"/>
                <a:gd name="T23" fmla="*/ 149 h 149"/>
                <a:gd name="T24" fmla="*/ 134 w 153"/>
                <a:gd name="T25" fmla="*/ 149 h 149"/>
                <a:gd name="T26" fmla="*/ 137 w 153"/>
                <a:gd name="T27" fmla="*/ 146 h 149"/>
                <a:gd name="T28" fmla="*/ 137 w 153"/>
                <a:gd name="T29" fmla="*/ 73 h 149"/>
                <a:gd name="T30" fmla="*/ 134 w 153"/>
                <a:gd name="T31" fmla="*/ 70 h 149"/>
                <a:gd name="T32" fmla="*/ 134 w 153"/>
                <a:gd name="T33" fmla="*/ 8 h 149"/>
                <a:gd name="T34" fmla="*/ 117 w 153"/>
                <a:gd name="T35" fmla="*/ 0 h 149"/>
                <a:gd name="T36" fmla="*/ 108 w 153"/>
                <a:gd name="T37" fmla="*/ 5 h 149"/>
                <a:gd name="T38" fmla="*/ 108 w 153"/>
                <a:gd name="T39" fmla="*/ 6 h 149"/>
                <a:gd name="T40" fmla="*/ 105 w 153"/>
                <a:gd name="T41" fmla="*/ 10 h 149"/>
                <a:gd name="T42" fmla="*/ 68 w 153"/>
                <a:gd name="T43" fmla="*/ 64 h 149"/>
                <a:gd name="T44" fmla="*/ 67 w 153"/>
                <a:gd name="T45" fmla="*/ 65 h 149"/>
                <a:gd name="T46" fmla="*/ 65 w 153"/>
                <a:gd name="T47" fmla="*/ 100 h 149"/>
                <a:gd name="T48" fmla="*/ 67 w 153"/>
                <a:gd name="T49" fmla="*/ 103 h 149"/>
                <a:gd name="T50" fmla="*/ 68 w 153"/>
                <a:gd name="T51" fmla="*/ 103 h 149"/>
                <a:gd name="T52" fmla="*/ 69 w 153"/>
                <a:gd name="T53" fmla="*/ 103 h 149"/>
                <a:gd name="T54" fmla="*/ 104 w 153"/>
                <a:gd name="T55" fmla="*/ 91 h 149"/>
                <a:gd name="T56" fmla="*/ 105 w 153"/>
                <a:gd name="T57" fmla="*/ 90 h 149"/>
                <a:gd name="T58" fmla="*/ 141 w 153"/>
                <a:gd name="T59" fmla="*/ 39 h 149"/>
                <a:gd name="T60" fmla="*/ 142 w 153"/>
                <a:gd name="T61" fmla="*/ 36 h 149"/>
                <a:gd name="T62" fmla="*/ 146 w 153"/>
                <a:gd name="T63" fmla="*/ 32 h 149"/>
                <a:gd name="T64" fmla="*/ 146 w 153"/>
                <a:gd name="T65" fmla="*/ 31 h 149"/>
                <a:gd name="T66" fmla="*/ 134 w 153"/>
                <a:gd name="T67" fmla="*/ 8 h 149"/>
                <a:gd name="T68" fmla="*/ 72 w 153"/>
                <a:gd name="T69" fmla="*/ 96 h 149"/>
                <a:gd name="T70" fmla="*/ 73 w 153"/>
                <a:gd name="T71" fmla="*/ 69 h 149"/>
                <a:gd name="T72" fmla="*/ 79 w 153"/>
                <a:gd name="T73" fmla="*/ 74 h 149"/>
                <a:gd name="T74" fmla="*/ 81 w 153"/>
                <a:gd name="T75" fmla="*/ 76 h 149"/>
                <a:gd name="T76" fmla="*/ 89 w 153"/>
                <a:gd name="T77" fmla="*/ 82 h 149"/>
                <a:gd name="T78" fmla="*/ 91 w 153"/>
                <a:gd name="T79" fmla="*/ 84 h 149"/>
                <a:gd name="T80" fmla="*/ 97 w 153"/>
                <a:gd name="T81" fmla="*/ 87 h 149"/>
                <a:gd name="T82" fmla="*/ 72 w 153"/>
                <a:gd name="T83" fmla="*/ 96 h 149"/>
                <a:gd name="T84" fmla="*/ 102 w 153"/>
                <a:gd name="T85" fmla="*/ 84 h 149"/>
                <a:gd name="T86" fmla="*/ 94 w 153"/>
                <a:gd name="T87" fmla="*/ 78 h 149"/>
                <a:gd name="T88" fmla="*/ 84 w 153"/>
                <a:gd name="T89" fmla="*/ 71 h 149"/>
                <a:gd name="T90" fmla="*/ 75 w 153"/>
                <a:gd name="T91" fmla="*/ 63 h 149"/>
                <a:gd name="T92" fmla="*/ 108 w 153"/>
                <a:gd name="T93" fmla="*/ 16 h 149"/>
                <a:gd name="T94" fmla="*/ 108 w 153"/>
                <a:gd name="T95" fmla="*/ 15 h 149"/>
                <a:gd name="T96" fmla="*/ 124 w 153"/>
                <a:gd name="T97" fmla="*/ 22 h 149"/>
                <a:gd name="T98" fmla="*/ 136 w 153"/>
                <a:gd name="T99" fmla="*/ 34 h 149"/>
                <a:gd name="T100" fmla="*/ 102 w 153"/>
                <a:gd name="T101" fmla="*/ 84 h 149"/>
                <a:gd name="T102" fmla="*/ 141 w 153"/>
                <a:gd name="T103" fmla="*/ 28 h 149"/>
                <a:gd name="T104" fmla="*/ 141 w 153"/>
                <a:gd name="T105" fmla="*/ 28 h 149"/>
                <a:gd name="T106" fmla="*/ 140 w 153"/>
                <a:gd name="T107" fmla="*/ 29 h 149"/>
                <a:gd name="T108" fmla="*/ 128 w 153"/>
                <a:gd name="T109" fmla="*/ 17 h 149"/>
                <a:gd name="T110" fmla="*/ 112 w 153"/>
                <a:gd name="T111" fmla="*/ 10 h 149"/>
                <a:gd name="T112" fmla="*/ 112 w 153"/>
                <a:gd name="T113" fmla="*/ 10 h 149"/>
                <a:gd name="T114" fmla="*/ 113 w 153"/>
                <a:gd name="T115" fmla="*/ 9 h 149"/>
                <a:gd name="T116" fmla="*/ 117 w 153"/>
                <a:gd name="T117" fmla="*/ 6 h 149"/>
                <a:gd name="T118" fmla="*/ 130 w 153"/>
                <a:gd name="T119" fmla="*/ 13 h 149"/>
                <a:gd name="T120" fmla="*/ 141 w 153"/>
                <a:gd name="T121" fmla="*/ 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 h="149">
                  <a:moveTo>
                    <a:pt x="134" y="70"/>
                  </a:moveTo>
                  <a:cubicBezTo>
                    <a:pt x="133" y="70"/>
                    <a:pt x="131" y="72"/>
                    <a:pt x="131" y="73"/>
                  </a:cubicBezTo>
                  <a:cubicBezTo>
                    <a:pt x="131" y="143"/>
                    <a:pt x="131" y="143"/>
                    <a:pt x="131" y="143"/>
                  </a:cubicBezTo>
                  <a:cubicBezTo>
                    <a:pt x="6" y="143"/>
                    <a:pt x="6" y="143"/>
                    <a:pt x="6" y="143"/>
                  </a:cubicBezTo>
                  <a:cubicBezTo>
                    <a:pt x="6" y="18"/>
                    <a:pt x="6" y="18"/>
                    <a:pt x="6" y="18"/>
                  </a:cubicBezTo>
                  <a:cubicBezTo>
                    <a:pt x="85" y="18"/>
                    <a:pt x="85" y="18"/>
                    <a:pt x="85" y="18"/>
                  </a:cubicBezTo>
                  <a:cubicBezTo>
                    <a:pt x="86" y="18"/>
                    <a:pt x="88" y="16"/>
                    <a:pt x="88" y="15"/>
                  </a:cubicBezTo>
                  <a:cubicBezTo>
                    <a:pt x="88" y="13"/>
                    <a:pt x="86" y="12"/>
                    <a:pt x="85" y="12"/>
                  </a:cubicBezTo>
                  <a:cubicBezTo>
                    <a:pt x="3" y="12"/>
                    <a:pt x="3" y="12"/>
                    <a:pt x="3" y="12"/>
                  </a:cubicBezTo>
                  <a:cubicBezTo>
                    <a:pt x="2" y="12"/>
                    <a:pt x="0" y="13"/>
                    <a:pt x="0" y="15"/>
                  </a:cubicBezTo>
                  <a:cubicBezTo>
                    <a:pt x="0" y="146"/>
                    <a:pt x="0" y="146"/>
                    <a:pt x="0" y="146"/>
                  </a:cubicBezTo>
                  <a:cubicBezTo>
                    <a:pt x="0" y="148"/>
                    <a:pt x="2" y="149"/>
                    <a:pt x="3" y="149"/>
                  </a:cubicBezTo>
                  <a:cubicBezTo>
                    <a:pt x="134" y="149"/>
                    <a:pt x="134" y="149"/>
                    <a:pt x="134" y="149"/>
                  </a:cubicBezTo>
                  <a:cubicBezTo>
                    <a:pt x="136" y="149"/>
                    <a:pt x="137" y="148"/>
                    <a:pt x="137" y="146"/>
                  </a:cubicBezTo>
                  <a:cubicBezTo>
                    <a:pt x="137" y="73"/>
                    <a:pt x="137" y="73"/>
                    <a:pt x="137" y="73"/>
                  </a:cubicBezTo>
                  <a:cubicBezTo>
                    <a:pt x="137" y="72"/>
                    <a:pt x="136" y="70"/>
                    <a:pt x="134" y="70"/>
                  </a:cubicBezTo>
                  <a:close/>
                  <a:moveTo>
                    <a:pt x="134" y="8"/>
                  </a:moveTo>
                  <a:cubicBezTo>
                    <a:pt x="127" y="3"/>
                    <a:pt x="121" y="0"/>
                    <a:pt x="117" y="0"/>
                  </a:cubicBezTo>
                  <a:cubicBezTo>
                    <a:pt x="114" y="0"/>
                    <a:pt x="111" y="2"/>
                    <a:pt x="108" y="5"/>
                  </a:cubicBezTo>
                  <a:cubicBezTo>
                    <a:pt x="108" y="6"/>
                    <a:pt x="108" y="6"/>
                    <a:pt x="108" y="6"/>
                  </a:cubicBezTo>
                  <a:cubicBezTo>
                    <a:pt x="107" y="7"/>
                    <a:pt x="106" y="9"/>
                    <a:pt x="105" y="10"/>
                  </a:cubicBezTo>
                  <a:cubicBezTo>
                    <a:pt x="68" y="64"/>
                    <a:pt x="68" y="64"/>
                    <a:pt x="68" y="64"/>
                  </a:cubicBezTo>
                  <a:cubicBezTo>
                    <a:pt x="67" y="64"/>
                    <a:pt x="67" y="65"/>
                    <a:pt x="67" y="65"/>
                  </a:cubicBezTo>
                  <a:cubicBezTo>
                    <a:pt x="65" y="100"/>
                    <a:pt x="65" y="100"/>
                    <a:pt x="65" y="100"/>
                  </a:cubicBezTo>
                  <a:cubicBezTo>
                    <a:pt x="65" y="101"/>
                    <a:pt x="66" y="102"/>
                    <a:pt x="67" y="103"/>
                  </a:cubicBezTo>
                  <a:cubicBezTo>
                    <a:pt x="67" y="103"/>
                    <a:pt x="68" y="103"/>
                    <a:pt x="68" y="103"/>
                  </a:cubicBezTo>
                  <a:cubicBezTo>
                    <a:pt x="69" y="103"/>
                    <a:pt x="69" y="103"/>
                    <a:pt x="69" y="103"/>
                  </a:cubicBezTo>
                  <a:cubicBezTo>
                    <a:pt x="104" y="91"/>
                    <a:pt x="104" y="91"/>
                    <a:pt x="104" y="91"/>
                  </a:cubicBezTo>
                  <a:cubicBezTo>
                    <a:pt x="104" y="91"/>
                    <a:pt x="105" y="91"/>
                    <a:pt x="105" y="90"/>
                  </a:cubicBezTo>
                  <a:cubicBezTo>
                    <a:pt x="141" y="39"/>
                    <a:pt x="141" y="39"/>
                    <a:pt x="141" y="39"/>
                  </a:cubicBezTo>
                  <a:cubicBezTo>
                    <a:pt x="142" y="36"/>
                    <a:pt x="142" y="36"/>
                    <a:pt x="142" y="36"/>
                  </a:cubicBezTo>
                  <a:cubicBezTo>
                    <a:pt x="144" y="34"/>
                    <a:pt x="145" y="33"/>
                    <a:pt x="146" y="32"/>
                  </a:cubicBezTo>
                  <a:cubicBezTo>
                    <a:pt x="146" y="31"/>
                    <a:pt x="146" y="31"/>
                    <a:pt x="146" y="31"/>
                  </a:cubicBezTo>
                  <a:cubicBezTo>
                    <a:pt x="153" y="22"/>
                    <a:pt x="144" y="14"/>
                    <a:pt x="134" y="8"/>
                  </a:cubicBezTo>
                  <a:close/>
                  <a:moveTo>
                    <a:pt x="72" y="96"/>
                  </a:moveTo>
                  <a:cubicBezTo>
                    <a:pt x="73" y="69"/>
                    <a:pt x="73" y="69"/>
                    <a:pt x="73" y="69"/>
                  </a:cubicBezTo>
                  <a:cubicBezTo>
                    <a:pt x="75" y="70"/>
                    <a:pt x="78" y="72"/>
                    <a:pt x="79" y="74"/>
                  </a:cubicBezTo>
                  <a:cubicBezTo>
                    <a:pt x="79" y="75"/>
                    <a:pt x="80" y="76"/>
                    <a:pt x="81" y="76"/>
                  </a:cubicBezTo>
                  <a:cubicBezTo>
                    <a:pt x="81" y="76"/>
                    <a:pt x="87" y="77"/>
                    <a:pt x="89" y="82"/>
                  </a:cubicBezTo>
                  <a:cubicBezTo>
                    <a:pt x="89" y="83"/>
                    <a:pt x="90" y="84"/>
                    <a:pt x="91" y="84"/>
                  </a:cubicBezTo>
                  <a:cubicBezTo>
                    <a:pt x="91" y="84"/>
                    <a:pt x="94" y="84"/>
                    <a:pt x="97" y="87"/>
                  </a:cubicBezTo>
                  <a:lnTo>
                    <a:pt x="72" y="96"/>
                  </a:lnTo>
                  <a:close/>
                  <a:moveTo>
                    <a:pt x="102" y="84"/>
                  </a:moveTo>
                  <a:cubicBezTo>
                    <a:pt x="99" y="80"/>
                    <a:pt x="96" y="79"/>
                    <a:pt x="94" y="78"/>
                  </a:cubicBezTo>
                  <a:cubicBezTo>
                    <a:pt x="91" y="74"/>
                    <a:pt x="86" y="72"/>
                    <a:pt x="84" y="71"/>
                  </a:cubicBezTo>
                  <a:cubicBezTo>
                    <a:pt x="82" y="67"/>
                    <a:pt x="78" y="65"/>
                    <a:pt x="75" y="63"/>
                  </a:cubicBezTo>
                  <a:cubicBezTo>
                    <a:pt x="108" y="16"/>
                    <a:pt x="108" y="16"/>
                    <a:pt x="108" y="16"/>
                  </a:cubicBezTo>
                  <a:cubicBezTo>
                    <a:pt x="108" y="15"/>
                    <a:pt x="108" y="15"/>
                    <a:pt x="108" y="15"/>
                  </a:cubicBezTo>
                  <a:cubicBezTo>
                    <a:pt x="113" y="16"/>
                    <a:pt x="119" y="18"/>
                    <a:pt x="124" y="22"/>
                  </a:cubicBezTo>
                  <a:cubicBezTo>
                    <a:pt x="130" y="26"/>
                    <a:pt x="134" y="31"/>
                    <a:pt x="136" y="34"/>
                  </a:cubicBezTo>
                  <a:lnTo>
                    <a:pt x="102" y="84"/>
                  </a:lnTo>
                  <a:close/>
                  <a:moveTo>
                    <a:pt x="141" y="28"/>
                  </a:moveTo>
                  <a:cubicBezTo>
                    <a:pt x="141" y="28"/>
                    <a:pt x="141" y="28"/>
                    <a:pt x="141" y="28"/>
                  </a:cubicBezTo>
                  <a:cubicBezTo>
                    <a:pt x="140" y="29"/>
                    <a:pt x="140" y="29"/>
                    <a:pt x="140" y="29"/>
                  </a:cubicBezTo>
                  <a:cubicBezTo>
                    <a:pt x="137" y="25"/>
                    <a:pt x="133" y="21"/>
                    <a:pt x="128" y="17"/>
                  </a:cubicBezTo>
                  <a:cubicBezTo>
                    <a:pt x="122" y="14"/>
                    <a:pt x="117" y="11"/>
                    <a:pt x="112" y="10"/>
                  </a:cubicBezTo>
                  <a:cubicBezTo>
                    <a:pt x="112" y="10"/>
                    <a:pt x="112" y="10"/>
                    <a:pt x="112" y="10"/>
                  </a:cubicBezTo>
                  <a:cubicBezTo>
                    <a:pt x="113" y="9"/>
                    <a:pt x="113" y="9"/>
                    <a:pt x="113" y="9"/>
                  </a:cubicBezTo>
                  <a:cubicBezTo>
                    <a:pt x="114" y="7"/>
                    <a:pt x="116" y="6"/>
                    <a:pt x="117" y="6"/>
                  </a:cubicBezTo>
                  <a:cubicBezTo>
                    <a:pt x="120" y="6"/>
                    <a:pt x="124" y="8"/>
                    <a:pt x="130" y="13"/>
                  </a:cubicBezTo>
                  <a:cubicBezTo>
                    <a:pt x="144" y="22"/>
                    <a:pt x="143" y="25"/>
                    <a:pt x="141" y="28"/>
                  </a:cubicBezTo>
                  <a:close/>
                </a:path>
              </a:pathLst>
            </a:custGeom>
            <a:solidFill>
              <a:schemeClr val="accent2"/>
            </a:solidFill>
            <a:ln>
              <a:noFill/>
            </a:ln>
          </p:spPr>
          <p:txBody>
            <a:bodyPr vert="horz" wrap="square" lIns="121861" tIns="60931" rIns="121861" bIns="60931" numCol="1" anchor="t" anchorCtr="0" compatLnSpc="1"/>
            <a:lstStyle/>
            <a:p>
              <a:endParaRPr lang="zh-CN" altLang="en-US" sz="2400">
                <a:solidFill>
                  <a:schemeClr val="accent2"/>
                </a:solidFill>
                <a:latin typeface="Arial" panose="020B0604020202020204"/>
                <a:ea typeface="微软雅黑" panose="020B0503020204020204" pitchFamily="34" charset="-122"/>
                <a:sym typeface="Arial" panose="020B0604020202020204"/>
              </a:endParaRPr>
            </a:p>
          </p:txBody>
        </p:sp>
      </p:grpSp>
      <p:grpSp>
        <p:nvGrpSpPr>
          <p:cNvPr id="15" name="组合 9"/>
          <p:cNvGrpSpPr/>
          <p:nvPr/>
        </p:nvGrpSpPr>
        <p:grpSpPr>
          <a:xfrm>
            <a:off x="6204215" y="2044621"/>
            <a:ext cx="1371407" cy="1371593"/>
            <a:chOff x="6024309" y="2374221"/>
            <a:chExt cx="1371831" cy="1371831"/>
          </a:xfrm>
        </p:grpSpPr>
        <p:grpSp>
          <p:nvGrpSpPr>
            <p:cNvPr id="16" name="组合 63"/>
            <p:cNvGrpSpPr/>
            <p:nvPr/>
          </p:nvGrpSpPr>
          <p:grpSpPr>
            <a:xfrm flipH="1" flipV="1">
              <a:off x="6024309" y="2374221"/>
              <a:ext cx="1371831" cy="1371831"/>
              <a:chOff x="4277955" y="3767258"/>
              <a:chExt cx="1371831" cy="1371831"/>
            </a:xfrm>
          </p:grpSpPr>
          <p:sp>
            <p:nvSpPr>
              <p:cNvPr id="65" name="泪滴形 64"/>
              <p:cNvSpPr/>
              <p:nvPr/>
            </p:nvSpPr>
            <p:spPr>
              <a:xfrm>
                <a:off x="4277955" y="3767258"/>
                <a:ext cx="1371831" cy="1371831"/>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sp>
            <p:nvSpPr>
              <p:cNvPr id="66" name="椭圆 65"/>
              <p:cNvSpPr>
                <a:spLocks noChangeAspect="1"/>
              </p:cNvSpPr>
              <p:nvPr/>
            </p:nvSpPr>
            <p:spPr>
              <a:xfrm>
                <a:off x="4423870" y="3913173"/>
                <a:ext cx="1080000" cy="10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a:ea typeface="微软雅黑" panose="020B0503020204020204" pitchFamily="34" charset="-122"/>
                  <a:sym typeface="Arial" panose="020B0604020202020204"/>
                </a:endParaRPr>
              </a:p>
            </p:txBody>
          </p:sp>
        </p:grpSp>
        <p:sp>
          <p:nvSpPr>
            <p:cNvPr id="74" name="Freeform 155"/>
            <p:cNvSpPr>
              <a:spLocks noEditPoints="1"/>
            </p:cNvSpPr>
            <p:nvPr/>
          </p:nvSpPr>
          <p:spPr bwMode="auto">
            <a:xfrm>
              <a:off x="6441896" y="2844717"/>
              <a:ext cx="536655" cy="511244"/>
            </a:xfrm>
            <a:custGeom>
              <a:avLst/>
              <a:gdLst>
                <a:gd name="T0" fmla="*/ 106 w 152"/>
                <a:gd name="T1" fmla="*/ 49 h 145"/>
                <a:gd name="T2" fmla="*/ 99 w 152"/>
                <a:gd name="T3" fmla="*/ 56 h 145"/>
                <a:gd name="T4" fmla="*/ 106 w 152"/>
                <a:gd name="T5" fmla="*/ 63 h 145"/>
                <a:gd name="T6" fmla="*/ 113 w 152"/>
                <a:gd name="T7" fmla="*/ 56 h 145"/>
                <a:gd name="T8" fmla="*/ 106 w 152"/>
                <a:gd name="T9" fmla="*/ 49 h 145"/>
                <a:gd name="T10" fmla="*/ 105 w 152"/>
                <a:gd name="T11" fmla="*/ 56 h 145"/>
                <a:gd name="T12" fmla="*/ 106 w 152"/>
                <a:gd name="T13" fmla="*/ 55 h 145"/>
                <a:gd name="T14" fmla="*/ 107 w 152"/>
                <a:gd name="T15" fmla="*/ 56 h 145"/>
                <a:gd name="T16" fmla="*/ 105 w 152"/>
                <a:gd name="T17" fmla="*/ 56 h 145"/>
                <a:gd name="T18" fmla="*/ 46 w 152"/>
                <a:gd name="T19" fmla="*/ 49 h 145"/>
                <a:gd name="T20" fmla="*/ 39 w 152"/>
                <a:gd name="T21" fmla="*/ 56 h 145"/>
                <a:gd name="T22" fmla="*/ 46 w 152"/>
                <a:gd name="T23" fmla="*/ 63 h 145"/>
                <a:gd name="T24" fmla="*/ 53 w 152"/>
                <a:gd name="T25" fmla="*/ 56 h 145"/>
                <a:gd name="T26" fmla="*/ 46 w 152"/>
                <a:gd name="T27" fmla="*/ 49 h 145"/>
                <a:gd name="T28" fmla="*/ 45 w 152"/>
                <a:gd name="T29" fmla="*/ 56 h 145"/>
                <a:gd name="T30" fmla="*/ 46 w 152"/>
                <a:gd name="T31" fmla="*/ 55 h 145"/>
                <a:gd name="T32" fmla="*/ 47 w 152"/>
                <a:gd name="T33" fmla="*/ 56 h 145"/>
                <a:gd name="T34" fmla="*/ 45 w 152"/>
                <a:gd name="T35" fmla="*/ 56 h 145"/>
                <a:gd name="T36" fmla="*/ 141 w 152"/>
                <a:gd name="T37" fmla="*/ 0 h 145"/>
                <a:gd name="T38" fmla="*/ 11 w 152"/>
                <a:gd name="T39" fmla="*/ 0 h 145"/>
                <a:gd name="T40" fmla="*/ 0 w 152"/>
                <a:gd name="T41" fmla="*/ 11 h 145"/>
                <a:gd name="T42" fmla="*/ 0 w 152"/>
                <a:gd name="T43" fmla="*/ 99 h 145"/>
                <a:gd name="T44" fmla="*/ 11 w 152"/>
                <a:gd name="T45" fmla="*/ 110 h 145"/>
                <a:gd name="T46" fmla="*/ 53 w 152"/>
                <a:gd name="T47" fmla="*/ 110 h 145"/>
                <a:gd name="T48" fmla="*/ 74 w 152"/>
                <a:gd name="T49" fmla="*/ 143 h 145"/>
                <a:gd name="T50" fmla="*/ 76 w 152"/>
                <a:gd name="T51" fmla="*/ 145 h 145"/>
                <a:gd name="T52" fmla="*/ 79 w 152"/>
                <a:gd name="T53" fmla="*/ 143 h 145"/>
                <a:gd name="T54" fmla="*/ 100 w 152"/>
                <a:gd name="T55" fmla="*/ 110 h 145"/>
                <a:gd name="T56" fmla="*/ 141 w 152"/>
                <a:gd name="T57" fmla="*/ 110 h 145"/>
                <a:gd name="T58" fmla="*/ 152 w 152"/>
                <a:gd name="T59" fmla="*/ 99 h 145"/>
                <a:gd name="T60" fmla="*/ 152 w 152"/>
                <a:gd name="T61" fmla="*/ 11 h 145"/>
                <a:gd name="T62" fmla="*/ 141 w 152"/>
                <a:gd name="T63" fmla="*/ 0 h 145"/>
                <a:gd name="T64" fmla="*/ 146 w 152"/>
                <a:gd name="T65" fmla="*/ 99 h 145"/>
                <a:gd name="T66" fmla="*/ 141 w 152"/>
                <a:gd name="T67" fmla="*/ 104 h 145"/>
                <a:gd name="T68" fmla="*/ 98 w 152"/>
                <a:gd name="T69" fmla="*/ 104 h 145"/>
                <a:gd name="T70" fmla="*/ 97 w 152"/>
                <a:gd name="T71" fmla="*/ 104 h 145"/>
                <a:gd name="T72" fmla="*/ 97 w 152"/>
                <a:gd name="T73" fmla="*/ 104 h 145"/>
                <a:gd name="T74" fmla="*/ 97 w 152"/>
                <a:gd name="T75" fmla="*/ 104 h 145"/>
                <a:gd name="T76" fmla="*/ 95 w 152"/>
                <a:gd name="T77" fmla="*/ 105 h 145"/>
                <a:gd name="T78" fmla="*/ 76 w 152"/>
                <a:gd name="T79" fmla="*/ 136 h 145"/>
                <a:gd name="T80" fmla="*/ 57 w 152"/>
                <a:gd name="T81" fmla="*/ 105 h 145"/>
                <a:gd name="T82" fmla="*/ 55 w 152"/>
                <a:gd name="T83" fmla="*/ 104 h 145"/>
                <a:gd name="T84" fmla="*/ 55 w 152"/>
                <a:gd name="T85" fmla="*/ 104 h 145"/>
                <a:gd name="T86" fmla="*/ 55 w 152"/>
                <a:gd name="T87" fmla="*/ 104 h 145"/>
                <a:gd name="T88" fmla="*/ 54 w 152"/>
                <a:gd name="T89" fmla="*/ 104 h 145"/>
                <a:gd name="T90" fmla="*/ 11 w 152"/>
                <a:gd name="T91" fmla="*/ 104 h 145"/>
                <a:gd name="T92" fmla="*/ 6 w 152"/>
                <a:gd name="T93" fmla="*/ 99 h 145"/>
                <a:gd name="T94" fmla="*/ 6 w 152"/>
                <a:gd name="T95" fmla="*/ 11 h 145"/>
                <a:gd name="T96" fmla="*/ 11 w 152"/>
                <a:gd name="T97" fmla="*/ 6 h 145"/>
                <a:gd name="T98" fmla="*/ 141 w 152"/>
                <a:gd name="T99" fmla="*/ 6 h 145"/>
                <a:gd name="T100" fmla="*/ 146 w 152"/>
                <a:gd name="T101" fmla="*/ 11 h 145"/>
                <a:gd name="T102" fmla="*/ 146 w 152"/>
                <a:gd name="T103" fmla="*/ 99 h 145"/>
                <a:gd name="T104" fmla="*/ 76 w 152"/>
                <a:gd name="T105" fmla="*/ 49 h 145"/>
                <a:gd name="T106" fmla="*/ 69 w 152"/>
                <a:gd name="T107" fmla="*/ 56 h 145"/>
                <a:gd name="T108" fmla="*/ 76 w 152"/>
                <a:gd name="T109" fmla="*/ 63 h 145"/>
                <a:gd name="T110" fmla="*/ 83 w 152"/>
                <a:gd name="T111" fmla="*/ 56 h 145"/>
                <a:gd name="T112" fmla="*/ 76 w 152"/>
                <a:gd name="T113" fmla="*/ 49 h 145"/>
                <a:gd name="T114" fmla="*/ 75 w 152"/>
                <a:gd name="T115" fmla="*/ 56 h 145"/>
                <a:gd name="T116" fmla="*/ 76 w 152"/>
                <a:gd name="T117" fmla="*/ 55 h 145"/>
                <a:gd name="T118" fmla="*/ 77 w 152"/>
                <a:gd name="T119" fmla="*/ 56 h 145"/>
                <a:gd name="T120" fmla="*/ 75 w 152"/>
                <a:gd name="T121" fmla="*/ 56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2" h="145">
                  <a:moveTo>
                    <a:pt x="106" y="49"/>
                  </a:moveTo>
                  <a:cubicBezTo>
                    <a:pt x="102" y="49"/>
                    <a:pt x="99" y="53"/>
                    <a:pt x="99" y="56"/>
                  </a:cubicBezTo>
                  <a:cubicBezTo>
                    <a:pt x="99" y="60"/>
                    <a:pt x="102" y="63"/>
                    <a:pt x="106" y="63"/>
                  </a:cubicBezTo>
                  <a:cubicBezTo>
                    <a:pt x="109" y="63"/>
                    <a:pt x="113" y="60"/>
                    <a:pt x="113" y="56"/>
                  </a:cubicBezTo>
                  <a:cubicBezTo>
                    <a:pt x="113" y="53"/>
                    <a:pt x="109" y="49"/>
                    <a:pt x="106" y="49"/>
                  </a:cubicBezTo>
                  <a:close/>
                  <a:moveTo>
                    <a:pt x="105" y="56"/>
                  </a:moveTo>
                  <a:cubicBezTo>
                    <a:pt x="105" y="56"/>
                    <a:pt x="105" y="55"/>
                    <a:pt x="106" y="55"/>
                  </a:cubicBezTo>
                  <a:cubicBezTo>
                    <a:pt x="106" y="55"/>
                    <a:pt x="107" y="56"/>
                    <a:pt x="107" y="56"/>
                  </a:cubicBezTo>
                  <a:cubicBezTo>
                    <a:pt x="107" y="57"/>
                    <a:pt x="105" y="57"/>
                    <a:pt x="105" y="56"/>
                  </a:cubicBezTo>
                  <a:close/>
                  <a:moveTo>
                    <a:pt x="46" y="49"/>
                  </a:moveTo>
                  <a:cubicBezTo>
                    <a:pt x="42" y="49"/>
                    <a:pt x="39" y="53"/>
                    <a:pt x="39" y="56"/>
                  </a:cubicBezTo>
                  <a:cubicBezTo>
                    <a:pt x="39" y="60"/>
                    <a:pt x="42" y="63"/>
                    <a:pt x="46" y="63"/>
                  </a:cubicBezTo>
                  <a:cubicBezTo>
                    <a:pt x="50" y="63"/>
                    <a:pt x="53" y="60"/>
                    <a:pt x="53" y="56"/>
                  </a:cubicBezTo>
                  <a:cubicBezTo>
                    <a:pt x="53" y="53"/>
                    <a:pt x="50" y="49"/>
                    <a:pt x="46" y="49"/>
                  </a:cubicBezTo>
                  <a:close/>
                  <a:moveTo>
                    <a:pt x="45" y="56"/>
                  </a:moveTo>
                  <a:cubicBezTo>
                    <a:pt x="45" y="56"/>
                    <a:pt x="46" y="55"/>
                    <a:pt x="46" y="55"/>
                  </a:cubicBezTo>
                  <a:cubicBezTo>
                    <a:pt x="47" y="55"/>
                    <a:pt x="47" y="56"/>
                    <a:pt x="47" y="56"/>
                  </a:cubicBezTo>
                  <a:cubicBezTo>
                    <a:pt x="47" y="57"/>
                    <a:pt x="45" y="57"/>
                    <a:pt x="45" y="56"/>
                  </a:cubicBezTo>
                  <a:close/>
                  <a:moveTo>
                    <a:pt x="141" y="0"/>
                  </a:moveTo>
                  <a:cubicBezTo>
                    <a:pt x="11" y="0"/>
                    <a:pt x="11" y="0"/>
                    <a:pt x="11" y="0"/>
                  </a:cubicBezTo>
                  <a:cubicBezTo>
                    <a:pt x="5" y="0"/>
                    <a:pt x="0" y="5"/>
                    <a:pt x="0" y="11"/>
                  </a:cubicBezTo>
                  <a:cubicBezTo>
                    <a:pt x="0" y="99"/>
                    <a:pt x="0" y="99"/>
                    <a:pt x="0" y="99"/>
                  </a:cubicBezTo>
                  <a:cubicBezTo>
                    <a:pt x="0" y="105"/>
                    <a:pt x="5" y="110"/>
                    <a:pt x="11" y="110"/>
                  </a:cubicBezTo>
                  <a:cubicBezTo>
                    <a:pt x="53" y="110"/>
                    <a:pt x="53" y="110"/>
                    <a:pt x="53" y="110"/>
                  </a:cubicBezTo>
                  <a:cubicBezTo>
                    <a:pt x="74" y="143"/>
                    <a:pt x="74" y="143"/>
                    <a:pt x="74" y="143"/>
                  </a:cubicBezTo>
                  <a:cubicBezTo>
                    <a:pt x="74" y="144"/>
                    <a:pt x="75" y="145"/>
                    <a:pt x="76" y="145"/>
                  </a:cubicBezTo>
                  <a:cubicBezTo>
                    <a:pt x="77" y="145"/>
                    <a:pt x="78" y="144"/>
                    <a:pt x="79" y="143"/>
                  </a:cubicBezTo>
                  <a:cubicBezTo>
                    <a:pt x="100" y="110"/>
                    <a:pt x="100" y="110"/>
                    <a:pt x="100" y="110"/>
                  </a:cubicBezTo>
                  <a:cubicBezTo>
                    <a:pt x="141" y="110"/>
                    <a:pt x="141" y="110"/>
                    <a:pt x="141" y="110"/>
                  </a:cubicBezTo>
                  <a:cubicBezTo>
                    <a:pt x="147" y="110"/>
                    <a:pt x="152" y="105"/>
                    <a:pt x="152" y="99"/>
                  </a:cubicBezTo>
                  <a:cubicBezTo>
                    <a:pt x="152" y="11"/>
                    <a:pt x="152" y="11"/>
                    <a:pt x="152" y="11"/>
                  </a:cubicBezTo>
                  <a:cubicBezTo>
                    <a:pt x="152" y="5"/>
                    <a:pt x="147" y="0"/>
                    <a:pt x="141" y="0"/>
                  </a:cubicBezTo>
                  <a:close/>
                  <a:moveTo>
                    <a:pt x="146" y="99"/>
                  </a:moveTo>
                  <a:cubicBezTo>
                    <a:pt x="146" y="101"/>
                    <a:pt x="144" y="104"/>
                    <a:pt x="141" y="104"/>
                  </a:cubicBezTo>
                  <a:cubicBezTo>
                    <a:pt x="98" y="104"/>
                    <a:pt x="98" y="104"/>
                    <a:pt x="98" y="104"/>
                  </a:cubicBezTo>
                  <a:cubicBezTo>
                    <a:pt x="98" y="104"/>
                    <a:pt x="97" y="104"/>
                    <a:pt x="97" y="104"/>
                  </a:cubicBezTo>
                  <a:cubicBezTo>
                    <a:pt x="97" y="104"/>
                    <a:pt x="97" y="104"/>
                    <a:pt x="97" y="104"/>
                  </a:cubicBezTo>
                  <a:cubicBezTo>
                    <a:pt x="97" y="104"/>
                    <a:pt x="97" y="104"/>
                    <a:pt x="97" y="104"/>
                  </a:cubicBezTo>
                  <a:cubicBezTo>
                    <a:pt x="96" y="104"/>
                    <a:pt x="96" y="105"/>
                    <a:pt x="95" y="105"/>
                  </a:cubicBezTo>
                  <a:cubicBezTo>
                    <a:pt x="76" y="136"/>
                    <a:pt x="76" y="136"/>
                    <a:pt x="76" y="136"/>
                  </a:cubicBezTo>
                  <a:cubicBezTo>
                    <a:pt x="57" y="105"/>
                    <a:pt x="57" y="105"/>
                    <a:pt x="57" y="105"/>
                  </a:cubicBezTo>
                  <a:cubicBezTo>
                    <a:pt x="57" y="105"/>
                    <a:pt x="56" y="104"/>
                    <a:pt x="55" y="104"/>
                  </a:cubicBezTo>
                  <a:cubicBezTo>
                    <a:pt x="55" y="104"/>
                    <a:pt x="55" y="104"/>
                    <a:pt x="55" y="104"/>
                  </a:cubicBezTo>
                  <a:cubicBezTo>
                    <a:pt x="55" y="104"/>
                    <a:pt x="55" y="104"/>
                    <a:pt x="55" y="104"/>
                  </a:cubicBezTo>
                  <a:cubicBezTo>
                    <a:pt x="55" y="104"/>
                    <a:pt x="54" y="104"/>
                    <a:pt x="54" y="104"/>
                  </a:cubicBezTo>
                  <a:cubicBezTo>
                    <a:pt x="11" y="104"/>
                    <a:pt x="11" y="104"/>
                    <a:pt x="11" y="104"/>
                  </a:cubicBezTo>
                  <a:cubicBezTo>
                    <a:pt x="9" y="104"/>
                    <a:pt x="6" y="101"/>
                    <a:pt x="6" y="99"/>
                  </a:cubicBezTo>
                  <a:cubicBezTo>
                    <a:pt x="6" y="11"/>
                    <a:pt x="6" y="11"/>
                    <a:pt x="6" y="11"/>
                  </a:cubicBezTo>
                  <a:cubicBezTo>
                    <a:pt x="6" y="8"/>
                    <a:pt x="9" y="6"/>
                    <a:pt x="11" y="6"/>
                  </a:cubicBezTo>
                  <a:cubicBezTo>
                    <a:pt x="141" y="6"/>
                    <a:pt x="141" y="6"/>
                    <a:pt x="141" y="6"/>
                  </a:cubicBezTo>
                  <a:cubicBezTo>
                    <a:pt x="144" y="6"/>
                    <a:pt x="146" y="8"/>
                    <a:pt x="146" y="11"/>
                  </a:cubicBezTo>
                  <a:lnTo>
                    <a:pt x="146" y="99"/>
                  </a:lnTo>
                  <a:close/>
                  <a:moveTo>
                    <a:pt x="76" y="49"/>
                  </a:moveTo>
                  <a:cubicBezTo>
                    <a:pt x="72" y="49"/>
                    <a:pt x="69" y="53"/>
                    <a:pt x="69" y="56"/>
                  </a:cubicBezTo>
                  <a:cubicBezTo>
                    <a:pt x="69" y="60"/>
                    <a:pt x="72" y="63"/>
                    <a:pt x="76" y="63"/>
                  </a:cubicBezTo>
                  <a:cubicBezTo>
                    <a:pt x="80" y="63"/>
                    <a:pt x="83" y="60"/>
                    <a:pt x="83" y="56"/>
                  </a:cubicBezTo>
                  <a:cubicBezTo>
                    <a:pt x="83" y="53"/>
                    <a:pt x="80" y="49"/>
                    <a:pt x="76" y="49"/>
                  </a:cubicBezTo>
                  <a:close/>
                  <a:moveTo>
                    <a:pt x="75" y="56"/>
                  </a:moveTo>
                  <a:cubicBezTo>
                    <a:pt x="75" y="56"/>
                    <a:pt x="75" y="55"/>
                    <a:pt x="76" y="55"/>
                  </a:cubicBezTo>
                  <a:cubicBezTo>
                    <a:pt x="76" y="55"/>
                    <a:pt x="77" y="56"/>
                    <a:pt x="77" y="56"/>
                  </a:cubicBezTo>
                  <a:cubicBezTo>
                    <a:pt x="77" y="57"/>
                    <a:pt x="75" y="57"/>
                    <a:pt x="75" y="56"/>
                  </a:cubicBezTo>
                  <a:close/>
                </a:path>
              </a:pathLst>
            </a:custGeom>
            <a:solidFill>
              <a:schemeClr val="accent3"/>
            </a:solidFill>
            <a:ln>
              <a:noFill/>
            </a:ln>
          </p:spPr>
          <p:txBody>
            <a:bodyPr vert="horz" wrap="square" lIns="121861" tIns="60931" rIns="121861" bIns="60931" numCol="1" anchor="t" anchorCtr="0" compatLnSpc="1"/>
            <a:lstStyle/>
            <a:p>
              <a:endParaRPr lang="zh-CN" altLang="en-US" sz="2400">
                <a:latin typeface="Arial" panose="020B0604020202020204"/>
                <a:ea typeface="微软雅黑" panose="020B0503020204020204" pitchFamily="34" charset="-122"/>
                <a:sym typeface="Arial" panose="020B0604020202020204"/>
              </a:endParaRPr>
            </a:p>
          </p:txBody>
        </p:sp>
      </p:grpSp>
      <p:sp>
        <p:nvSpPr>
          <p:cNvPr id="30" name="išľíďè"/>
          <p:cNvSpPr/>
          <p:nvPr/>
        </p:nvSpPr>
        <p:spPr bwMode="auto">
          <a:xfrm>
            <a:off x="1342348" y="1550218"/>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tx1">
                    <a:lumMod val="85000"/>
                    <a:lumOff val="15000"/>
                  </a:schemeClr>
                </a:solidFill>
                <a:effectLst/>
                <a:uLnTx/>
                <a:uFillTx/>
                <a:latin typeface="+mn-ea"/>
              </a:rPr>
              <a:t>首先，</a:t>
            </a:r>
            <a:r>
              <a:rPr kumimoji="0" b="1" i="0" u="none" strike="noStrike" kern="1200" cap="none" spc="0" normalizeH="0" baseline="0" noProof="0" dirty="0" smtClean="0">
                <a:ln>
                  <a:noFill/>
                </a:ln>
                <a:solidFill>
                  <a:schemeClr val="tx1">
                    <a:lumMod val="85000"/>
                    <a:lumOff val="15000"/>
                  </a:schemeClr>
                </a:solidFill>
                <a:effectLst/>
                <a:uLnTx/>
                <a:uFillTx/>
                <a:latin typeface="+mn-ea"/>
              </a:rPr>
              <a:t>社会主义</a:t>
            </a:r>
            <a:r>
              <a:rPr kumimoji="0" lang="zh-CN" altLang="en-US" b="1" i="0" u="none" strike="noStrike" kern="1200" cap="none" spc="0" normalizeH="0" baseline="0" noProof="0" dirty="0" smtClean="0">
                <a:ln>
                  <a:noFill/>
                </a:ln>
                <a:solidFill>
                  <a:schemeClr val="tx1">
                    <a:lumMod val="85000"/>
                    <a:lumOff val="15000"/>
                  </a:schemeClr>
                </a:solidFill>
                <a:effectLst/>
                <a:uLnTx/>
                <a:uFillTx/>
                <a:latin typeface="+mn-ea"/>
              </a:rPr>
              <a:t>是</a:t>
            </a:r>
            <a:r>
              <a:rPr kumimoji="0" b="1" i="0" u="none" strike="noStrike" kern="1200" cap="none" spc="0" normalizeH="0" baseline="0" noProof="0" dirty="0" smtClean="0">
                <a:ln>
                  <a:noFill/>
                </a:ln>
                <a:solidFill>
                  <a:schemeClr val="tx1">
                    <a:lumMod val="85000"/>
                    <a:lumOff val="15000"/>
                  </a:schemeClr>
                </a:solidFill>
                <a:effectLst/>
                <a:uLnTx/>
                <a:uFillTx/>
                <a:latin typeface="+mn-ea"/>
              </a:rPr>
              <a:t>亿万人民群众的伟大实践</a:t>
            </a:r>
            <a:r>
              <a:rPr kumimoji="0" b="1" i="0" u="none" strike="noStrike" kern="1200" cap="none" spc="0" normalizeH="0" baseline="0" noProof="0" dirty="0">
                <a:ln>
                  <a:noFill/>
                </a:ln>
                <a:solidFill>
                  <a:schemeClr val="tx1">
                    <a:lumMod val="85000"/>
                    <a:lumOff val="15000"/>
                  </a:schemeClr>
                </a:solidFill>
                <a:effectLst/>
                <a:uLnTx/>
                <a:uFillTx/>
                <a:latin typeface="+mn-ea"/>
              </a:rPr>
              <a:t>。</a:t>
            </a:r>
          </a:p>
        </p:txBody>
      </p:sp>
      <p:sp>
        <p:nvSpPr>
          <p:cNvPr id="32" name="išľíďè"/>
          <p:cNvSpPr/>
          <p:nvPr/>
        </p:nvSpPr>
        <p:spPr bwMode="auto">
          <a:xfrm>
            <a:off x="1342348" y="3787501"/>
            <a:ext cx="2772452"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tx1">
                    <a:lumMod val="85000"/>
                    <a:lumOff val="15000"/>
                  </a:schemeClr>
                </a:solidFill>
                <a:effectLst/>
                <a:uLnTx/>
                <a:uFillTx/>
                <a:latin typeface="+mn-ea"/>
              </a:rPr>
              <a:t>其次，社会主义实践是一个不断探索的过程。社会主义是崭新的事业，没有现成的路可走，必须在实践中不断探索前进。</a:t>
            </a:r>
          </a:p>
        </p:txBody>
      </p:sp>
      <p:sp>
        <p:nvSpPr>
          <p:cNvPr id="35" name="išľíďè"/>
          <p:cNvSpPr/>
          <p:nvPr/>
        </p:nvSpPr>
        <p:spPr bwMode="auto">
          <a:xfrm>
            <a:off x="8522223" y="1743513"/>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tx1">
                    <a:lumMod val="85000"/>
                    <a:lumOff val="15000"/>
                  </a:schemeClr>
                </a:solidFill>
                <a:effectLst/>
                <a:uLnTx/>
                <a:uFillTx/>
                <a:latin typeface="+mn-ea"/>
              </a:rPr>
              <a:t>再次，实践探索中出现某种曲折并不改变社会主义的前进趋势。</a:t>
            </a:r>
          </a:p>
        </p:txBody>
      </p:sp>
      <p:sp>
        <p:nvSpPr>
          <p:cNvPr id="39" name="išľíďè"/>
          <p:cNvSpPr/>
          <p:nvPr/>
        </p:nvSpPr>
        <p:spPr bwMode="auto">
          <a:xfrm>
            <a:off x="8522223" y="4047854"/>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tx1">
                    <a:lumMod val="85000"/>
                    <a:lumOff val="15000"/>
                  </a:schemeClr>
                </a:solidFill>
                <a:effectLst/>
                <a:uLnTx/>
                <a:uFillTx/>
                <a:latin typeface="+mn-ea"/>
              </a:rPr>
              <a:t>最后，推进社会主义实践发展必须有开拓奋进的精神状态。</a:t>
            </a:r>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gallery dir="l"/>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3" fill="hold" nodeType="after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1+#ppt_w/2"/>
                                          </p:val>
                                        </p:tav>
                                        <p:tav tm="100000">
                                          <p:val>
                                            <p:strVal val="#ppt_x"/>
                                          </p:val>
                                        </p:tav>
                                      </p:tavLst>
                                    </p:anim>
                                    <p:anim calcmode="lin" valueType="num">
                                      <p:cBhvr additive="base">
                                        <p:cTn id="13" dur="500" fill="hold"/>
                                        <p:tgtEl>
                                          <p:spTgt spid="15"/>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2"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0-#ppt_w/2"/>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6"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1+#ppt_w/2"/>
                                          </p:val>
                                        </p:tav>
                                        <p:tav tm="100000">
                                          <p:val>
                                            <p:strVal val="#ppt_x"/>
                                          </p:val>
                                        </p:tav>
                                      </p:tavLst>
                                    </p:anim>
                                    <p:anim calcmode="lin" valueType="num">
                                      <p:cBhvr additive="base">
                                        <p:cTn id="2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wipe(down)">
                                      <p:cBhvr>
                                        <p:cTn id="28" dur="500"/>
                                        <p:tgtEl>
                                          <p:spTgt spid="30"/>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down)">
                                      <p:cBhvr>
                                        <p:cTn id="33" dur="500"/>
                                        <p:tgtEl>
                                          <p:spTgt spid="32"/>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35"/>
                                        </p:tgtEl>
                                        <p:attrNameLst>
                                          <p:attrName>style.visibility</p:attrName>
                                        </p:attrNameLst>
                                      </p:cBhvr>
                                      <p:to>
                                        <p:strVal val="visible"/>
                                      </p:to>
                                    </p:set>
                                    <p:animEffect transition="in" filter="wipe(down)">
                                      <p:cBhvr>
                                        <p:cTn id="38" dur="500"/>
                                        <p:tgtEl>
                                          <p:spTgt spid="35"/>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grpId="0" nodeType="click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wipe(down)">
                                      <p:cBhvr>
                                        <p:cTn id="4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P spid="35" grpId="0"/>
      <p:bldP spid="39"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5256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979160" y="4838700"/>
            <a:ext cx="4745990" cy="162433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lnSpc>
                <a:spcPct val="120000"/>
              </a:lnSpc>
            </a:pPr>
            <a:r>
              <a:rPr lang="zh-CN" altLang="en-US" sz="4400" b="1" dirty="0">
                <a:solidFill>
                  <a:schemeClr val="tx1">
                    <a:lumMod val="85000"/>
                    <a:lumOff val="15000"/>
                  </a:schemeClr>
                </a:solidFill>
                <a:latin typeface="方正宋刻本秀楷简体" panose="02000000000000000000" charset="-122"/>
                <a:ea typeface="方正宋刻本秀楷简体" panose="02000000000000000000" charset="-122"/>
                <a:sym typeface="+mn-ea"/>
              </a:rPr>
              <a:t>22.共产主义社会的基本特征</a:t>
            </a:r>
          </a:p>
        </p:txBody>
      </p:sp>
      <p:sp>
        <p:nvSpPr>
          <p:cNvPr id="14" name="矩形 13"/>
          <p:cNvSpPr/>
          <p:nvPr/>
        </p:nvSpPr>
        <p:spPr>
          <a:xfrm>
            <a:off x="2308308" y="4556750"/>
            <a:ext cx="3288030"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22</a:t>
            </a:r>
            <a:endParaRPr lang="zh-CN" altLang="en-US" sz="3680" spc="788" dirty="0">
              <a:latin typeface="Bernard MT Condensed" panose="02050806060905020404" pitchFamily="18" charset="0"/>
              <a:ea typeface="宋体" panose="02010600030101010101" pitchFamily="2" charset="-122"/>
            </a:endParaRPr>
          </a:p>
        </p:txBody>
      </p:sp>
      <p:sp>
        <p:nvSpPr>
          <p:cNvPr id="10" name="矩形: 圆角 9"/>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575632" y="2106931"/>
            <a:ext cx="8573642" cy="1700211"/>
            <a:chOff x="1575632" y="2228851"/>
            <a:chExt cx="8573642" cy="1700211"/>
          </a:xfrm>
        </p:grpSpPr>
        <p:sp>
          <p:nvSpPr>
            <p:cNvPr id="5" name="MH_Other_1"/>
            <p:cNvSpPr/>
            <p:nvPr>
              <p:custDataLst>
                <p:tags r:id="rId1"/>
              </p:custDataLst>
            </p:nvPr>
          </p:nvSpPr>
          <p:spPr>
            <a:xfrm rot="21556260">
              <a:off x="1575632" y="3040465"/>
              <a:ext cx="1645224" cy="373915"/>
            </a:xfrm>
            <a:prstGeom prst="rect">
              <a:avLst/>
            </a:prstGeom>
            <a:solidFill>
              <a:schemeClr val="accent4"/>
            </a:solidFill>
            <a:ln w="2540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6" name="MH_Other_2"/>
            <p:cNvSpPr/>
            <p:nvPr>
              <p:custDataLst>
                <p:tags r:id="rId2"/>
              </p:custDataLst>
            </p:nvPr>
          </p:nvSpPr>
          <p:spPr>
            <a:xfrm rot="1355877">
              <a:off x="3025102" y="2281639"/>
              <a:ext cx="1645224" cy="1647423"/>
            </a:xfrm>
            <a:prstGeom prst="ellipse">
              <a:avLst/>
            </a:prstGeom>
            <a:solidFill>
              <a:schemeClr val="accent5"/>
            </a:solidFill>
            <a:ln w="635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7" name="MH_Other_3"/>
            <p:cNvSpPr/>
            <p:nvPr>
              <p:custDataLst>
                <p:tags r:id="rId3"/>
              </p:custDataLst>
            </p:nvPr>
          </p:nvSpPr>
          <p:spPr>
            <a:xfrm rot="21404579">
              <a:off x="3319836" y="2527981"/>
              <a:ext cx="1198726" cy="1196527"/>
            </a:xfrm>
            <a:prstGeom prst="ellipse">
              <a:avLst/>
            </a:prstGeom>
            <a:solidFill>
              <a:srgbClr val="FFFFFF"/>
            </a:solidFill>
            <a:ln w="25400" cap="flat" cmpd="sng" algn="ctr">
              <a:noFill/>
              <a:prstDash val="solid"/>
            </a:ln>
            <a:effectLst/>
          </p:spPr>
          <p:txBody>
            <a:bodyPr lIns="0" tIns="0" rIns="108000" bIns="0" anchor="ctr"/>
            <a:lstStyle/>
            <a:p>
              <a:pPr>
                <a:defRPr/>
              </a:pPr>
              <a:r>
                <a:rPr lang="en-US" altLang="zh-CN" sz="3600" kern="0" dirty="0">
                  <a:solidFill>
                    <a:schemeClr val="accent5"/>
                  </a:solidFill>
                  <a:latin typeface="Arial" panose="020B0604020202020204"/>
                  <a:ea typeface="微软雅黑" panose="020B0503020204020204" pitchFamily="34" charset="-122"/>
                  <a:cs typeface="+mn-ea"/>
                  <a:sym typeface="Arial" panose="020B0604020202020204"/>
                </a:rPr>
                <a:t>A</a:t>
              </a:r>
              <a:endParaRPr lang="zh-CN" altLang="en-US" sz="3600" kern="0" dirty="0">
                <a:solidFill>
                  <a:schemeClr val="accent5"/>
                </a:solidFill>
                <a:latin typeface="Arial" panose="020B0604020202020204"/>
                <a:ea typeface="微软雅黑" panose="020B0503020204020204" pitchFamily="34" charset="-122"/>
                <a:cs typeface="+mn-ea"/>
                <a:sym typeface="Arial" panose="020B0604020202020204"/>
              </a:endParaRPr>
            </a:p>
          </p:txBody>
        </p:sp>
        <p:sp>
          <p:nvSpPr>
            <p:cNvPr id="8" name="MH_Other_4"/>
            <p:cNvSpPr/>
            <p:nvPr>
              <p:custDataLst>
                <p:tags r:id="rId4"/>
              </p:custDataLst>
            </p:nvPr>
          </p:nvSpPr>
          <p:spPr>
            <a:xfrm rot="21556260">
              <a:off x="3992882" y="2967881"/>
              <a:ext cx="1647423" cy="376113"/>
            </a:xfrm>
            <a:prstGeom prst="rect">
              <a:avLst/>
            </a:prstGeom>
            <a:solidFill>
              <a:schemeClr val="accent4"/>
            </a:solidFill>
            <a:ln w="2540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9" name="MH_Other_5"/>
            <p:cNvSpPr/>
            <p:nvPr>
              <p:custDataLst>
                <p:tags r:id="rId5"/>
              </p:custDataLst>
            </p:nvPr>
          </p:nvSpPr>
          <p:spPr>
            <a:xfrm rot="1355877">
              <a:off x="5072833" y="2228851"/>
              <a:ext cx="1645224" cy="1647423"/>
            </a:xfrm>
            <a:prstGeom prst="ellipse">
              <a:avLst/>
            </a:prstGeom>
            <a:solidFill>
              <a:schemeClr val="accent3"/>
            </a:solidFill>
            <a:ln w="635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10" name="MH_Other_6"/>
            <p:cNvSpPr/>
            <p:nvPr>
              <p:custDataLst>
                <p:tags r:id="rId6"/>
              </p:custDataLst>
            </p:nvPr>
          </p:nvSpPr>
          <p:spPr>
            <a:xfrm>
              <a:off x="5367566" y="2475195"/>
              <a:ext cx="1198727" cy="1198726"/>
            </a:xfrm>
            <a:prstGeom prst="ellipse">
              <a:avLst/>
            </a:prstGeom>
            <a:solidFill>
              <a:srgbClr val="FFFFFF"/>
            </a:solidFill>
            <a:ln w="25400" cap="flat" cmpd="sng" algn="ctr">
              <a:noFill/>
              <a:prstDash val="solid"/>
            </a:ln>
            <a:effectLst/>
          </p:spPr>
          <p:txBody>
            <a:bodyPr lIns="0" tIns="0" rIns="108000" bIns="0" anchor="ctr"/>
            <a:lstStyle/>
            <a:p>
              <a:pPr>
                <a:defRPr/>
              </a:pPr>
              <a:r>
                <a:rPr lang="en-US" altLang="zh-CN" sz="3600" kern="0" dirty="0">
                  <a:solidFill>
                    <a:schemeClr val="accent3"/>
                  </a:solidFill>
                  <a:latin typeface="Arial" panose="020B0604020202020204"/>
                  <a:ea typeface="微软雅黑" panose="020B0503020204020204" pitchFamily="34" charset="-122"/>
                  <a:cs typeface="+mn-ea"/>
                  <a:sym typeface="Arial" panose="020B0604020202020204"/>
                </a:rPr>
                <a:t>B</a:t>
              </a:r>
              <a:endParaRPr lang="zh-CN" altLang="en-US" sz="3600" kern="0" dirty="0">
                <a:solidFill>
                  <a:schemeClr val="accent3"/>
                </a:solidFill>
                <a:latin typeface="Arial" panose="020B0604020202020204"/>
                <a:ea typeface="微软雅黑" panose="020B0503020204020204" pitchFamily="34" charset="-122"/>
                <a:cs typeface="+mn-ea"/>
                <a:sym typeface="Arial" panose="020B0604020202020204"/>
              </a:endParaRPr>
            </a:p>
          </p:txBody>
        </p:sp>
        <p:sp>
          <p:nvSpPr>
            <p:cNvPr id="11" name="MH_Other_7"/>
            <p:cNvSpPr/>
            <p:nvPr>
              <p:custDataLst>
                <p:tags r:id="rId7"/>
              </p:custDataLst>
            </p:nvPr>
          </p:nvSpPr>
          <p:spPr>
            <a:xfrm rot="21556260">
              <a:off x="6040612" y="2917293"/>
              <a:ext cx="1647424" cy="373915"/>
            </a:xfrm>
            <a:prstGeom prst="rect">
              <a:avLst/>
            </a:prstGeom>
            <a:solidFill>
              <a:schemeClr val="accent4"/>
            </a:solidFill>
            <a:ln w="2540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12" name="MH_Other_8"/>
            <p:cNvSpPr/>
            <p:nvPr>
              <p:custDataLst>
                <p:tags r:id="rId8"/>
              </p:custDataLst>
            </p:nvPr>
          </p:nvSpPr>
          <p:spPr>
            <a:xfrm rot="1355877">
              <a:off x="7239341" y="2281638"/>
              <a:ext cx="1647423" cy="1645224"/>
            </a:xfrm>
            <a:prstGeom prst="ellipse">
              <a:avLst/>
            </a:prstGeom>
            <a:solidFill>
              <a:schemeClr val="accent6"/>
            </a:solidFill>
            <a:ln w="635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sp>
          <p:nvSpPr>
            <p:cNvPr id="13" name="MH_Other_9"/>
            <p:cNvSpPr/>
            <p:nvPr>
              <p:custDataLst>
                <p:tags r:id="rId9"/>
              </p:custDataLst>
            </p:nvPr>
          </p:nvSpPr>
          <p:spPr>
            <a:xfrm>
              <a:off x="7536271" y="2525781"/>
              <a:ext cx="1196527" cy="1198727"/>
            </a:xfrm>
            <a:prstGeom prst="ellipse">
              <a:avLst/>
            </a:prstGeom>
            <a:solidFill>
              <a:srgbClr val="FFFFFF"/>
            </a:solidFill>
            <a:ln w="25400" cap="flat" cmpd="sng" algn="ctr">
              <a:noFill/>
              <a:prstDash val="solid"/>
            </a:ln>
            <a:effectLst/>
          </p:spPr>
          <p:txBody>
            <a:bodyPr lIns="0" tIns="0" rIns="108000" bIns="0" anchor="ctr"/>
            <a:lstStyle/>
            <a:p>
              <a:pPr>
                <a:defRPr/>
              </a:pPr>
              <a:r>
                <a:rPr lang="en-US" altLang="zh-CN" sz="3600" kern="0" dirty="0">
                  <a:solidFill>
                    <a:schemeClr val="accent6"/>
                  </a:solidFill>
                  <a:latin typeface="Arial" panose="020B0604020202020204"/>
                  <a:ea typeface="微软雅黑" panose="020B0503020204020204" pitchFamily="34" charset="-122"/>
                  <a:cs typeface="+mn-ea"/>
                  <a:sym typeface="Arial" panose="020B0604020202020204"/>
                </a:rPr>
                <a:t>C</a:t>
              </a:r>
              <a:endParaRPr lang="zh-CN" altLang="en-US" sz="3600" kern="0" dirty="0">
                <a:solidFill>
                  <a:schemeClr val="accent6"/>
                </a:solidFill>
                <a:latin typeface="Arial" panose="020B0604020202020204"/>
                <a:ea typeface="微软雅黑" panose="020B0503020204020204" pitchFamily="34" charset="-122"/>
                <a:cs typeface="+mn-ea"/>
                <a:sym typeface="Arial" panose="020B0604020202020204"/>
              </a:endParaRPr>
            </a:p>
          </p:txBody>
        </p:sp>
        <p:sp>
          <p:nvSpPr>
            <p:cNvPr id="14" name="MH_Other_10"/>
            <p:cNvSpPr/>
            <p:nvPr>
              <p:custDataLst>
                <p:tags r:id="rId10"/>
              </p:custDataLst>
            </p:nvPr>
          </p:nvSpPr>
          <p:spPr>
            <a:xfrm rot="21584426">
              <a:off x="8213716" y="2719337"/>
              <a:ext cx="1935558" cy="774223"/>
            </a:xfrm>
            <a:prstGeom prst="rightArrow">
              <a:avLst/>
            </a:prstGeom>
            <a:solidFill>
              <a:schemeClr val="accent4"/>
            </a:solidFill>
            <a:ln w="25400" cap="flat" cmpd="sng" algn="ctr">
              <a:noFill/>
              <a:prstDash val="solid"/>
            </a:ln>
            <a:effectLst/>
          </p:spPr>
          <p:txBody>
            <a:bodyPr anchor="ctr"/>
            <a:lstStyle/>
            <a:p>
              <a:pPr algn="ctr">
                <a:defRPr/>
              </a:pPr>
              <a:endParaRPr lang="zh-CN" altLang="en-US" sz="1200" kern="0">
                <a:solidFill>
                  <a:sysClr val="window" lastClr="FFFFFF"/>
                </a:solidFill>
                <a:latin typeface="Arial" panose="020B0604020202020204"/>
                <a:ea typeface="微软雅黑" panose="020B0503020204020204" pitchFamily="34" charset="-122"/>
                <a:cs typeface="+mn-ea"/>
                <a:sym typeface="Arial" panose="020B0604020202020204"/>
              </a:endParaRPr>
            </a:p>
          </p:txBody>
        </p:sp>
      </p:grpSp>
      <p:sp>
        <p:nvSpPr>
          <p:cNvPr id="21" name="išľíďè"/>
          <p:cNvSpPr/>
          <p:nvPr/>
        </p:nvSpPr>
        <p:spPr bwMode="auto">
          <a:xfrm>
            <a:off x="1453471" y="4359150"/>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（一）物质财富极大丰富，消费资料按需分配</a:t>
            </a:r>
          </a:p>
        </p:txBody>
      </p:sp>
      <p:sp>
        <p:nvSpPr>
          <p:cNvPr id="23" name="išľíďè"/>
          <p:cNvSpPr/>
          <p:nvPr/>
        </p:nvSpPr>
        <p:spPr bwMode="auto">
          <a:xfrm>
            <a:off x="4449350" y="4434446"/>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1" i="0" u="none" strike="noStrike" kern="1200" cap="none" spc="0" normalizeH="0" baseline="0" noProof="0" dirty="0">
                <a:ln>
                  <a:noFill/>
                </a:ln>
                <a:solidFill>
                  <a:schemeClr val="bg2">
                    <a:lumMod val="10000"/>
                  </a:schemeClr>
                </a:solidFill>
                <a:effectLst/>
                <a:uLnTx/>
                <a:uFillTx/>
              </a:rPr>
              <a:t>（二）社会关系高度和谐，人们精神境界极大提高</a:t>
            </a:r>
          </a:p>
        </p:txBody>
      </p:sp>
      <p:sp>
        <p:nvSpPr>
          <p:cNvPr id="25" name="išľíďè"/>
          <p:cNvSpPr/>
          <p:nvPr/>
        </p:nvSpPr>
        <p:spPr bwMode="auto">
          <a:xfrm>
            <a:off x="7536034" y="4434046"/>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lang="zh-CN" altLang="en-US" b="1" dirty="0" smtClean="0">
                <a:solidFill>
                  <a:schemeClr val="bg2">
                    <a:lumMod val="10000"/>
                  </a:schemeClr>
                </a:solidFill>
              </a:rPr>
              <a:t>（</a:t>
            </a:r>
            <a:r>
              <a:rPr kumimoji="0" b="1" i="0" u="none" strike="noStrike" kern="1200" cap="none" spc="0" normalizeH="0" baseline="0" noProof="0" dirty="0" smtClean="0">
                <a:ln>
                  <a:noFill/>
                </a:ln>
                <a:solidFill>
                  <a:schemeClr val="bg2">
                    <a:lumMod val="10000"/>
                  </a:schemeClr>
                </a:solidFill>
                <a:effectLst/>
                <a:uLnTx/>
                <a:uFillTx/>
              </a:rPr>
              <a:t>三</a:t>
            </a:r>
            <a:r>
              <a:rPr lang="zh-CN" altLang="en-US" b="1" dirty="0" smtClean="0">
                <a:solidFill>
                  <a:schemeClr val="bg2">
                    <a:lumMod val="10000"/>
                  </a:schemeClr>
                </a:solidFill>
              </a:rPr>
              <a:t>）</a:t>
            </a:r>
            <a:r>
              <a:rPr kumimoji="0" b="1" i="0" u="none" strike="noStrike" kern="1200" cap="none" spc="0" normalizeH="0" baseline="0" noProof="0" dirty="0" smtClean="0">
                <a:ln>
                  <a:noFill/>
                </a:ln>
                <a:solidFill>
                  <a:schemeClr val="bg2">
                    <a:lumMod val="10000"/>
                  </a:schemeClr>
                </a:solidFill>
                <a:effectLst/>
                <a:uLnTx/>
                <a:uFillTx/>
              </a:rPr>
              <a:t>实现每个人自由而全面的发展</a:t>
            </a:r>
            <a:r>
              <a:rPr kumimoji="0" b="1" i="0" u="none" strike="noStrike" kern="1200" cap="none" spc="0" normalizeH="0" baseline="0" noProof="0" dirty="0">
                <a:ln>
                  <a:noFill/>
                </a:ln>
                <a:solidFill>
                  <a:schemeClr val="bg2">
                    <a:lumMod val="10000"/>
                  </a:schemeClr>
                </a:solidFill>
                <a:effectLst/>
                <a:uLnTx/>
                <a:uFillTx/>
              </a:rPr>
              <a:t>，人类从必然王国向自由王国的飞跃</a:t>
            </a:r>
          </a:p>
        </p:txBody>
      </p:sp>
    </p:spTree>
  </p:cSld>
  <p:clrMapOvr>
    <a:masterClrMapping/>
  </p:clrMapOvr>
  <mc:AlternateContent xmlns:mc="http://schemas.openxmlformats.org/markup-compatibility/2006">
    <mc:Choice xmlns="" xmlns:p14="http://schemas.microsoft.com/office/powerpoint/2010/main" Requires="p14">
      <p:transition spd="slow" p14:dur="1600" advClick="0" advTm="2000">
        <p14:prism isInverted="1"/>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wipe(down)">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down)">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down)">
                                      <p:cBhvr>
                                        <p:cTn id="2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p:bldP spid="25"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0" y="-1562592"/>
            <a:ext cx="10287000" cy="6858000"/>
          </a:xfrm>
          <a:prstGeom prst="rect">
            <a:avLst/>
          </a:prstGeom>
        </p:spPr>
      </p:pic>
      <p:sp>
        <p:nvSpPr>
          <p:cNvPr id="6" name="矩形 5"/>
          <p:cNvSpPr/>
          <p:nvPr/>
        </p:nvSpPr>
        <p:spPr>
          <a:xfrm>
            <a:off x="0" y="5088503"/>
            <a:ext cx="12192000" cy="17313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流程图: 延期 4"/>
          <p:cNvSpPr/>
          <p:nvPr/>
        </p:nvSpPr>
        <p:spPr>
          <a:xfrm rot="15487342">
            <a:off x="4361538" y="-1719564"/>
            <a:ext cx="3269773" cy="12950860"/>
          </a:xfrm>
          <a:prstGeom prst="flowChartDelay">
            <a:avLst/>
          </a:prstGeom>
          <a:solidFill>
            <a:schemeClr val="bg1"/>
          </a:solidFill>
          <a:ln>
            <a:no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PA_文本框 13"/>
          <p:cNvSpPr txBox="1"/>
          <p:nvPr>
            <p:custDataLst>
              <p:tags r:id="rId1"/>
            </p:custDataLst>
          </p:nvPr>
        </p:nvSpPr>
        <p:spPr>
          <a:xfrm>
            <a:off x="3990897" y="3561365"/>
            <a:ext cx="4504759" cy="1207831"/>
          </a:xfrm>
          <a:prstGeom prst="rect">
            <a:avLst/>
          </a:prstGeom>
          <a:noFill/>
        </p:spPr>
        <p:txBody>
          <a:bodyPr wrap="none" rtlCol="0" anchor="ctr">
            <a:spAutoFit/>
          </a:bodyPr>
          <a:lstStyle/>
          <a:p>
            <a:pPr>
              <a:lnSpc>
                <a:spcPct val="120000"/>
              </a:lnSpc>
            </a:pPr>
            <a:r>
              <a:rPr lang="en-US" altLang="zh-CN" sz="6600" b="1" dirty="0">
                <a:solidFill>
                  <a:schemeClr val="tx1">
                    <a:lumMod val="95000"/>
                    <a:lumOff val="5000"/>
                  </a:schemeClr>
                </a:solidFill>
                <a:latin typeface="方正有猫在_GBK" panose="02000000000000000000" pitchFamily="2" charset="-122"/>
                <a:ea typeface="方正有猫在_GBK" panose="02000000000000000000" pitchFamily="2" charset="-122"/>
              </a:rPr>
              <a:t>THANKS~</a:t>
            </a:r>
            <a:endParaRPr lang="zh-CN" altLang="en-US" sz="6600" b="1" dirty="0">
              <a:solidFill>
                <a:schemeClr val="tx1">
                  <a:lumMod val="95000"/>
                  <a:lumOff val="5000"/>
                </a:schemeClr>
              </a:solidFill>
              <a:latin typeface="方正有猫在_GBK" panose="02000000000000000000" pitchFamily="2" charset="-122"/>
              <a:ea typeface="方正有猫在_GBK" panose="02000000000000000000" pitchFamily="2" charset="-122"/>
            </a:endParaRPr>
          </a:p>
        </p:txBody>
      </p:sp>
      <p:pic>
        <p:nvPicPr>
          <p:cNvPr id="10" name="汪苏泷 - 有点甜">
            <a:hlinkClick r:id="" action="ppaction://media"/>
          </p:cNvPr>
          <p:cNvPicPr>
            <a:picLocks noChangeAspect="1"/>
          </p:cNvPicPr>
          <p:nvPr>
            <a:videoFile r:link="rId2"/>
            <p:extLst>
              <p:ext uri="{DAA4B4D4-6D71-4841-9C94-3DE7FCFB9230}">
                <p14:media xmlns="" xmlns:p14="http://schemas.microsoft.com/office/powerpoint/2010/main" r:embed="rId6"/>
              </p:ext>
            </p:extLst>
          </p:nvPr>
        </p:nvPicPr>
        <p:blipFill>
          <a:blip r:embed="rId7"/>
          <a:stretch>
            <a:fillRect/>
          </a:stretch>
        </p:blipFill>
        <p:spPr>
          <a:xfrm>
            <a:off x="-983624" y="0"/>
            <a:ext cx="800934" cy="800934"/>
          </a:xfrm>
          <a:prstGeom prst="rect">
            <a:avLst/>
          </a:prstGeom>
        </p:spPr>
      </p:pic>
      <p:cxnSp>
        <p:nvCxnSpPr>
          <p:cNvPr id="9" name="直接连接符 8"/>
          <p:cNvCxnSpPr/>
          <p:nvPr/>
        </p:nvCxnSpPr>
        <p:spPr>
          <a:xfrm>
            <a:off x="11366695" y="-379828"/>
            <a:ext cx="0" cy="7723163"/>
          </a:xfrm>
          <a:prstGeom prst="line">
            <a:avLst/>
          </a:prstGeom>
          <a:ln w="76200">
            <a:solidFill>
              <a:srgbClr val="4B4B4B"/>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par>
                          <p:cTn id="7" fill="hold">
                            <p:stCondLst>
                              <p:cond delay="0"/>
                            </p:stCondLst>
                            <p:childTnLst>
                              <p:par>
                                <p:cTn id="8" presetID="38" presetClass="entr" presetSubtype="0" accel="50000" fill="hold" grpId="0" nodeType="afterEffect">
                                  <p:stCondLst>
                                    <p:cond delay="0"/>
                                  </p:stCondLst>
                                  <p:iterate type="lt">
                                    <p:tmPct val="50000"/>
                                  </p:iterate>
                                  <p:childTnLst>
                                    <p:set>
                                      <p:cBhvr>
                                        <p:cTn id="9" dur="1" fill="hold">
                                          <p:stCondLst>
                                            <p:cond delay="0"/>
                                          </p:stCondLst>
                                        </p:cTn>
                                        <p:tgtEl>
                                          <p:spTgt spid="20"/>
                                        </p:tgtEl>
                                        <p:attrNameLst>
                                          <p:attrName>style.visibility</p:attrName>
                                        </p:attrNameLst>
                                      </p:cBhvr>
                                      <p:to>
                                        <p:strVal val="visible"/>
                                      </p:to>
                                    </p:set>
                                    <p:set>
                                      <p:cBhvr>
                                        <p:cTn id="10" dur="455" fill="hold">
                                          <p:stCondLst>
                                            <p:cond delay="0"/>
                                          </p:stCondLst>
                                        </p:cTn>
                                        <p:tgtEl>
                                          <p:spTgt spid="20"/>
                                        </p:tgtEl>
                                        <p:attrNameLst>
                                          <p:attrName>style.rotation</p:attrName>
                                        </p:attrNameLst>
                                      </p:cBhvr>
                                      <p:to>
                                        <p:strVal val="-45.0"/>
                                      </p:to>
                                    </p:set>
                                    <p:anim calcmode="lin" valueType="num">
                                      <p:cBhvr>
                                        <p:cTn id="11" dur="455" fill="hold">
                                          <p:stCondLst>
                                            <p:cond delay="455"/>
                                          </p:stCondLst>
                                        </p:cTn>
                                        <p:tgtEl>
                                          <p:spTgt spid="20"/>
                                        </p:tgtEl>
                                        <p:attrNameLst>
                                          <p:attrName>style.rotation</p:attrName>
                                        </p:attrNameLst>
                                      </p:cBhvr>
                                      <p:tavLst>
                                        <p:tav tm="0">
                                          <p:val>
                                            <p:fltVal val="-45"/>
                                          </p:val>
                                        </p:tav>
                                        <p:tav tm="69900">
                                          <p:val>
                                            <p:fltVal val="45"/>
                                          </p:val>
                                        </p:tav>
                                        <p:tav tm="100000">
                                          <p:val>
                                            <p:fltVal val="0"/>
                                          </p:val>
                                        </p:tav>
                                      </p:tavLst>
                                    </p:anim>
                                    <p:anim calcmode="lin" valueType="num">
                                      <p:cBhvr>
                                        <p:cTn id="12" dur="455" fill="hold">
                                          <p:stCondLst>
                                            <p:cond delay="0"/>
                                          </p:stCondLst>
                                        </p:cTn>
                                        <p:tgtEl>
                                          <p:spTgt spid="20"/>
                                        </p:tgtEl>
                                        <p:attrNameLst>
                                          <p:attrName>ppt_y</p:attrName>
                                        </p:attrNameLst>
                                      </p:cBhvr>
                                      <p:tavLst>
                                        <p:tav tm="0">
                                          <p:val>
                                            <p:strVal val="#ppt_y-1"/>
                                          </p:val>
                                        </p:tav>
                                        <p:tav tm="100000">
                                          <p:val>
                                            <p:strVal val="#ppt_y-(0.354*#ppt_w-0.172*#ppt_h)"/>
                                          </p:val>
                                        </p:tav>
                                      </p:tavLst>
                                    </p:anim>
                                    <p:anim calcmode="lin" valueType="num">
                                      <p:cBhvr>
                                        <p:cTn id="13" dur="156" decel="50000" autoRev="1" fill="hold">
                                          <p:stCondLst>
                                            <p:cond delay="455"/>
                                          </p:stCondLst>
                                        </p:cTn>
                                        <p:tgtEl>
                                          <p:spTgt spid="20"/>
                                        </p:tgtEl>
                                        <p:attrNameLst>
                                          <p:attrName>ppt_y</p:attrName>
                                        </p:attrNameLst>
                                      </p:cBhvr>
                                      <p:tavLst>
                                        <p:tav tm="0">
                                          <p:val>
                                            <p:strVal val="#ppt_y-(0.354*#ppt_w-0.172*#ppt_h)"/>
                                          </p:val>
                                        </p:tav>
                                        <p:tav tm="100000">
                                          <p:val>
                                            <p:strVal val="#ppt_y-(0.354*#ppt_w-0.172*#ppt_h)-#ppt_h/2"/>
                                          </p:val>
                                        </p:tav>
                                      </p:tavLst>
                                    </p:anim>
                                    <p:anim calcmode="lin" valueType="num">
                                      <p:cBhvr>
                                        <p:cTn id="14" dur="136" fill="hold">
                                          <p:stCondLst>
                                            <p:cond delay="864"/>
                                          </p:stCondLst>
                                        </p:cTn>
                                        <p:tgtEl>
                                          <p:spTgt spid="20"/>
                                        </p:tgtEl>
                                        <p:attrNameLst>
                                          <p:attrName>ppt_y</p:attrName>
                                        </p:attrNameLst>
                                      </p:cBhvr>
                                      <p:tavLst>
                                        <p:tav tm="0">
                                          <p:val>
                                            <p:strVal val="#ppt_y-(0.354*#ppt_w-0.172*#ppt_h)"/>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circle(in)">
                                      <p:cBhvr>
                                        <p:cTn id="19"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20" repeatCount="indefinite" fill="hold" display="0">
                  <p:stCondLst>
                    <p:cond delay="indefinite"/>
                  </p:stCondLst>
                  <p:endCondLst>
                    <p:cond evt="onStopAudio" delay="0">
                      <p:tgtEl>
                        <p:sldTgt/>
                      </p:tgtEl>
                    </p:cond>
                  </p:endCondLst>
                </p:cTn>
                <p:tgtEl>
                  <p:spTgt spid="10"/>
                </p:tgtEl>
              </p:cMediaNode>
            </p:video>
          </p:childTnLst>
        </p:cTn>
      </p:par>
    </p:tnLst>
    <p:bldLst>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205023" y="2062784"/>
            <a:ext cx="5346284" cy="3881564"/>
            <a:chOff x="3033218" y="1716663"/>
            <a:chExt cx="6139039" cy="4457128"/>
          </a:xfrm>
        </p:grpSpPr>
        <p:grpSp>
          <p:nvGrpSpPr>
            <p:cNvPr id="2" name="组合 1"/>
            <p:cNvGrpSpPr/>
            <p:nvPr/>
          </p:nvGrpSpPr>
          <p:grpSpPr>
            <a:xfrm>
              <a:off x="4316549" y="1716663"/>
              <a:ext cx="3600400" cy="4457128"/>
              <a:chOff x="3237412" y="1287497"/>
              <a:chExt cx="2700300" cy="3342846"/>
            </a:xfrm>
          </p:grpSpPr>
          <p:grpSp>
            <p:nvGrpSpPr>
              <p:cNvPr id="4" name="组合 3"/>
              <p:cNvGrpSpPr/>
              <p:nvPr/>
            </p:nvGrpSpPr>
            <p:grpSpPr>
              <a:xfrm>
                <a:off x="3708758" y="1971672"/>
                <a:ext cx="1731780" cy="2658671"/>
                <a:chOff x="2043906" y="2184400"/>
                <a:chExt cx="2185988" cy="3355982"/>
              </a:xfrm>
            </p:grpSpPr>
            <p:grpSp>
              <p:nvGrpSpPr>
                <p:cNvPr id="30" name="组合 29"/>
                <p:cNvGrpSpPr>
                  <a:grpSpLocks noChangeAspect="1"/>
                </p:cNvGrpSpPr>
                <p:nvPr/>
              </p:nvGrpSpPr>
              <p:grpSpPr bwMode="auto">
                <a:xfrm>
                  <a:off x="2043906" y="2184400"/>
                  <a:ext cx="2185988" cy="2435225"/>
                  <a:chOff x="1068" y="723"/>
                  <a:chExt cx="1377" cy="1534"/>
                </a:xfrm>
              </p:grpSpPr>
              <p:sp>
                <p:nvSpPr>
                  <p:cNvPr id="48" name="任意多边形: 形状 47"/>
                  <p:cNvSpPr/>
                  <p:nvPr/>
                </p:nvSpPr>
                <p:spPr bwMode="auto">
                  <a:xfrm>
                    <a:off x="1068" y="723"/>
                    <a:ext cx="1377" cy="1534"/>
                  </a:xfrm>
                  <a:custGeom>
                    <a:avLst/>
                    <a:gdLst>
                      <a:gd name="T0" fmla="*/ 290 w 580"/>
                      <a:gd name="T1" fmla="*/ 0 h 646"/>
                      <a:gd name="T2" fmla="*/ 290 w 580"/>
                      <a:gd name="T3" fmla="*/ 0 h 646"/>
                      <a:gd name="T4" fmla="*/ 290 w 580"/>
                      <a:gd name="T5" fmla="*/ 0 h 646"/>
                      <a:gd name="T6" fmla="*/ 289 w 580"/>
                      <a:gd name="T7" fmla="*/ 0 h 646"/>
                      <a:gd name="T8" fmla="*/ 289 w 580"/>
                      <a:gd name="T9" fmla="*/ 0 h 646"/>
                      <a:gd name="T10" fmla="*/ 0 w 580"/>
                      <a:gd name="T11" fmla="*/ 290 h 646"/>
                      <a:gd name="T12" fmla="*/ 58 w 580"/>
                      <a:gd name="T13" fmla="*/ 464 h 646"/>
                      <a:gd name="T14" fmla="*/ 175 w 580"/>
                      <a:gd name="T15" fmla="*/ 646 h 646"/>
                      <a:gd name="T16" fmla="*/ 405 w 580"/>
                      <a:gd name="T17" fmla="*/ 646 h 646"/>
                      <a:gd name="T18" fmla="*/ 521 w 580"/>
                      <a:gd name="T19" fmla="*/ 464 h 646"/>
                      <a:gd name="T20" fmla="*/ 580 w 580"/>
                      <a:gd name="T21" fmla="*/ 290 h 646"/>
                      <a:gd name="T22" fmla="*/ 290 w 580"/>
                      <a:gd name="T23"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0" h="646">
                        <a:moveTo>
                          <a:pt x="290" y="0"/>
                        </a:moveTo>
                        <a:cubicBezTo>
                          <a:pt x="290" y="0"/>
                          <a:pt x="290" y="0"/>
                          <a:pt x="290" y="0"/>
                        </a:cubicBezTo>
                        <a:cubicBezTo>
                          <a:pt x="290" y="0"/>
                          <a:pt x="290" y="0"/>
                          <a:pt x="290" y="0"/>
                        </a:cubicBezTo>
                        <a:cubicBezTo>
                          <a:pt x="290" y="0"/>
                          <a:pt x="290" y="0"/>
                          <a:pt x="289" y="0"/>
                        </a:cubicBezTo>
                        <a:cubicBezTo>
                          <a:pt x="289" y="0"/>
                          <a:pt x="289" y="0"/>
                          <a:pt x="289" y="0"/>
                        </a:cubicBezTo>
                        <a:cubicBezTo>
                          <a:pt x="129" y="0"/>
                          <a:pt x="0" y="130"/>
                          <a:pt x="0" y="290"/>
                        </a:cubicBezTo>
                        <a:cubicBezTo>
                          <a:pt x="0" y="355"/>
                          <a:pt x="21" y="416"/>
                          <a:pt x="58" y="464"/>
                        </a:cubicBezTo>
                        <a:cubicBezTo>
                          <a:pt x="84" y="499"/>
                          <a:pt x="164" y="583"/>
                          <a:pt x="175" y="646"/>
                        </a:cubicBezTo>
                        <a:cubicBezTo>
                          <a:pt x="405" y="646"/>
                          <a:pt x="405" y="646"/>
                          <a:pt x="405" y="646"/>
                        </a:cubicBezTo>
                        <a:cubicBezTo>
                          <a:pt x="415" y="583"/>
                          <a:pt x="495" y="499"/>
                          <a:pt x="521" y="464"/>
                        </a:cubicBezTo>
                        <a:cubicBezTo>
                          <a:pt x="558" y="416"/>
                          <a:pt x="580" y="355"/>
                          <a:pt x="580" y="290"/>
                        </a:cubicBezTo>
                        <a:cubicBezTo>
                          <a:pt x="580" y="130"/>
                          <a:pt x="450" y="0"/>
                          <a:pt x="290" y="0"/>
                        </a:cubicBezTo>
                        <a:close/>
                      </a:path>
                    </a:pathLst>
                  </a:custGeom>
                  <a:noFill/>
                  <a:ln w="9525">
                    <a:solidFill>
                      <a:srgbClr val="000000"/>
                    </a:solidFill>
                    <a:round/>
                  </a:ln>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9" name="任意多边形: 形状 48"/>
                  <p:cNvSpPr/>
                  <p:nvPr/>
                </p:nvSpPr>
                <p:spPr bwMode="auto">
                  <a:xfrm>
                    <a:off x="1555" y="1599"/>
                    <a:ext cx="401" cy="658"/>
                  </a:xfrm>
                  <a:custGeom>
                    <a:avLst/>
                    <a:gdLst>
                      <a:gd name="T0" fmla="*/ 165 w 169"/>
                      <a:gd name="T1" fmla="*/ 0 h 277"/>
                      <a:gd name="T2" fmla="*/ 161 w 169"/>
                      <a:gd name="T3" fmla="*/ 3 h 277"/>
                      <a:gd name="T4" fmla="*/ 159 w 169"/>
                      <a:gd name="T5" fmla="*/ 10 h 277"/>
                      <a:gd name="T6" fmla="*/ 129 w 169"/>
                      <a:gd name="T7" fmla="*/ 10 h 277"/>
                      <a:gd name="T8" fmla="*/ 123 w 169"/>
                      <a:gd name="T9" fmla="*/ 6 h 277"/>
                      <a:gd name="T10" fmla="*/ 46 w 169"/>
                      <a:gd name="T11" fmla="*/ 6 h 277"/>
                      <a:gd name="T12" fmla="*/ 41 w 169"/>
                      <a:gd name="T13" fmla="*/ 10 h 277"/>
                      <a:gd name="T14" fmla="*/ 10 w 169"/>
                      <a:gd name="T15" fmla="*/ 10 h 277"/>
                      <a:gd name="T16" fmla="*/ 9 w 169"/>
                      <a:gd name="T17" fmla="*/ 3 h 277"/>
                      <a:gd name="T18" fmla="*/ 4 w 169"/>
                      <a:gd name="T19" fmla="*/ 0 h 277"/>
                      <a:gd name="T20" fmla="*/ 1 w 169"/>
                      <a:gd name="T21" fmla="*/ 5 h 277"/>
                      <a:gd name="T22" fmla="*/ 47 w 169"/>
                      <a:gd name="T23" fmla="*/ 201 h 277"/>
                      <a:gd name="T24" fmla="*/ 41 w 169"/>
                      <a:gd name="T25" fmla="*/ 277 h 277"/>
                      <a:gd name="T26" fmla="*/ 128 w 169"/>
                      <a:gd name="T27" fmla="*/ 277 h 277"/>
                      <a:gd name="T28" fmla="*/ 122 w 169"/>
                      <a:gd name="T29" fmla="*/ 201 h 277"/>
                      <a:gd name="T30" fmla="*/ 168 w 169"/>
                      <a:gd name="T31" fmla="*/ 5 h 277"/>
                      <a:gd name="T32" fmla="*/ 165 w 169"/>
                      <a:gd name="T33" fmla="*/ 0 h 277"/>
                      <a:gd name="T34" fmla="*/ 101 w 169"/>
                      <a:gd name="T35" fmla="*/ 180 h 277"/>
                      <a:gd name="T36" fmla="*/ 69 w 169"/>
                      <a:gd name="T37" fmla="*/ 180 h 277"/>
                      <a:gd name="T38" fmla="*/ 69 w 169"/>
                      <a:gd name="T39" fmla="*/ 112 h 277"/>
                      <a:gd name="T40" fmla="*/ 101 w 169"/>
                      <a:gd name="T41" fmla="*/ 112 h 277"/>
                      <a:gd name="T42" fmla="*/ 101 w 169"/>
                      <a:gd name="T43" fmla="*/ 180 h 277"/>
                      <a:gd name="T44" fmla="*/ 119 w 169"/>
                      <a:gd name="T45" fmla="*/ 180 h 277"/>
                      <a:gd name="T46" fmla="*/ 113 w 169"/>
                      <a:gd name="T47" fmla="*/ 180 h 277"/>
                      <a:gd name="T48" fmla="*/ 113 w 169"/>
                      <a:gd name="T49" fmla="*/ 100 h 277"/>
                      <a:gd name="T50" fmla="*/ 107 w 169"/>
                      <a:gd name="T51" fmla="*/ 94 h 277"/>
                      <a:gd name="T52" fmla="*/ 101 w 169"/>
                      <a:gd name="T53" fmla="*/ 100 h 277"/>
                      <a:gd name="T54" fmla="*/ 101 w 169"/>
                      <a:gd name="T55" fmla="*/ 104 h 277"/>
                      <a:gd name="T56" fmla="*/ 69 w 169"/>
                      <a:gd name="T57" fmla="*/ 104 h 277"/>
                      <a:gd name="T58" fmla="*/ 69 w 169"/>
                      <a:gd name="T59" fmla="*/ 100 h 277"/>
                      <a:gd name="T60" fmla="*/ 63 w 169"/>
                      <a:gd name="T61" fmla="*/ 94 h 277"/>
                      <a:gd name="T62" fmla="*/ 57 w 169"/>
                      <a:gd name="T63" fmla="*/ 100 h 277"/>
                      <a:gd name="T64" fmla="*/ 57 w 169"/>
                      <a:gd name="T65" fmla="*/ 180 h 277"/>
                      <a:gd name="T66" fmla="*/ 50 w 169"/>
                      <a:gd name="T67" fmla="*/ 180 h 277"/>
                      <a:gd name="T68" fmla="*/ 11 w 169"/>
                      <a:gd name="T69" fmla="*/ 14 h 277"/>
                      <a:gd name="T70" fmla="*/ 41 w 169"/>
                      <a:gd name="T71" fmla="*/ 14 h 277"/>
                      <a:gd name="T72" fmla="*/ 46 w 169"/>
                      <a:gd name="T73" fmla="*/ 18 h 277"/>
                      <a:gd name="T74" fmla="*/ 123 w 169"/>
                      <a:gd name="T75" fmla="*/ 18 h 277"/>
                      <a:gd name="T76" fmla="*/ 129 w 169"/>
                      <a:gd name="T77" fmla="*/ 14 h 277"/>
                      <a:gd name="T78" fmla="*/ 158 w 169"/>
                      <a:gd name="T79" fmla="*/ 14 h 277"/>
                      <a:gd name="T80" fmla="*/ 119 w 169"/>
                      <a:gd name="T81" fmla="*/ 18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9" h="277">
                        <a:moveTo>
                          <a:pt x="165" y="0"/>
                        </a:moveTo>
                        <a:cubicBezTo>
                          <a:pt x="163" y="0"/>
                          <a:pt x="161" y="1"/>
                          <a:pt x="161" y="3"/>
                        </a:cubicBezTo>
                        <a:cubicBezTo>
                          <a:pt x="159" y="10"/>
                          <a:pt x="159" y="10"/>
                          <a:pt x="159" y="10"/>
                        </a:cubicBezTo>
                        <a:cubicBezTo>
                          <a:pt x="129" y="10"/>
                          <a:pt x="129" y="10"/>
                          <a:pt x="129" y="10"/>
                        </a:cubicBezTo>
                        <a:cubicBezTo>
                          <a:pt x="128" y="8"/>
                          <a:pt x="126" y="6"/>
                          <a:pt x="123" y="6"/>
                        </a:cubicBezTo>
                        <a:cubicBezTo>
                          <a:pt x="46" y="6"/>
                          <a:pt x="46" y="6"/>
                          <a:pt x="46" y="6"/>
                        </a:cubicBezTo>
                        <a:cubicBezTo>
                          <a:pt x="44" y="6"/>
                          <a:pt x="41" y="8"/>
                          <a:pt x="41" y="10"/>
                        </a:cubicBezTo>
                        <a:cubicBezTo>
                          <a:pt x="10" y="10"/>
                          <a:pt x="10" y="10"/>
                          <a:pt x="10" y="10"/>
                        </a:cubicBezTo>
                        <a:cubicBezTo>
                          <a:pt x="9" y="3"/>
                          <a:pt x="9" y="3"/>
                          <a:pt x="9" y="3"/>
                        </a:cubicBezTo>
                        <a:cubicBezTo>
                          <a:pt x="8" y="1"/>
                          <a:pt x="6" y="0"/>
                          <a:pt x="4" y="0"/>
                        </a:cubicBezTo>
                        <a:cubicBezTo>
                          <a:pt x="2" y="1"/>
                          <a:pt x="0" y="3"/>
                          <a:pt x="1" y="5"/>
                        </a:cubicBezTo>
                        <a:cubicBezTo>
                          <a:pt x="47" y="201"/>
                          <a:pt x="47" y="201"/>
                          <a:pt x="47" y="201"/>
                        </a:cubicBezTo>
                        <a:cubicBezTo>
                          <a:pt x="41" y="277"/>
                          <a:pt x="41" y="277"/>
                          <a:pt x="41" y="277"/>
                        </a:cubicBezTo>
                        <a:cubicBezTo>
                          <a:pt x="128" y="277"/>
                          <a:pt x="128" y="277"/>
                          <a:pt x="128" y="277"/>
                        </a:cubicBezTo>
                        <a:cubicBezTo>
                          <a:pt x="122" y="201"/>
                          <a:pt x="122" y="201"/>
                          <a:pt x="122" y="201"/>
                        </a:cubicBezTo>
                        <a:cubicBezTo>
                          <a:pt x="168" y="5"/>
                          <a:pt x="168" y="5"/>
                          <a:pt x="168" y="5"/>
                        </a:cubicBezTo>
                        <a:cubicBezTo>
                          <a:pt x="169" y="3"/>
                          <a:pt x="168" y="1"/>
                          <a:pt x="165" y="0"/>
                        </a:cubicBezTo>
                        <a:close/>
                        <a:moveTo>
                          <a:pt x="101" y="180"/>
                        </a:moveTo>
                        <a:cubicBezTo>
                          <a:pt x="69" y="180"/>
                          <a:pt x="69" y="180"/>
                          <a:pt x="69" y="180"/>
                        </a:cubicBezTo>
                        <a:cubicBezTo>
                          <a:pt x="69" y="112"/>
                          <a:pt x="69" y="112"/>
                          <a:pt x="69" y="112"/>
                        </a:cubicBezTo>
                        <a:cubicBezTo>
                          <a:pt x="101" y="112"/>
                          <a:pt x="101" y="112"/>
                          <a:pt x="101" y="112"/>
                        </a:cubicBezTo>
                        <a:lnTo>
                          <a:pt x="101" y="180"/>
                        </a:lnTo>
                        <a:close/>
                        <a:moveTo>
                          <a:pt x="119" y="180"/>
                        </a:moveTo>
                        <a:cubicBezTo>
                          <a:pt x="113" y="180"/>
                          <a:pt x="113" y="180"/>
                          <a:pt x="113" y="180"/>
                        </a:cubicBezTo>
                        <a:cubicBezTo>
                          <a:pt x="113" y="100"/>
                          <a:pt x="113" y="100"/>
                          <a:pt x="113" y="100"/>
                        </a:cubicBezTo>
                        <a:cubicBezTo>
                          <a:pt x="113" y="97"/>
                          <a:pt x="110" y="94"/>
                          <a:pt x="107" y="94"/>
                        </a:cubicBezTo>
                        <a:cubicBezTo>
                          <a:pt x="103" y="94"/>
                          <a:pt x="101" y="97"/>
                          <a:pt x="101" y="100"/>
                        </a:cubicBezTo>
                        <a:cubicBezTo>
                          <a:pt x="101" y="104"/>
                          <a:pt x="101" y="104"/>
                          <a:pt x="101" y="104"/>
                        </a:cubicBezTo>
                        <a:cubicBezTo>
                          <a:pt x="69" y="104"/>
                          <a:pt x="69" y="104"/>
                          <a:pt x="69" y="104"/>
                        </a:cubicBezTo>
                        <a:cubicBezTo>
                          <a:pt x="69" y="100"/>
                          <a:pt x="69" y="100"/>
                          <a:pt x="69" y="100"/>
                        </a:cubicBezTo>
                        <a:cubicBezTo>
                          <a:pt x="69" y="97"/>
                          <a:pt x="66" y="94"/>
                          <a:pt x="63" y="94"/>
                        </a:cubicBezTo>
                        <a:cubicBezTo>
                          <a:pt x="59" y="94"/>
                          <a:pt x="57" y="97"/>
                          <a:pt x="57" y="100"/>
                        </a:cubicBezTo>
                        <a:cubicBezTo>
                          <a:pt x="57" y="180"/>
                          <a:pt x="57" y="180"/>
                          <a:pt x="57" y="180"/>
                        </a:cubicBezTo>
                        <a:cubicBezTo>
                          <a:pt x="50" y="180"/>
                          <a:pt x="50" y="180"/>
                          <a:pt x="50" y="180"/>
                        </a:cubicBezTo>
                        <a:cubicBezTo>
                          <a:pt x="11" y="14"/>
                          <a:pt x="11" y="14"/>
                          <a:pt x="11" y="14"/>
                        </a:cubicBezTo>
                        <a:cubicBezTo>
                          <a:pt x="41" y="14"/>
                          <a:pt x="41" y="14"/>
                          <a:pt x="41" y="14"/>
                        </a:cubicBezTo>
                        <a:cubicBezTo>
                          <a:pt x="41" y="16"/>
                          <a:pt x="44" y="18"/>
                          <a:pt x="46" y="18"/>
                        </a:cubicBezTo>
                        <a:cubicBezTo>
                          <a:pt x="123" y="18"/>
                          <a:pt x="123" y="18"/>
                          <a:pt x="123" y="18"/>
                        </a:cubicBezTo>
                        <a:cubicBezTo>
                          <a:pt x="126" y="18"/>
                          <a:pt x="128" y="16"/>
                          <a:pt x="129" y="14"/>
                        </a:cubicBezTo>
                        <a:cubicBezTo>
                          <a:pt x="158" y="14"/>
                          <a:pt x="158" y="14"/>
                          <a:pt x="158" y="14"/>
                        </a:cubicBezTo>
                        <a:lnTo>
                          <a:pt x="119" y="180"/>
                        </a:lnTo>
                        <a:close/>
                      </a:path>
                    </a:pathLst>
                  </a:custGeom>
                  <a:solidFill>
                    <a:schemeClr val="tx2">
                      <a:lumMod val="50000"/>
                      <a:alpha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grpSp>
            <p:grpSp>
              <p:nvGrpSpPr>
                <p:cNvPr id="31" name="组合 30"/>
                <p:cNvGrpSpPr>
                  <a:grpSpLocks noChangeAspect="1"/>
                </p:cNvGrpSpPr>
                <p:nvPr/>
              </p:nvGrpSpPr>
              <p:grpSpPr bwMode="auto">
                <a:xfrm>
                  <a:off x="2590801" y="4610106"/>
                  <a:ext cx="1092200" cy="930276"/>
                  <a:chOff x="3594" y="2904"/>
                  <a:chExt cx="688" cy="586"/>
                </a:xfrm>
              </p:grpSpPr>
              <p:sp>
                <p:nvSpPr>
                  <p:cNvPr id="32" name="矩形 31"/>
                  <p:cNvSpPr/>
                  <p:nvPr/>
                </p:nvSpPr>
                <p:spPr bwMode="auto">
                  <a:xfrm>
                    <a:off x="3653" y="2907"/>
                    <a:ext cx="570" cy="497"/>
                  </a:xfrm>
                  <a:prstGeom prst="rect">
                    <a:avLst/>
                  </a:prstGeom>
                  <a:solidFill>
                    <a:schemeClr val="bg1">
                      <a:lumMod val="6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3" name="任意多边形: 形状 32"/>
                  <p:cNvSpPr/>
                  <p:nvPr/>
                </p:nvSpPr>
                <p:spPr bwMode="auto">
                  <a:xfrm>
                    <a:off x="3653" y="3404"/>
                    <a:ext cx="570" cy="62"/>
                  </a:xfrm>
                  <a:custGeom>
                    <a:avLst/>
                    <a:gdLst>
                      <a:gd name="T0" fmla="*/ 0 w 570"/>
                      <a:gd name="T1" fmla="*/ 0 h 62"/>
                      <a:gd name="T2" fmla="*/ 570 w 570"/>
                      <a:gd name="T3" fmla="*/ 0 h 62"/>
                      <a:gd name="T4" fmla="*/ 527 w 570"/>
                      <a:gd name="T5" fmla="*/ 62 h 62"/>
                      <a:gd name="T6" fmla="*/ 43 w 570"/>
                      <a:gd name="T7" fmla="*/ 62 h 62"/>
                      <a:gd name="T8" fmla="*/ 0 w 570"/>
                      <a:gd name="T9" fmla="*/ 0 h 62"/>
                    </a:gdLst>
                    <a:ahLst/>
                    <a:cxnLst>
                      <a:cxn ang="0">
                        <a:pos x="T0" y="T1"/>
                      </a:cxn>
                      <a:cxn ang="0">
                        <a:pos x="T2" y="T3"/>
                      </a:cxn>
                      <a:cxn ang="0">
                        <a:pos x="T4" y="T5"/>
                      </a:cxn>
                      <a:cxn ang="0">
                        <a:pos x="T6" y="T7"/>
                      </a:cxn>
                      <a:cxn ang="0">
                        <a:pos x="T8" y="T9"/>
                      </a:cxn>
                    </a:cxnLst>
                    <a:rect l="0" t="0" r="r" b="b"/>
                    <a:pathLst>
                      <a:path w="570" h="62">
                        <a:moveTo>
                          <a:pt x="0" y="0"/>
                        </a:moveTo>
                        <a:lnTo>
                          <a:pt x="570" y="0"/>
                        </a:lnTo>
                        <a:lnTo>
                          <a:pt x="527" y="62"/>
                        </a:lnTo>
                        <a:lnTo>
                          <a:pt x="43" y="62"/>
                        </a:lnTo>
                        <a:lnTo>
                          <a:pt x="0" y="0"/>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4" name="任意多边形: 形状 33"/>
                  <p:cNvSpPr/>
                  <p:nvPr/>
                </p:nvSpPr>
                <p:spPr bwMode="auto">
                  <a:xfrm>
                    <a:off x="3594" y="2904"/>
                    <a:ext cx="688" cy="126"/>
                  </a:xfrm>
                  <a:custGeom>
                    <a:avLst/>
                    <a:gdLst>
                      <a:gd name="T0" fmla="*/ 290 w 290"/>
                      <a:gd name="T1" fmla="*/ 20 h 53"/>
                      <a:gd name="T2" fmla="*/ 267 w 290"/>
                      <a:gd name="T3" fmla="*/ 41 h 53"/>
                      <a:gd name="T4" fmla="*/ 23 w 290"/>
                      <a:gd name="T5" fmla="*/ 52 h 53"/>
                      <a:gd name="T6" fmla="*/ 0 w 290"/>
                      <a:gd name="T7" fmla="*/ 33 h 53"/>
                      <a:gd name="T8" fmla="*/ 0 w 290"/>
                      <a:gd name="T9" fmla="*/ 33 h 53"/>
                      <a:gd name="T10" fmla="*/ 23 w 290"/>
                      <a:gd name="T11" fmla="*/ 12 h 53"/>
                      <a:gd name="T12" fmla="*/ 267 w 290"/>
                      <a:gd name="T13" fmla="*/ 1 h 53"/>
                      <a:gd name="T14" fmla="*/ 290 w 290"/>
                      <a:gd name="T15" fmla="*/ 2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3">
                        <a:moveTo>
                          <a:pt x="290" y="20"/>
                        </a:moveTo>
                        <a:cubicBezTo>
                          <a:pt x="290" y="31"/>
                          <a:pt x="280" y="40"/>
                          <a:pt x="267" y="41"/>
                        </a:cubicBezTo>
                        <a:cubicBezTo>
                          <a:pt x="23" y="52"/>
                          <a:pt x="23" y="52"/>
                          <a:pt x="23" y="52"/>
                        </a:cubicBezTo>
                        <a:cubicBezTo>
                          <a:pt x="10" y="53"/>
                          <a:pt x="0" y="44"/>
                          <a:pt x="0" y="33"/>
                        </a:cubicBezTo>
                        <a:cubicBezTo>
                          <a:pt x="0" y="33"/>
                          <a:pt x="0" y="33"/>
                          <a:pt x="0" y="33"/>
                        </a:cubicBezTo>
                        <a:cubicBezTo>
                          <a:pt x="0" y="22"/>
                          <a:pt x="10" y="13"/>
                          <a:pt x="23" y="12"/>
                        </a:cubicBezTo>
                        <a:cubicBezTo>
                          <a:pt x="267" y="1"/>
                          <a:pt x="267" y="1"/>
                          <a:pt x="267" y="1"/>
                        </a:cubicBezTo>
                        <a:cubicBezTo>
                          <a:pt x="280" y="0"/>
                          <a:pt x="290" y="9"/>
                          <a:pt x="290" y="20"/>
                        </a:cubicBez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5" name="任意多边形: 形状 34"/>
                  <p:cNvSpPr/>
                  <p:nvPr/>
                </p:nvSpPr>
                <p:spPr bwMode="auto">
                  <a:xfrm>
                    <a:off x="3594" y="3030"/>
                    <a:ext cx="688" cy="123"/>
                  </a:xfrm>
                  <a:custGeom>
                    <a:avLst/>
                    <a:gdLst>
                      <a:gd name="T0" fmla="*/ 290 w 290"/>
                      <a:gd name="T1" fmla="*/ 19 h 52"/>
                      <a:gd name="T2" fmla="*/ 267 w 290"/>
                      <a:gd name="T3" fmla="*/ 40 h 52"/>
                      <a:gd name="T4" fmla="*/ 23 w 290"/>
                      <a:gd name="T5" fmla="*/ 52 h 52"/>
                      <a:gd name="T6" fmla="*/ 0 w 290"/>
                      <a:gd name="T7" fmla="*/ 33 h 52"/>
                      <a:gd name="T8" fmla="*/ 0 w 290"/>
                      <a:gd name="T9" fmla="*/ 33 h 52"/>
                      <a:gd name="T10" fmla="*/ 23 w 290"/>
                      <a:gd name="T11" fmla="*/ 12 h 52"/>
                      <a:gd name="T12" fmla="*/ 267 w 290"/>
                      <a:gd name="T13" fmla="*/ 0 h 52"/>
                      <a:gd name="T14" fmla="*/ 290 w 290"/>
                      <a:gd name="T15" fmla="*/ 19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2">
                        <a:moveTo>
                          <a:pt x="290" y="19"/>
                        </a:moveTo>
                        <a:cubicBezTo>
                          <a:pt x="290" y="30"/>
                          <a:pt x="280" y="40"/>
                          <a:pt x="267" y="40"/>
                        </a:cubicBezTo>
                        <a:cubicBezTo>
                          <a:pt x="23" y="52"/>
                          <a:pt x="23" y="52"/>
                          <a:pt x="23" y="52"/>
                        </a:cubicBezTo>
                        <a:cubicBezTo>
                          <a:pt x="10" y="52"/>
                          <a:pt x="0" y="44"/>
                          <a:pt x="0" y="33"/>
                        </a:cubicBezTo>
                        <a:cubicBezTo>
                          <a:pt x="0" y="33"/>
                          <a:pt x="0" y="33"/>
                          <a:pt x="0" y="33"/>
                        </a:cubicBezTo>
                        <a:cubicBezTo>
                          <a:pt x="0" y="22"/>
                          <a:pt x="10" y="12"/>
                          <a:pt x="23" y="12"/>
                        </a:cubicBezTo>
                        <a:cubicBezTo>
                          <a:pt x="267" y="0"/>
                          <a:pt x="267" y="0"/>
                          <a:pt x="267" y="0"/>
                        </a:cubicBezTo>
                        <a:cubicBezTo>
                          <a:pt x="280" y="0"/>
                          <a:pt x="290" y="8"/>
                          <a:pt x="290" y="19"/>
                        </a:cubicBez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6" name="任意多边形: 形状 35"/>
                  <p:cNvSpPr/>
                  <p:nvPr/>
                </p:nvSpPr>
                <p:spPr bwMode="auto">
                  <a:xfrm>
                    <a:off x="3594" y="3153"/>
                    <a:ext cx="688" cy="126"/>
                  </a:xfrm>
                  <a:custGeom>
                    <a:avLst/>
                    <a:gdLst>
                      <a:gd name="T0" fmla="*/ 290 w 290"/>
                      <a:gd name="T1" fmla="*/ 20 h 53"/>
                      <a:gd name="T2" fmla="*/ 267 w 290"/>
                      <a:gd name="T3" fmla="*/ 41 h 53"/>
                      <a:gd name="T4" fmla="*/ 23 w 290"/>
                      <a:gd name="T5" fmla="*/ 52 h 53"/>
                      <a:gd name="T6" fmla="*/ 0 w 290"/>
                      <a:gd name="T7" fmla="*/ 33 h 53"/>
                      <a:gd name="T8" fmla="*/ 0 w 290"/>
                      <a:gd name="T9" fmla="*/ 33 h 53"/>
                      <a:gd name="T10" fmla="*/ 23 w 290"/>
                      <a:gd name="T11" fmla="*/ 12 h 53"/>
                      <a:gd name="T12" fmla="*/ 267 w 290"/>
                      <a:gd name="T13" fmla="*/ 1 h 53"/>
                      <a:gd name="T14" fmla="*/ 290 w 290"/>
                      <a:gd name="T15" fmla="*/ 2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3">
                        <a:moveTo>
                          <a:pt x="290" y="20"/>
                        </a:moveTo>
                        <a:cubicBezTo>
                          <a:pt x="290" y="31"/>
                          <a:pt x="280" y="40"/>
                          <a:pt x="267" y="41"/>
                        </a:cubicBezTo>
                        <a:cubicBezTo>
                          <a:pt x="23" y="52"/>
                          <a:pt x="23" y="52"/>
                          <a:pt x="23" y="52"/>
                        </a:cubicBezTo>
                        <a:cubicBezTo>
                          <a:pt x="10" y="53"/>
                          <a:pt x="0" y="44"/>
                          <a:pt x="0" y="33"/>
                        </a:cubicBezTo>
                        <a:cubicBezTo>
                          <a:pt x="0" y="33"/>
                          <a:pt x="0" y="33"/>
                          <a:pt x="0" y="33"/>
                        </a:cubicBezTo>
                        <a:cubicBezTo>
                          <a:pt x="0" y="22"/>
                          <a:pt x="10" y="13"/>
                          <a:pt x="23" y="12"/>
                        </a:cubicBezTo>
                        <a:cubicBezTo>
                          <a:pt x="267" y="1"/>
                          <a:pt x="267" y="1"/>
                          <a:pt x="267" y="1"/>
                        </a:cubicBezTo>
                        <a:cubicBezTo>
                          <a:pt x="280" y="0"/>
                          <a:pt x="290" y="9"/>
                          <a:pt x="290" y="20"/>
                        </a:cubicBez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7" name="任意多边形: 形状 36"/>
                  <p:cNvSpPr/>
                  <p:nvPr/>
                </p:nvSpPr>
                <p:spPr bwMode="auto">
                  <a:xfrm>
                    <a:off x="3594" y="3279"/>
                    <a:ext cx="688" cy="125"/>
                  </a:xfrm>
                  <a:custGeom>
                    <a:avLst/>
                    <a:gdLst>
                      <a:gd name="T0" fmla="*/ 290 w 290"/>
                      <a:gd name="T1" fmla="*/ 20 h 53"/>
                      <a:gd name="T2" fmla="*/ 267 w 290"/>
                      <a:gd name="T3" fmla="*/ 41 h 53"/>
                      <a:gd name="T4" fmla="*/ 23 w 290"/>
                      <a:gd name="T5" fmla="*/ 52 h 53"/>
                      <a:gd name="T6" fmla="*/ 0 w 290"/>
                      <a:gd name="T7" fmla="*/ 33 h 53"/>
                      <a:gd name="T8" fmla="*/ 0 w 290"/>
                      <a:gd name="T9" fmla="*/ 33 h 53"/>
                      <a:gd name="T10" fmla="*/ 23 w 290"/>
                      <a:gd name="T11" fmla="*/ 12 h 53"/>
                      <a:gd name="T12" fmla="*/ 267 w 290"/>
                      <a:gd name="T13" fmla="*/ 1 h 53"/>
                      <a:gd name="T14" fmla="*/ 290 w 290"/>
                      <a:gd name="T15" fmla="*/ 2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0" h="53">
                        <a:moveTo>
                          <a:pt x="290" y="20"/>
                        </a:moveTo>
                        <a:cubicBezTo>
                          <a:pt x="290" y="31"/>
                          <a:pt x="280" y="40"/>
                          <a:pt x="267" y="41"/>
                        </a:cubicBezTo>
                        <a:cubicBezTo>
                          <a:pt x="23" y="52"/>
                          <a:pt x="23" y="52"/>
                          <a:pt x="23" y="52"/>
                        </a:cubicBezTo>
                        <a:cubicBezTo>
                          <a:pt x="10" y="53"/>
                          <a:pt x="0" y="44"/>
                          <a:pt x="0" y="33"/>
                        </a:cubicBezTo>
                        <a:cubicBezTo>
                          <a:pt x="0" y="33"/>
                          <a:pt x="0" y="33"/>
                          <a:pt x="0" y="33"/>
                        </a:cubicBezTo>
                        <a:cubicBezTo>
                          <a:pt x="0" y="22"/>
                          <a:pt x="10" y="13"/>
                          <a:pt x="23" y="12"/>
                        </a:cubicBezTo>
                        <a:cubicBezTo>
                          <a:pt x="267" y="1"/>
                          <a:pt x="267" y="1"/>
                          <a:pt x="267" y="1"/>
                        </a:cubicBezTo>
                        <a:cubicBezTo>
                          <a:pt x="280" y="0"/>
                          <a:pt x="290" y="9"/>
                          <a:pt x="290" y="20"/>
                        </a:cubicBez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8" name="任意多边形: 形状 37"/>
                  <p:cNvSpPr/>
                  <p:nvPr/>
                </p:nvSpPr>
                <p:spPr bwMode="auto">
                  <a:xfrm>
                    <a:off x="3902" y="2904"/>
                    <a:ext cx="380" cy="112"/>
                  </a:xfrm>
                  <a:custGeom>
                    <a:avLst/>
                    <a:gdLst>
                      <a:gd name="T0" fmla="*/ 137 w 160"/>
                      <a:gd name="T1" fmla="*/ 1 h 47"/>
                      <a:gd name="T2" fmla="*/ 0 w 160"/>
                      <a:gd name="T3" fmla="*/ 7 h 47"/>
                      <a:gd name="T4" fmla="*/ 15 w 160"/>
                      <a:gd name="T5" fmla="*/ 26 h 47"/>
                      <a:gd name="T6" fmla="*/ 0 w 160"/>
                      <a:gd name="T7" fmla="*/ 47 h 47"/>
                      <a:gd name="T8" fmla="*/ 137 w 160"/>
                      <a:gd name="T9" fmla="*/ 41 h 47"/>
                      <a:gd name="T10" fmla="*/ 160 w 160"/>
                      <a:gd name="T11" fmla="*/ 20 h 47"/>
                      <a:gd name="T12" fmla="*/ 137 w 160"/>
                      <a:gd name="T13" fmla="*/ 1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1"/>
                        </a:moveTo>
                        <a:cubicBezTo>
                          <a:pt x="0" y="7"/>
                          <a:pt x="0" y="7"/>
                          <a:pt x="0" y="7"/>
                        </a:cubicBezTo>
                        <a:cubicBezTo>
                          <a:pt x="8" y="7"/>
                          <a:pt x="15" y="15"/>
                          <a:pt x="15" y="26"/>
                        </a:cubicBezTo>
                        <a:cubicBezTo>
                          <a:pt x="15" y="37"/>
                          <a:pt x="8" y="47"/>
                          <a:pt x="0" y="47"/>
                        </a:cubicBezTo>
                        <a:cubicBezTo>
                          <a:pt x="137" y="41"/>
                          <a:pt x="137" y="41"/>
                          <a:pt x="137" y="41"/>
                        </a:cubicBezTo>
                        <a:cubicBezTo>
                          <a:pt x="150" y="40"/>
                          <a:pt x="160" y="31"/>
                          <a:pt x="160" y="20"/>
                        </a:cubicBezTo>
                        <a:cubicBezTo>
                          <a:pt x="160" y="9"/>
                          <a:pt x="150" y="0"/>
                          <a:pt x="137" y="1"/>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39" name="任意多边形: 形状 38"/>
                  <p:cNvSpPr/>
                  <p:nvPr/>
                </p:nvSpPr>
                <p:spPr bwMode="auto">
                  <a:xfrm>
                    <a:off x="3902" y="3030"/>
                    <a:ext cx="380" cy="111"/>
                  </a:xfrm>
                  <a:custGeom>
                    <a:avLst/>
                    <a:gdLst>
                      <a:gd name="T0" fmla="*/ 137 w 160"/>
                      <a:gd name="T1" fmla="*/ 0 h 47"/>
                      <a:gd name="T2" fmla="*/ 0 w 160"/>
                      <a:gd name="T3" fmla="*/ 7 h 47"/>
                      <a:gd name="T4" fmla="*/ 15 w 160"/>
                      <a:gd name="T5" fmla="*/ 26 h 47"/>
                      <a:gd name="T6" fmla="*/ 0 w 160"/>
                      <a:gd name="T7" fmla="*/ 47 h 47"/>
                      <a:gd name="T8" fmla="*/ 137 w 160"/>
                      <a:gd name="T9" fmla="*/ 40 h 47"/>
                      <a:gd name="T10" fmla="*/ 160 w 160"/>
                      <a:gd name="T11" fmla="*/ 19 h 47"/>
                      <a:gd name="T12" fmla="*/ 137 w 160"/>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0"/>
                        </a:moveTo>
                        <a:cubicBezTo>
                          <a:pt x="0" y="7"/>
                          <a:pt x="0" y="7"/>
                          <a:pt x="0" y="7"/>
                        </a:cubicBezTo>
                        <a:cubicBezTo>
                          <a:pt x="8" y="6"/>
                          <a:pt x="15" y="15"/>
                          <a:pt x="15" y="26"/>
                        </a:cubicBezTo>
                        <a:cubicBezTo>
                          <a:pt x="15" y="37"/>
                          <a:pt x="8" y="46"/>
                          <a:pt x="0" y="47"/>
                        </a:cubicBezTo>
                        <a:cubicBezTo>
                          <a:pt x="137" y="40"/>
                          <a:pt x="137" y="40"/>
                          <a:pt x="137" y="40"/>
                        </a:cubicBezTo>
                        <a:cubicBezTo>
                          <a:pt x="150" y="40"/>
                          <a:pt x="160" y="30"/>
                          <a:pt x="160" y="19"/>
                        </a:cubicBezTo>
                        <a:cubicBezTo>
                          <a:pt x="160" y="8"/>
                          <a:pt x="150" y="0"/>
                          <a:pt x="137" y="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0" name="任意多边形: 形状 39"/>
                  <p:cNvSpPr/>
                  <p:nvPr/>
                </p:nvSpPr>
                <p:spPr bwMode="auto">
                  <a:xfrm>
                    <a:off x="3902" y="3153"/>
                    <a:ext cx="380" cy="111"/>
                  </a:xfrm>
                  <a:custGeom>
                    <a:avLst/>
                    <a:gdLst>
                      <a:gd name="T0" fmla="*/ 137 w 160"/>
                      <a:gd name="T1" fmla="*/ 1 h 47"/>
                      <a:gd name="T2" fmla="*/ 0 w 160"/>
                      <a:gd name="T3" fmla="*/ 7 h 47"/>
                      <a:gd name="T4" fmla="*/ 15 w 160"/>
                      <a:gd name="T5" fmla="*/ 27 h 47"/>
                      <a:gd name="T6" fmla="*/ 0 w 160"/>
                      <a:gd name="T7" fmla="*/ 47 h 47"/>
                      <a:gd name="T8" fmla="*/ 137 w 160"/>
                      <a:gd name="T9" fmla="*/ 41 h 47"/>
                      <a:gd name="T10" fmla="*/ 160 w 160"/>
                      <a:gd name="T11" fmla="*/ 20 h 47"/>
                      <a:gd name="T12" fmla="*/ 137 w 160"/>
                      <a:gd name="T13" fmla="*/ 1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1"/>
                        </a:moveTo>
                        <a:cubicBezTo>
                          <a:pt x="0" y="7"/>
                          <a:pt x="0" y="7"/>
                          <a:pt x="0" y="7"/>
                        </a:cubicBezTo>
                        <a:cubicBezTo>
                          <a:pt x="8" y="7"/>
                          <a:pt x="15" y="16"/>
                          <a:pt x="15" y="27"/>
                        </a:cubicBezTo>
                        <a:cubicBezTo>
                          <a:pt x="15" y="38"/>
                          <a:pt x="8" y="47"/>
                          <a:pt x="0" y="47"/>
                        </a:cubicBezTo>
                        <a:cubicBezTo>
                          <a:pt x="137" y="41"/>
                          <a:pt x="137" y="41"/>
                          <a:pt x="137" y="41"/>
                        </a:cubicBezTo>
                        <a:cubicBezTo>
                          <a:pt x="150" y="40"/>
                          <a:pt x="160" y="31"/>
                          <a:pt x="160" y="20"/>
                        </a:cubicBezTo>
                        <a:cubicBezTo>
                          <a:pt x="160" y="9"/>
                          <a:pt x="150" y="0"/>
                          <a:pt x="137" y="1"/>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1" name="任意多边形: 形状 40"/>
                  <p:cNvSpPr/>
                  <p:nvPr/>
                </p:nvSpPr>
                <p:spPr bwMode="auto">
                  <a:xfrm>
                    <a:off x="3902" y="3279"/>
                    <a:ext cx="380" cy="111"/>
                  </a:xfrm>
                  <a:custGeom>
                    <a:avLst/>
                    <a:gdLst>
                      <a:gd name="T0" fmla="*/ 137 w 160"/>
                      <a:gd name="T1" fmla="*/ 1 h 47"/>
                      <a:gd name="T2" fmla="*/ 0 w 160"/>
                      <a:gd name="T3" fmla="*/ 7 h 47"/>
                      <a:gd name="T4" fmla="*/ 15 w 160"/>
                      <a:gd name="T5" fmla="*/ 26 h 47"/>
                      <a:gd name="T6" fmla="*/ 0 w 160"/>
                      <a:gd name="T7" fmla="*/ 47 h 47"/>
                      <a:gd name="T8" fmla="*/ 137 w 160"/>
                      <a:gd name="T9" fmla="*/ 41 h 47"/>
                      <a:gd name="T10" fmla="*/ 160 w 160"/>
                      <a:gd name="T11" fmla="*/ 20 h 47"/>
                      <a:gd name="T12" fmla="*/ 137 w 160"/>
                      <a:gd name="T13" fmla="*/ 1 h 47"/>
                    </a:gdLst>
                    <a:ahLst/>
                    <a:cxnLst>
                      <a:cxn ang="0">
                        <a:pos x="T0" y="T1"/>
                      </a:cxn>
                      <a:cxn ang="0">
                        <a:pos x="T2" y="T3"/>
                      </a:cxn>
                      <a:cxn ang="0">
                        <a:pos x="T4" y="T5"/>
                      </a:cxn>
                      <a:cxn ang="0">
                        <a:pos x="T6" y="T7"/>
                      </a:cxn>
                      <a:cxn ang="0">
                        <a:pos x="T8" y="T9"/>
                      </a:cxn>
                      <a:cxn ang="0">
                        <a:pos x="T10" y="T11"/>
                      </a:cxn>
                      <a:cxn ang="0">
                        <a:pos x="T12" y="T13"/>
                      </a:cxn>
                    </a:cxnLst>
                    <a:rect l="0" t="0" r="r" b="b"/>
                    <a:pathLst>
                      <a:path w="160" h="47">
                        <a:moveTo>
                          <a:pt x="137" y="1"/>
                        </a:moveTo>
                        <a:cubicBezTo>
                          <a:pt x="0" y="7"/>
                          <a:pt x="0" y="7"/>
                          <a:pt x="0" y="7"/>
                        </a:cubicBezTo>
                        <a:cubicBezTo>
                          <a:pt x="8" y="7"/>
                          <a:pt x="15" y="15"/>
                          <a:pt x="15" y="26"/>
                        </a:cubicBezTo>
                        <a:cubicBezTo>
                          <a:pt x="15" y="37"/>
                          <a:pt x="8" y="47"/>
                          <a:pt x="0" y="47"/>
                        </a:cubicBezTo>
                        <a:cubicBezTo>
                          <a:pt x="137" y="41"/>
                          <a:pt x="137" y="41"/>
                          <a:pt x="137" y="41"/>
                        </a:cubicBezTo>
                        <a:cubicBezTo>
                          <a:pt x="150" y="40"/>
                          <a:pt x="160" y="31"/>
                          <a:pt x="160" y="20"/>
                        </a:cubicBezTo>
                        <a:cubicBezTo>
                          <a:pt x="160" y="9"/>
                          <a:pt x="150" y="0"/>
                          <a:pt x="137" y="1"/>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2" name="任意多边形: 形状 41"/>
                  <p:cNvSpPr/>
                  <p:nvPr/>
                </p:nvSpPr>
                <p:spPr bwMode="auto">
                  <a:xfrm>
                    <a:off x="3902" y="3376"/>
                    <a:ext cx="321" cy="28"/>
                  </a:xfrm>
                  <a:custGeom>
                    <a:avLst/>
                    <a:gdLst>
                      <a:gd name="T0" fmla="*/ 0 w 321"/>
                      <a:gd name="T1" fmla="*/ 28 h 28"/>
                      <a:gd name="T2" fmla="*/ 321 w 321"/>
                      <a:gd name="T3" fmla="*/ 28 h 28"/>
                      <a:gd name="T4" fmla="*/ 321 w 321"/>
                      <a:gd name="T5" fmla="*/ 0 h 28"/>
                      <a:gd name="T6" fmla="*/ 0 w 321"/>
                      <a:gd name="T7" fmla="*/ 14 h 28"/>
                      <a:gd name="T8" fmla="*/ 0 w 321"/>
                      <a:gd name="T9" fmla="*/ 28 h 28"/>
                    </a:gdLst>
                    <a:ahLst/>
                    <a:cxnLst>
                      <a:cxn ang="0">
                        <a:pos x="T0" y="T1"/>
                      </a:cxn>
                      <a:cxn ang="0">
                        <a:pos x="T2" y="T3"/>
                      </a:cxn>
                      <a:cxn ang="0">
                        <a:pos x="T4" y="T5"/>
                      </a:cxn>
                      <a:cxn ang="0">
                        <a:pos x="T6" y="T7"/>
                      </a:cxn>
                      <a:cxn ang="0">
                        <a:pos x="T8" y="T9"/>
                      </a:cxn>
                    </a:cxnLst>
                    <a:rect l="0" t="0" r="r" b="b"/>
                    <a:pathLst>
                      <a:path w="321" h="28">
                        <a:moveTo>
                          <a:pt x="0" y="28"/>
                        </a:moveTo>
                        <a:lnTo>
                          <a:pt x="321" y="28"/>
                        </a:lnTo>
                        <a:lnTo>
                          <a:pt x="321" y="0"/>
                        </a:lnTo>
                        <a:lnTo>
                          <a:pt x="0" y="14"/>
                        </a:lnTo>
                        <a:lnTo>
                          <a:pt x="0" y="28"/>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3" name="任意多边形: 形状 42"/>
                  <p:cNvSpPr/>
                  <p:nvPr/>
                </p:nvSpPr>
                <p:spPr bwMode="auto">
                  <a:xfrm>
                    <a:off x="3902" y="3250"/>
                    <a:ext cx="321" cy="45"/>
                  </a:xfrm>
                  <a:custGeom>
                    <a:avLst/>
                    <a:gdLst>
                      <a:gd name="T0" fmla="*/ 0 w 321"/>
                      <a:gd name="T1" fmla="*/ 45 h 45"/>
                      <a:gd name="T2" fmla="*/ 321 w 321"/>
                      <a:gd name="T3" fmla="*/ 31 h 45"/>
                      <a:gd name="T4" fmla="*/ 321 w 321"/>
                      <a:gd name="T5" fmla="*/ 0 h 45"/>
                      <a:gd name="T6" fmla="*/ 0 w 321"/>
                      <a:gd name="T7" fmla="*/ 17 h 45"/>
                      <a:gd name="T8" fmla="*/ 0 w 321"/>
                      <a:gd name="T9" fmla="*/ 45 h 45"/>
                    </a:gdLst>
                    <a:ahLst/>
                    <a:cxnLst>
                      <a:cxn ang="0">
                        <a:pos x="T0" y="T1"/>
                      </a:cxn>
                      <a:cxn ang="0">
                        <a:pos x="T2" y="T3"/>
                      </a:cxn>
                      <a:cxn ang="0">
                        <a:pos x="T4" y="T5"/>
                      </a:cxn>
                      <a:cxn ang="0">
                        <a:pos x="T6" y="T7"/>
                      </a:cxn>
                      <a:cxn ang="0">
                        <a:pos x="T8" y="T9"/>
                      </a:cxn>
                    </a:cxnLst>
                    <a:rect l="0" t="0" r="r" b="b"/>
                    <a:pathLst>
                      <a:path w="321" h="45">
                        <a:moveTo>
                          <a:pt x="0" y="45"/>
                        </a:moveTo>
                        <a:lnTo>
                          <a:pt x="321" y="31"/>
                        </a:lnTo>
                        <a:lnTo>
                          <a:pt x="321" y="0"/>
                        </a:lnTo>
                        <a:lnTo>
                          <a:pt x="0" y="17"/>
                        </a:lnTo>
                        <a:lnTo>
                          <a:pt x="0" y="45"/>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4" name="任意多边形: 形状 43"/>
                  <p:cNvSpPr/>
                  <p:nvPr/>
                </p:nvSpPr>
                <p:spPr bwMode="auto">
                  <a:xfrm>
                    <a:off x="3902" y="3001"/>
                    <a:ext cx="321" cy="45"/>
                  </a:xfrm>
                  <a:custGeom>
                    <a:avLst/>
                    <a:gdLst>
                      <a:gd name="T0" fmla="*/ 0 w 321"/>
                      <a:gd name="T1" fmla="*/ 15 h 45"/>
                      <a:gd name="T2" fmla="*/ 0 w 321"/>
                      <a:gd name="T3" fmla="*/ 45 h 45"/>
                      <a:gd name="T4" fmla="*/ 321 w 321"/>
                      <a:gd name="T5" fmla="*/ 29 h 45"/>
                      <a:gd name="T6" fmla="*/ 321 w 321"/>
                      <a:gd name="T7" fmla="*/ 0 h 45"/>
                      <a:gd name="T8" fmla="*/ 0 w 321"/>
                      <a:gd name="T9" fmla="*/ 15 h 45"/>
                    </a:gdLst>
                    <a:ahLst/>
                    <a:cxnLst>
                      <a:cxn ang="0">
                        <a:pos x="T0" y="T1"/>
                      </a:cxn>
                      <a:cxn ang="0">
                        <a:pos x="T2" y="T3"/>
                      </a:cxn>
                      <a:cxn ang="0">
                        <a:pos x="T4" y="T5"/>
                      </a:cxn>
                      <a:cxn ang="0">
                        <a:pos x="T6" y="T7"/>
                      </a:cxn>
                      <a:cxn ang="0">
                        <a:pos x="T8" y="T9"/>
                      </a:cxn>
                    </a:cxnLst>
                    <a:rect l="0" t="0" r="r" b="b"/>
                    <a:pathLst>
                      <a:path w="321" h="45">
                        <a:moveTo>
                          <a:pt x="0" y="15"/>
                        </a:moveTo>
                        <a:lnTo>
                          <a:pt x="0" y="45"/>
                        </a:lnTo>
                        <a:lnTo>
                          <a:pt x="321" y="29"/>
                        </a:lnTo>
                        <a:lnTo>
                          <a:pt x="321" y="0"/>
                        </a:lnTo>
                        <a:lnTo>
                          <a:pt x="0" y="15"/>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5" name="任意多边形: 形状 44"/>
                  <p:cNvSpPr/>
                  <p:nvPr/>
                </p:nvSpPr>
                <p:spPr bwMode="auto">
                  <a:xfrm>
                    <a:off x="3902" y="3127"/>
                    <a:ext cx="321" cy="43"/>
                  </a:xfrm>
                  <a:custGeom>
                    <a:avLst/>
                    <a:gdLst>
                      <a:gd name="T0" fmla="*/ 0 w 321"/>
                      <a:gd name="T1" fmla="*/ 43 h 43"/>
                      <a:gd name="T2" fmla="*/ 321 w 321"/>
                      <a:gd name="T3" fmla="*/ 28 h 43"/>
                      <a:gd name="T4" fmla="*/ 321 w 321"/>
                      <a:gd name="T5" fmla="*/ 0 h 43"/>
                      <a:gd name="T6" fmla="*/ 0 w 321"/>
                      <a:gd name="T7" fmla="*/ 14 h 43"/>
                      <a:gd name="T8" fmla="*/ 0 w 321"/>
                      <a:gd name="T9" fmla="*/ 43 h 43"/>
                    </a:gdLst>
                    <a:ahLst/>
                    <a:cxnLst>
                      <a:cxn ang="0">
                        <a:pos x="T0" y="T1"/>
                      </a:cxn>
                      <a:cxn ang="0">
                        <a:pos x="T2" y="T3"/>
                      </a:cxn>
                      <a:cxn ang="0">
                        <a:pos x="T4" y="T5"/>
                      </a:cxn>
                      <a:cxn ang="0">
                        <a:pos x="T6" y="T7"/>
                      </a:cxn>
                      <a:cxn ang="0">
                        <a:pos x="T8" y="T9"/>
                      </a:cxn>
                    </a:cxnLst>
                    <a:rect l="0" t="0" r="r" b="b"/>
                    <a:pathLst>
                      <a:path w="321" h="43">
                        <a:moveTo>
                          <a:pt x="0" y="43"/>
                        </a:moveTo>
                        <a:lnTo>
                          <a:pt x="321" y="28"/>
                        </a:lnTo>
                        <a:lnTo>
                          <a:pt x="321" y="0"/>
                        </a:lnTo>
                        <a:lnTo>
                          <a:pt x="0" y="14"/>
                        </a:lnTo>
                        <a:lnTo>
                          <a:pt x="0" y="43"/>
                        </a:lnTo>
                        <a:close/>
                      </a:path>
                    </a:pathLst>
                  </a:custGeom>
                  <a:solidFill>
                    <a:schemeClr val="bg1">
                      <a:lumMod val="50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6" name="任意多边形: 形状 45"/>
                  <p:cNvSpPr/>
                  <p:nvPr/>
                </p:nvSpPr>
                <p:spPr bwMode="auto">
                  <a:xfrm>
                    <a:off x="3717" y="3466"/>
                    <a:ext cx="439" cy="24"/>
                  </a:xfrm>
                  <a:custGeom>
                    <a:avLst/>
                    <a:gdLst>
                      <a:gd name="T0" fmla="*/ 0 w 185"/>
                      <a:gd name="T1" fmla="*/ 0 h 10"/>
                      <a:gd name="T2" fmla="*/ 0 w 185"/>
                      <a:gd name="T3" fmla="*/ 0 h 10"/>
                      <a:gd name="T4" fmla="*/ 46 w 185"/>
                      <a:gd name="T5" fmla="*/ 10 h 10"/>
                      <a:gd name="T6" fmla="*/ 140 w 185"/>
                      <a:gd name="T7" fmla="*/ 10 h 10"/>
                      <a:gd name="T8" fmla="*/ 185 w 185"/>
                      <a:gd name="T9" fmla="*/ 0 h 10"/>
                      <a:gd name="T10" fmla="*/ 185 w 185"/>
                      <a:gd name="T11" fmla="*/ 0 h 10"/>
                      <a:gd name="T12" fmla="*/ 0 w 185"/>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85" h="10">
                        <a:moveTo>
                          <a:pt x="0" y="0"/>
                        </a:moveTo>
                        <a:cubicBezTo>
                          <a:pt x="0" y="0"/>
                          <a:pt x="0" y="0"/>
                          <a:pt x="0" y="0"/>
                        </a:cubicBezTo>
                        <a:cubicBezTo>
                          <a:pt x="0" y="5"/>
                          <a:pt x="21" y="10"/>
                          <a:pt x="46" y="10"/>
                        </a:cubicBezTo>
                        <a:cubicBezTo>
                          <a:pt x="140" y="10"/>
                          <a:pt x="140" y="10"/>
                          <a:pt x="140" y="10"/>
                        </a:cubicBezTo>
                        <a:cubicBezTo>
                          <a:pt x="165" y="10"/>
                          <a:pt x="185" y="5"/>
                          <a:pt x="185" y="0"/>
                        </a:cubicBezTo>
                        <a:cubicBezTo>
                          <a:pt x="185" y="0"/>
                          <a:pt x="185" y="0"/>
                          <a:pt x="185" y="0"/>
                        </a:cubicBezTo>
                        <a:lnTo>
                          <a:pt x="0" y="0"/>
                        </a:lnTo>
                        <a:close/>
                      </a:path>
                    </a:pathLst>
                  </a:custGeom>
                  <a:solidFill>
                    <a:schemeClr val="bg1">
                      <a:lumMod val="65000"/>
                    </a:schemeClr>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47" name="任意多边形: 形状 46"/>
                  <p:cNvSpPr/>
                  <p:nvPr/>
                </p:nvSpPr>
                <p:spPr bwMode="auto">
                  <a:xfrm>
                    <a:off x="3902" y="3404"/>
                    <a:ext cx="321" cy="62"/>
                  </a:xfrm>
                  <a:custGeom>
                    <a:avLst/>
                    <a:gdLst>
                      <a:gd name="T0" fmla="*/ 0 w 321"/>
                      <a:gd name="T1" fmla="*/ 62 h 62"/>
                      <a:gd name="T2" fmla="*/ 278 w 321"/>
                      <a:gd name="T3" fmla="*/ 62 h 62"/>
                      <a:gd name="T4" fmla="*/ 321 w 321"/>
                      <a:gd name="T5" fmla="*/ 0 h 62"/>
                      <a:gd name="T6" fmla="*/ 0 w 321"/>
                      <a:gd name="T7" fmla="*/ 0 h 62"/>
                      <a:gd name="T8" fmla="*/ 0 w 321"/>
                      <a:gd name="T9" fmla="*/ 62 h 62"/>
                    </a:gdLst>
                    <a:ahLst/>
                    <a:cxnLst>
                      <a:cxn ang="0">
                        <a:pos x="T0" y="T1"/>
                      </a:cxn>
                      <a:cxn ang="0">
                        <a:pos x="T2" y="T3"/>
                      </a:cxn>
                      <a:cxn ang="0">
                        <a:pos x="T4" y="T5"/>
                      </a:cxn>
                      <a:cxn ang="0">
                        <a:pos x="T6" y="T7"/>
                      </a:cxn>
                      <a:cxn ang="0">
                        <a:pos x="T8" y="T9"/>
                      </a:cxn>
                    </a:cxnLst>
                    <a:rect l="0" t="0" r="r" b="b"/>
                    <a:pathLst>
                      <a:path w="321" h="62">
                        <a:moveTo>
                          <a:pt x="0" y="62"/>
                        </a:moveTo>
                        <a:lnTo>
                          <a:pt x="278" y="62"/>
                        </a:lnTo>
                        <a:lnTo>
                          <a:pt x="321" y="0"/>
                        </a:lnTo>
                        <a:lnTo>
                          <a:pt x="0" y="0"/>
                        </a:lnTo>
                        <a:lnTo>
                          <a:pt x="0" y="62"/>
                        </a:lnTo>
                        <a:close/>
                      </a:path>
                    </a:pathLst>
                  </a:custGeom>
                  <a:solidFill>
                    <a:srgbClr val="404040"/>
                  </a:solidFill>
                  <a:ln>
                    <a:noFill/>
                  </a:ln>
                  <a:extLst>
                    <a:ext uri="{91240B29-F687-4F45-9708-019B960494DF}">
                      <a14:hiddenLine xmlns="" xmlns:a14="http://schemas.microsoft.com/office/drawing/2010/main" w="9525">
                        <a:solidFill>
                          <a:srgbClr val="000000"/>
                        </a:solidFill>
                        <a:round/>
                      </a14:hiddenLine>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grpSp>
          </p:grpSp>
          <p:sp>
            <p:nvSpPr>
              <p:cNvPr id="5" name="任意多边形: 形状 4"/>
              <p:cNvSpPr/>
              <p:nvPr/>
            </p:nvSpPr>
            <p:spPr bwMode="auto">
              <a:xfrm>
                <a:off x="3313199" y="1516955"/>
                <a:ext cx="2531557" cy="2394866"/>
              </a:xfrm>
              <a:custGeom>
                <a:avLst/>
                <a:gdLst>
                  <a:gd name="T0" fmla="*/ 843 w 1158"/>
                  <a:gd name="T1" fmla="*/ 1095 h 1095"/>
                  <a:gd name="T2" fmla="*/ 1158 w 1158"/>
                  <a:gd name="T3" fmla="*/ 579 h 1095"/>
                  <a:gd name="T4" fmla="*/ 579 w 1158"/>
                  <a:gd name="T5" fmla="*/ 0 h 1095"/>
                  <a:gd name="T6" fmla="*/ 0 w 1158"/>
                  <a:gd name="T7" fmla="*/ 579 h 1095"/>
                  <a:gd name="T8" fmla="*/ 315 w 1158"/>
                  <a:gd name="T9" fmla="*/ 1095 h 1095"/>
                </a:gdLst>
                <a:ahLst/>
                <a:cxnLst>
                  <a:cxn ang="0">
                    <a:pos x="T0" y="T1"/>
                  </a:cxn>
                  <a:cxn ang="0">
                    <a:pos x="T2" y="T3"/>
                  </a:cxn>
                  <a:cxn ang="0">
                    <a:pos x="T4" y="T5"/>
                  </a:cxn>
                  <a:cxn ang="0">
                    <a:pos x="T6" y="T7"/>
                  </a:cxn>
                  <a:cxn ang="0">
                    <a:pos x="T8" y="T9"/>
                  </a:cxn>
                </a:cxnLst>
                <a:rect l="0" t="0" r="r" b="b"/>
                <a:pathLst>
                  <a:path w="1158" h="1095">
                    <a:moveTo>
                      <a:pt x="843" y="1095"/>
                    </a:moveTo>
                    <a:cubicBezTo>
                      <a:pt x="1030" y="999"/>
                      <a:pt x="1158" y="804"/>
                      <a:pt x="1158" y="579"/>
                    </a:cubicBezTo>
                    <a:cubicBezTo>
                      <a:pt x="1158" y="260"/>
                      <a:pt x="899" y="0"/>
                      <a:pt x="579" y="0"/>
                    </a:cubicBezTo>
                    <a:cubicBezTo>
                      <a:pt x="259" y="0"/>
                      <a:pt x="0" y="260"/>
                      <a:pt x="0" y="579"/>
                    </a:cubicBezTo>
                    <a:cubicBezTo>
                      <a:pt x="0" y="804"/>
                      <a:pt x="128" y="999"/>
                      <a:pt x="315" y="1095"/>
                    </a:cubicBezTo>
                  </a:path>
                </a:pathLst>
              </a:custGeom>
              <a:noFill/>
              <a:ln w="25400" cap="flat">
                <a:solidFill>
                  <a:schemeClr val="tx2"/>
                </a:solidFill>
                <a:prstDash val="solid"/>
                <a:miter lim="800000"/>
                <a:headEnd type="oval"/>
                <a:tailEnd type="oval"/>
              </a:ln>
              <a:extLst>
                <a:ext uri="{909E8E84-426E-40DD-AFC4-6F175D3DCCD1}">
                  <a14:hiddenFill xmlns="" xmlns:a14="http://schemas.microsoft.com/office/drawing/2010/main">
                    <a:solidFill>
                      <a:srgbClr val="FFFFFF"/>
                    </a:solidFill>
                  </a14:hiddenFill>
                </a:ext>
              </a:extLst>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18" name="椭圆 17"/>
              <p:cNvSpPr>
                <a:spLocks noChangeAspect="1"/>
              </p:cNvSpPr>
              <p:nvPr/>
            </p:nvSpPr>
            <p:spPr>
              <a:xfrm>
                <a:off x="3480497" y="3471399"/>
                <a:ext cx="417205" cy="417205"/>
              </a:xfrm>
              <a:prstGeom prst="ellipse">
                <a:avLst/>
              </a:prstGeom>
              <a:solidFill>
                <a:schemeClr val="bg1"/>
              </a:solidFill>
              <a:ln w="50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1"/>
                    </a:solidFill>
                    <a:latin typeface="Arial" panose="020B0604020202020204"/>
                    <a:ea typeface="微软雅黑" panose="020B0503020204020204" pitchFamily="34" charset="-122"/>
                    <a:cs typeface="+mn-ea"/>
                    <a:sym typeface="Arial" panose="020B0604020202020204"/>
                  </a:rPr>
                  <a:t>01</a:t>
                </a:r>
              </a:p>
            </p:txBody>
          </p:sp>
          <p:sp>
            <p:nvSpPr>
              <p:cNvPr id="19" name="椭圆 18"/>
              <p:cNvSpPr>
                <a:spLocks noChangeAspect="1"/>
              </p:cNvSpPr>
              <p:nvPr/>
            </p:nvSpPr>
            <p:spPr>
              <a:xfrm>
                <a:off x="3237412" y="2059349"/>
                <a:ext cx="417205" cy="417205"/>
              </a:xfrm>
              <a:prstGeom prst="ellipse">
                <a:avLst/>
              </a:prstGeom>
              <a:solidFill>
                <a:schemeClr val="bg1"/>
              </a:solid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2"/>
                    </a:solidFill>
                    <a:latin typeface="Arial" panose="020B0604020202020204"/>
                    <a:ea typeface="微软雅黑" panose="020B0503020204020204" pitchFamily="34" charset="-122"/>
                    <a:cs typeface="+mn-ea"/>
                    <a:sym typeface="Arial" panose="020B0604020202020204"/>
                  </a:rPr>
                  <a:t>02</a:t>
                </a:r>
              </a:p>
            </p:txBody>
          </p:sp>
          <p:sp>
            <p:nvSpPr>
              <p:cNvPr id="20" name="椭圆 19"/>
              <p:cNvSpPr>
                <a:spLocks noChangeAspect="1"/>
              </p:cNvSpPr>
              <p:nvPr/>
            </p:nvSpPr>
            <p:spPr>
              <a:xfrm>
                <a:off x="4363967" y="1287497"/>
                <a:ext cx="417205" cy="417205"/>
              </a:xfrm>
              <a:prstGeom prst="ellipse">
                <a:avLst/>
              </a:prstGeom>
              <a:solidFill>
                <a:schemeClr val="bg1"/>
              </a:solidFill>
              <a:ln w="508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3"/>
                    </a:solidFill>
                    <a:latin typeface="Arial" panose="020B0604020202020204"/>
                    <a:ea typeface="微软雅黑" panose="020B0503020204020204" pitchFamily="34" charset="-122"/>
                    <a:cs typeface="+mn-ea"/>
                    <a:sym typeface="Arial" panose="020B0604020202020204"/>
                  </a:rPr>
                  <a:t>03</a:t>
                </a:r>
              </a:p>
            </p:txBody>
          </p:sp>
          <p:sp>
            <p:nvSpPr>
              <p:cNvPr id="21" name="椭圆 20"/>
              <p:cNvSpPr>
                <a:spLocks noChangeAspect="1"/>
              </p:cNvSpPr>
              <p:nvPr/>
            </p:nvSpPr>
            <p:spPr>
              <a:xfrm>
                <a:off x="5520507" y="2034666"/>
                <a:ext cx="417205" cy="417205"/>
              </a:xfrm>
              <a:prstGeom prst="ellipse">
                <a:avLst/>
              </a:prstGeom>
              <a:solidFill>
                <a:schemeClr val="bg1"/>
              </a:solid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4"/>
                    </a:solidFill>
                    <a:latin typeface="Arial" panose="020B0604020202020204"/>
                    <a:ea typeface="微软雅黑" panose="020B0503020204020204" pitchFamily="34" charset="-122"/>
                    <a:cs typeface="+mn-ea"/>
                    <a:sym typeface="Arial" panose="020B0604020202020204"/>
                  </a:rPr>
                  <a:t>04</a:t>
                </a:r>
              </a:p>
            </p:txBody>
          </p:sp>
          <p:sp>
            <p:nvSpPr>
              <p:cNvPr id="22" name="椭圆 21"/>
              <p:cNvSpPr>
                <a:spLocks noChangeAspect="1"/>
              </p:cNvSpPr>
              <p:nvPr/>
            </p:nvSpPr>
            <p:spPr>
              <a:xfrm>
                <a:off x="5256761" y="3471535"/>
                <a:ext cx="417205" cy="417205"/>
              </a:xfrm>
              <a:prstGeom prst="ellipse">
                <a:avLst/>
              </a:prstGeom>
              <a:solidFill>
                <a:schemeClr val="bg1"/>
              </a:solidFill>
              <a:ln w="508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85000" lnSpcReduction="20000"/>
              </a:bodyPr>
              <a:lstStyle/>
              <a:p>
                <a:pPr algn="ctr"/>
                <a:r>
                  <a:rPr lang="en-US" sz="2400">
                    <a:solidFill>
                      <a:schemeClr val="accent5"/>
                    </a:solidFill>
                    <a:latin typeface="Arial" panose="020B0604020202020204"/>
                    <a:ea typeface="微软雅黑" panose="020B0503020204020204" pitchFamily="34" charset="-122"/>
                    <a:cs typeface="+mn-ea"/>
                    <a:sym typeface="Arial" panose="020B0604020202020204"/>
                  </a:rPr>
                  <a:t>05</a:t>
                </a:r>
              </a:p>
            </p:txBody>
          </p:sp>
        </p:grpSp>
        <p:sp>
          <p:nvSpPr>
            <p:cNvPr id="24" name="任意多边形: 形状 23"/>
            <p:cNvSpPr/>
            <p:nvPr/>
          </p:nvSpPr>
          <p:spPr bwMode="auto">
            <a:xfrm>
              <a:off x="3295476" y="4995215"/>
              <a:ext cx="373763" cy="483757"/>
            </a:xfrm>
            <a:custGeom>
              <a:avLst/>
              <a:gdLst>
                <a:gd name="T0" fmla="*/ 130 w 148"/>
                <a:gd name="T1" fmla="*/ 112 h 191"/>
                <a:gd name="T2" fmla="*/ 148 w 148"/>
                <a:gd name="T3" fmla="*/ 67 h 191"/>
                <a:gd name="T4" fmla="*/ 82 w 148"/>
                <a:gd name="T5" fmla="*/ 0 h 191"/>
                <a:gd name="T6" fmla="*/ 45 w 148"/>
                <a:gd name="T7" fmla="*/ 12 h 191"/>
                <a:gd name="T8" fmla="*/ 44 w 148"/>
                <a:gd name="T9" fmla="*/ 12 h 191"/>
                <a:gd name="T10" fmla="*/ 43 w 148"/>
                <a:gd name="T11" fmla="*/ 13 h 191"/>
                <a:gd name="T12" fmla="*/ 28 w 148"/>
                <a:gd name="T13" fmla="*/ 28 h 191"/>
                <a:gd name="T14" fmla="*/ 17 w 148"/>
                <a:gd name="T15" fmla="*/ 53 h 191"/>
                <a:gd name="T16" fmla="*/ 20 w 148"/>
                <a:gd name="T17" fmla="*/ 74 h 191"/>
                <a:gd name="T18" fmla="*/ 2 w 148"/>
                <a:gd name="T19" fmla="*/ 101 h 191"/>
                <a:gd name="T20" fmla="*/ 7 w 148"/>
                <a:gd name="T21" fmla="*/ 110 h 191"/>
                <a:gd name="T22" fmla="*/ 18 w 148"/>
                <a:gd name="T23" fmla="*/ 110 h 191"/>
                <a:gd name="T24" fmla="*/ 19 w 148"/>
                <a:gd name="T25" fmla="*/ 118 h 191"/>
                <a:gd name="T26" fmla="*/ 22 w 148"/>
                <a:gd name="T27" fmla="*/ 122 h 191"/>
                <a:gd name="T28" fmla="*/ 20 w 148"/>
                <a:gd name="T29" fmla="*/ 129 h 191"/>
                <a:gd name="T30" fmla="*/ 25 w 148"/>
                <a:gd name="T31" fmla="*/ 133 h 191"/>
                <a:gd name="T32" fmla="*/ 35 w 148"/>
                <a:gd name="T33" fmla="*/ 152 h 191"/>
                <a:gd name="T34" fmla="*/ 44 w 148"/>
                <a:gd name="T35" fmla="*/ 151 h 191"/>
                <a:gd name="T36" fmla="*/ 51 w 148"/>
                <a:gd name="T37" fmla="*/ 150 h 191"/>
                <a:gd name="T38" fmla="*/ 60 w 148"/>
                <a:gd name="T39" fmla="*/ 159 h 191"/>
                <a:gd name="T40" fmla="*/ 58 w 148"/>
                <a:gd name="T41" fmla="*/ 171 h 191"/>
                <a:gd name="T42" fmla="*/ 49 w 148"/>
                <a:gd name="T43" fmla="*/ 191 h 191"/>
                <a:gd name="T44" fmla="*/ 89 w 148"/>
                <a:gd name="T45" fmla="*/ 171 h 191"/>
                <a:gd name="T46" fmla="*/ 131 w 148"/>
                <a:gd name="T47" fmla="*/ 163 h 191"/>
                <a:gd name="T48" fmla="*/ 130 w 148"/>
                <a:gd name="T49" fmla="*/ 112 h 191"/>
                <a:gd name="T50" fmla="*/ 104 w 148"/>
                <a:gd name="T51" fmla="*/ 76 h 191"/>
                <a:gd name="T52" fmla="*/ 101 w 148"/>
                <a:gd name="T53" fmla="*/ 72 h 191"/>
                <a:gd name="T54" fmla="*/ 70 w 148"/>
                <a:gd name="T55" fmla="*/ 114 h 191"/>
                <a:gd name="T56" fmla="*/ 76 w 148"/>
                <a:gd name="T57" fmla="*/ 78 h 191"/>
                <a:gd name="T58" fmla="*/ 63 w 148"/>
                <a:gd name="T59" fmla="*/ 78 h 191"/>
                <a:gd name="T60" fmla="*/ 68 w 148"/>
                <a:gd name="T61" fmla="*/ 59 h 191"/>
                <a:gd name="T62" fmla="*/ 62 w 148"/>
                <a:gd name="T63" fmla="*/ 59 h 191"/>
                <a:gd name="T64" fmla="*/ 49 w 148"/>
                <a:gd name="T65" fmla="*/ 22 h 191"/>
                <a:gd name="T66" fmla="*/ 49 w 148"/>
                <a:gd name="T67" fmla="*/ 21 h 191"/>
                <a:gd name="T68" fmla="*/ 49 w 148"/>
                <a:gd name="T69" fmla="*/ 21 h 191"/>
                <a:gd name="T70" fmla="*/ 49 w 148"/>
                <a:gd name="T71" fmla="*/ 21 h 191"/>
                <a:gd name="T72" fmla="*/ 50 w 148"/>
                <a:gd name="T73" fmla="*/ 21 h 191"/>
                <a:gd name="T74" fmla="*/ 82 w 148"/>
                <a:gd name="T75" fmla="*/ 11 h 191"/>
                <a:gd name="T76" fmla="*/ 135 w 148"/>
                <a:gd name="T77" fmla="*/ 48 h 191"/>
                <a:gd name="T78" fmla="*/ 135 w 148"/>
                <a:gd name="T79" fmla="*/ 70 h 191"/>
                <a:gd name="T80" fmla="*/ 104 w 148"/>
                <a:gd name="T81" fmla="*/ 76 h 191"/>
                <a:gd name="T82" fmla="*/ 90 w 148"/>
                <a:gd name="T83" fmla="*/ 61 h 191"/>
                <a:gd name="T84" fmla="*/ 103 w 148"/>
                <a:gd name="T85" fmla="*/ 61 h 191"/>
                <a:gd name="T86" fmla="*/ 75 w 148"/>
                <a:gd name="T87" fmla="*/ 102 h 191"/>
                <a:gd name="T88" fmla="*/ 81 w 148"/>
                <a:gd name="T89" fmla="*/ 74 h 191"/>
                <a:gd name="T90" fmla="*/ 68 w 148"/>
                <a:gd name="T91" fmla="*/ 74 h 191"/>
                <a:gd name="T92" fmla="*/ 76 w 148"/>
                <a:gd name="T93" fmla="*/ 40 h 191"/>
                <a:gd name="T94" fmla="*/ 97 w 148"/>
                <a:gd name="T95" fmla="*/ 40 h 191"/>
                <a:gd name="T96" fmla="*/ 90 w 148"/>
                <a:gd name="T97" fmla="*/ 6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8" h="191">
                  <a:moveTo>
                    <a:pt x="130" y="112"/>
                  </a:moveTo>
                  <a:cubicBezTo>
                    <a:pt x="142" y="92"/>
                    <a:pt x="148" y="84"/>
                    <a:pt x="148" y="67"/>
                  </a:cubicBezTo>
                  <a:cubicBezTo>
                    <a:pt x="148" y="30"/>
                    <a:pt x="118" y="0"/>
                    <a:pt x="82" y="0"/>
                  </a:cubicBezTo>
                  <a:cubicBezTo>
                    <a:pt x="68" y="0"/>
                    <a:pt x="55" y="5"/>
                    <a:pt x="45" y="12"/>
                  </a:cubicBezTo>
                  <a:cubicBezTo>
                    <a:pt x="44" y="12"/>
                    <a:pt x="44" y="12"/>
                    <a:pt x="44" y="12"/>
                  </a:cubicBezTo>
                  <a:cubicBezTo>
                    <a:pt x="44" y="12"/>
                    <a:pt x="44" y="12"/>
                    <a:pt x="43" y="13"/>
                  </a:cubicBezTo>
                  <a:cubicBezTo>
                    <a:pt x="37" y="17"/>
                    <a:pt x="32" y="22"/>
                    <a:pt x="28" y="28"/>
                  </a:cubicBezTo>
                  <a:cubicBezTo>
                    <a:pt x="23" y="35"/>
                    <a:pt x="19" y="44"/>
                    <a:pt x="17" y="53"/>
                  </a:cubicBezTo>
                  <a:cubicBezTo>
                    <a:pt x="14" y="68"/>
                    <a:pt x="20" y="68"/>
                    <a:pt x="20" y="74"/>
                  </a:cubicBezTo>
                  <a:cubicBezTo>
                    <a:pt x="20" y="79"/>
                    <a:pt x="11" y="89"/>
                    <a:pt x="2" y="101"/>
                  </a:cubicBezTo>
                  <a:cubicBezTo>
                    <a:pt x="0" y="104"/>
                    <a:pt x="1" y="110"/>
                    <a:pt x="7" y="110"/>
                  </a:cubicBezTo>
                  <a:cubicBezTo>
                    <a:pt x="18" y="110"/>
                    <a:pt x="18" y="110"/>
                    <a:pt x="18" y="110"/>
                  </a:cubicBezTo>
                  <a:cubicBezTo>
                    <a:pt x="25" y="110"/>
                    <a:pt x="20" y="117"/>
                    <a:pt x="19" y="118"/>
                  </a:cubicBezTo>
                  <a:cubicBezTo>
                    <a:pt x="19" y="119"/>
                    <a:pt x="22" y="122"/>
                    <a:pt x="22" y="122"/>
                  </a:cubicBezTo>
                  <a:cubicBezTo>
                    <a:pt x="22" y="122"/>
                    <a:pt x="18" y="126"/>
                    <a:pt x="20" y="129"/>
                  </a:cubicBezTo>
                  <a:cubicBezTo>
                    <a:pt x="20" y="130"/>
                    <a:pt x="26" y="129"/>
                    <a:pt x="25" y="133"/>
                  </a:cubicBezTo>
                  <a:cubicBezTo>
                    <a:pt x="21" y="150"/>
                    <a:pt x="30" y="152"/>
                    <a:pt x="35" y="152"/>
                  </a:cubicBezTo>
                  <a:cubicBezTo>
                    <a:pt x="38" y="152"/>
                    <a:pt x="41" y="152"/>
                    <a:pt x="44" y="151"/>
                  </a:cubicBezTo>
                  <a:cubicBezTo>
                    <a:pt x="46" y="150"/>
                    <a:pt x="49" y="150"/>
                    <a:pt x="51" y="150"/>
                  </a:cubicBezTo>
                  <a:cubicBezTo>
                    <a:pt x="57" y="150"/>
                    <a:pt x="61" y="153"/>
                    <a:pt x="60" y="159"/>
                  </a:cubicBezTo>
                  <a:cubicBezTo>
                    <a:pt x="58" y="164"/>
                    <a:pt x="58" y="167"/>
                    <a:pt x="58" y="171"/>
                  </a:cubicBezTo>
                  <a:cubicBezTo>
                    <a:pt x="57" y="175"/>
                    <a:pt x="49" y="191"/>
                    <a:pt x="49" y="191"/>
                  </a:cubicBezTo>
                  <a:cubicBezTo>
                    <a:pt x="49" y="191"/>
                    <a:pt x="62" y="182"/>
                    <a:pt x="89" y="171"/>
                  </a:cubicBezTo>
                  <a:cubicBezTo>
                    <a:pt x="115" y="159"/>
                    <a:pt x="131" y="163"/>
                    <a:pt x="131" y="163"/>
                  </a:cubicBezTo>
                  <a:cubicBezTo>
                    <a:pt x="131" y="163"/>
                    <a:pt x="118" y="132"/>
                    <a:pt x="130" y="112"/>
                  </a:cubicBezTo>
                  <a:close/>
                  <a:moveTo>
                    <a:pt x="104" y="76"/>
                  </a:moveTo>
                  <a:cubicBezTo>
                    <a:pt x="103" y="75"/>
                    <a:pt x="102" y="73"/>
                    <a:pt x="101" y="72"/>
                  </a:cubicBezTo>
                  <a:cubicBezTo>
                    <a:pt x="70" y="114"/>
                    <a:pt x="70" y="114"/>
                    <a:pt x="70" y="114"/>
                  </a:cubicBezTo>
                  <a:cubicBezTo>
                    <a:pt x="76" y="78"/>
                    <a:pt x="76" y="78"/>
                    <a:pt x="76" y="78"/>
                  </a:cubicBezTo>
                  <a:cubicBezTo>
                    <a:pt x="63" y="78"/>
                    <a:pt x="63" y="78"/>
                    <a:pt x="63" y="78"/>
                  </a:cubicBezTo>
                  <a:cubicBezTo>
                    <a:pt x="68" y="59"/>
                    <a:pt x="68" y="59"/>
                    <a:pt x="68" y="59"/>
                  </a:cubicBezTo>
                  <a:cubicBezTo>
                    <a:pt x="66" y="59"/>
                    <a:pt x="64" y="59"/>
                    <a:pt x="62" y="59"/>
                  </a:cubicBezTo>
                  <a:cubicBezTo>
                    <a:pt x="37" y="62"/>
                    <a:pt x="30" y="36"/>
                    <a:pt x="49" y="22"/>
                  </a:cubicBezTo>
                  <a:cubicBezTo>
                    <a:pt x="49" y="21"/>
                    <a:pt x="49" y="21"/>
                    <a:pt x="49" y="21"/>
                  </a:cubicBezTo>
                  <a:cubicBezTo>
                    <a:pt x="49" y="21"/>
                    <a:pt x="49" y="21"/>
                    <a:pt x="49" y="21"/>
                  </a:cubicBezTo>
                  <a:cubicBezTo>
                    <a:pt x="49" y="21"/>
                    <a:pt x="49" y="21"/>
                    <a:pt x="49" y="21"/>
                  </a:cubicBezTo>
                  <a:cubicBezTo>
                    <a:pt x="50" y="21"/>
                    <a:pt x="50" y="21"/>
                    <a:pt x="50" y="21"/>
                  </a:cubicBezTo>
                  <a:cubicBezTo>
                    <a:pt x="59" y="14"/>
                    <a:pt x="70" y="11"/>
                    <a:pt x="82" y="11"/>
                  </a:cubicBezTo>
                  <a:cubicBezTo>
                    <a:pt x="106" y="11"/>
                    <a:pt x="127" y="26"/>
                    <a:pt x="135" y="48"/>
                  </a:cubicBezTo>
                  <a:cubicBezTo>
                    <a:pt x="138" y="57"/>
                    <a:pt x="138" y="63"/>
                    <a:pt x="135" y="70"/>
                  </a:cubicBezTo>
                  <a:cubicBezTo>
                    <a:pt x="130" y="82"/>
                    <a:pt x="108" y="83"/>
                    <a:pt x="104" y="76"/>
                  </a:cubicBezTo>
                  <a:close/>
                  <a:moveTo>
                    <a:pt x="90" y="61"/>
                  </a:moveTo>
                  <a:cubicBezTo>
                    <a:pt x="103" y="61"/>
                    <a:pt x="103" y="61"/>
                    <a:pt x="103" y="61"/>
                  </a:cubicBezTo>
                  <a:cubicBezTo>
                    <a:pt x="75" y="102"/>
                    <a:pt x="75" y="102"/>
                    <a:pt x="75" y="102"/>
                  </a:cubicBezTo>
                  <a:cubicBezTo>
                    <a:pt x="81" y="74"/>
                    <a:pt x="81" y="74"/>
                    <a:pt x="81" y="74"/>
                  </a:cubicBezTo>
                  <a:cubicBezTo>
                    <a:pt x="68" y="74"/>
                    <a:pt x="68" y="74"/>
                    <a:pt x="68" y="74"/>
                  </a:cubicBezTo>
                  <a:cubicBezTo>
                    <a:pt x="76" y="40"/>
                    <a:pt x="76" y="40"/>
                    <a:pt x="76" y="40"/>
                  </a:cubicBezTo>
                  <a:cubicBezTo>
                    <a:pt x="97" y="40"/>
                    <a:pt x="97" y="40"/>
                    <a:pt x="97" y="40"/>
                  </a:cubicBezTo>
                  <a:lnTo>
                    <a:pt x="90" y="61"/>
                  </a:lnTo>
                  <a:close/>
                </a:path>
              </a:pathLst>
            </a:custGeom>
            <a:solidFill>
              <a:schemeClr val="accent1"/>
            </a:solidFill>
            <a:ln>
              <a:noFill/>
            </a:ln>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25" name="任意多边形: 形状 24"/>
            <p:cNvSpPr/>
            <p:nvPr/>
          </p:nvSpPr>
          <p:spPr bwMode="auto">
            <a:xfrm>
              <a:off x="3033218" y="3694398"/>
              <a:ext cx="397299" cy="329000"/>
            </a:xfrm>
            <a:custGeom>
              <a:avLst/>
              <a:gdLst>
                <a:gd name="T0" fmla="*/ 179 w 202"/>
                <a:gd name="T1" fmla="*/ 86 h 167"/>
                <a:gd name="T2" fmla="*/ 202 w 202"/>
                <a:gd name="T3" fmla="*/ 133 h 167"/>
                <a:gd name="T4" fmla="*/ 155 w 202"/>
                <a:gd name="T5" fmla="*/ 133 h 167"/>
                <a:gd name="T6" fmla="*/ 179 w 202"/>
                <a:gd name="T7" fmla="*/ 86 h 167"/>
                <a:gd name="T8" fmla="*/ 28 w 202"/>
                <a:gd name="T9" fmla="*/ 15 h 167"/>
                <a:gd name="T10" fmla="*/ 34 w 202"/>
                <a:gd name="T11" fmla="*/ 12 h 167"/>
                <a:gd name="T12" fmla="*/ 167 w 202"/>
                <a:gd name="T13" fmla="*/ 12 h 167"/>
                <a:gd name="T14" fmla="*/ 173 w 202"/>
                <a:gd name="T15" fmla="*/ 18 h 167"/>
                <a:gd name="T16" fmla="*/ 173 w 202"/>
                <a:gd name="T17" fmla="*/ 47 h 167"/>
                <a:gd name="T18" fmla="*/ 161 w 202"/>
                <a:gd name="T19" fmla="*/ 47 h 167"/>
                <a:gd name="T20" fmla="*/ 179 w 202"/>
                <a:gd name="T21" fmla="*/ 78 h 167"/>
                <a:gd name="T22" fmla="*/ 197 w 202"/>
                <a:gd name="T23" fmla="*/ 47 h 167"/>
                <a:gd name="T24" fmla="*/ 185 w 202"/>
                <a:gd name="T25" fmla="*/ 47 h 167"/>
                <a:gd name="T26" fmla="*/ 185 w 202"/>
                <a:gd name="T27" fmla="*/ 18 h 167"/>
                <a:gd name="T28" fmla="*/ 167 w 202"/>
                <a:gd name="T29" fmla="*/ 0 h 167"/>
                <a:gd name="T30" fmla="*/ 34 w 202"/>
                <a:gd name="T31" fmla="*/ 0 h 167"/>
                <a:gd name="T32" fmla="*/ 16 w 202"/>
                <a:gd name="T33" fmla="*/ 15 h 167"/>
                <a:gd name="T34" fmla="*/ 16 w 202"/>
                <a:gd name="T35" fmla="*/ 24 h 167"/>
                <a:gd name="T36" fmla="*/ 28 w 202"/>
                <a:gd name="T37" fmla="*/ 24 h 167"/>
                <a:gd name="T38" fmla="*/ 28 w 202"/>
                <a:gd name="T39" fmla="*/ 15 h 167"/>
                <a:gd name="T40" fmla="*/ 173 w 202"/>
                <a:gd name="T41" fmla="*/ 152 h 167"/>
                <a:gd name="T42" fmla="*/ 167 w 202"/>
                <a:gd name="T43" fmla="*/ 155 h 167"/>
                <a:gd name="T44" fmla="*/ 34 w 202"/>
                <a:gd name="T45" fmla="*/ 155 h 167"/>
                <a:gd name="T46" fmla="*/ 28 w 202"/>
                <a:gd name="T47" fmla="*/ 149 h 167"/>
                <a:gd name="T48" fmla="*/ 28 w 202"/>
                <a:gd name="T49" fmla="*/ 121 h 167"/>
                <a:gd name="T50" fmla="*/ 40 w 202"/>
                <a:gd name="T51" fmla="*/ 121 h 167"/>
                <a:gd name="T52" fmla="*/ 22 w 202"/>
                <a:gd name="T53" fmla="*/ 90 h 167"/>
                <a:gd name="T54" fmla="*/ 4 w 202"/>
                <a:gd name="T55" fmla="*/ 121 h 167"/>
                <a:gd name="T56" fmla="*/ 16 w 202"/>
                <a:gd name="T57" fmla="*/ 121 h 167"/>
                <a:gd name="T58" fmla="*/ 16 w 202"/>
                <a:gd name="T59" fmla="*/ 149 h 167"/>
                <a:gd name="T60" fmla="*/ 34 w 202"/>
                <a:gd name="T61" fmla="*/ 167 h 167"/>
                <a:gd name="T62" fmla="*/ 167 w 202"/>
                <a:gd name="T63" fmla="*/ 167 h 167"/>
                <a:gd name="T64" fmla="*/ 185 w 202"/>
                <a:gd name="T65" fmla="*/ 152 h 167"/>
                <a:gd name="T66" fmla="*/ 185 w 202"/>
                <a:gd name="T67" fmla="*/ 144 h 167"/>
                <a:gd name="T68" fmla="*/ 173 w 202"/>
                <a:gd name="T69" fmla="*/ 144 h 167"/>
                <a:gd name="T70" fmla="*/ 173 w 202"/>
                <a:gd name="T71" fmla="*/ 152 h 167"/>
                <a:gd name="T72" fmla="*/ 45 w 202"/>
                <a:gd name="T73" fmla="*/ 35 h 167"/>
                <a:gd name="T74" fmla="*/ 0 w 202"/>
                <a:gd name="T75" fmla="*/ 35 h 167"/>
                <a:gd name="T76" fmla="*/ 0 w 202"/>
                <a:gd name="T77" fmla="*/ 80 h 167"/>
                <a:gd name="T78" fmla="*/ 45 w 202"/>
                <a:gd name="T79" fmla="*/ 80 h 167"/>
                <a:gd name="T80" fmla="*/ 45 w 202"/>
                <a:gd name="T81" fmla="*/ 35 h 167"/>
                <a:gd name="T82" fmla="*/ 66 w 202"/>
                <a:gd name="T83" fmla="*/ 84 h 167"/>
                <a:gd name="T84" fmla="*/ 101 w 202"/>
                <a:gd name="T85" fmla="*/ 119 h 167"/>
                <a:gd name="T86" fmla="*/ 136 w 202"/>
                <a:gd name="T87" fmla="*/ 84 h 167"/>
                <a:gd name="T88" fmla="*/ 101 w 202"/>
                <a:gd name="T89" fmla="*/ 49 h 167"/>
                <a:gd name="T90" fmla="*/ 66 w 202"/>
                <a:gd name="T91" fmla="*/ 8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2" h="167">
                  <a:moveTo>
                    <a:pt x="179" y="86"/>
                  </a:moveTo>
                  <a:cubicBezTo>
                    <a:pt x="202" y="133"/>
                    <a:pt x="202" y="133"/>
                    <a:pt x="202" y="133"/>
                  </a:cubicBezTo>
                  <a:cubicBezTo>
                    <a:pt x="155" y="133"/>
                    <a:pt x="155" y="133"/>
                    <a:pt x="155" y="133"/>
                  </a:cubicBezTo>
                  <a:lnTo>
                    <a:pt x="179" y="86"/>
                  </a:lnTo>
                  <a:close/>
                  <a:moveTo>
                    <a:pt x="28" y="15"/>
                  </a:moveTo>
                  <a:cubicBezTo>
                    <a:pt x="28" y="14"/>
                    <a:pt x="30" y="12"/>
                    <a:pt x="34" y="12"/>
                  </a:cubicBezTo>
                  <a:cubicBezTo>
                    <a:pt x="167" y="12"/>
                    <a:pt x="167" y="12"/>
                    <a:pt x="167" y="12"/>
                  </a:cubicBezTo>
                  <a:cubicBezTo>
                    <a:pt x="170" y="12"/>
                    <a:pt x="173" y="15"/>
                    <a:pt x="173" y="18"/>
                  </a:cubicBezTo>
                  <a:cubicBezTo>
                    <a:pt x="173" y="47"/>
                    <a:pt x="173" y="47"/>
                    <a:pt x="173" y="47"/>
                  </a:cubicBezTo>
                  <a:cubicBezTo>
                    <a:pt x="161" y="47"/>
                    <a:pt x="161" y="47"/>
                    <a:pt x="161" y="47"/>
                  </a:cubicBezTo>
                  <a:cubicBezTo>
                    <a:pt x="179" y="78"/>
                    <a:pt x="179" y="78"/>
                    <a:pt x="179" y="78"/>
                  </a:cubicBezTo>
                  <a:cubicBezTo>
                    <a:pt x="197" y="47"/>
                    <a:pt x="197" y="47"/>
                    <a:pt x="197" y="47"/>
                  </a:cubicBezTo>
                  <a:cubicBezTo>
                    <a:pt x="185" y="47"/>
                    <a:pt x="185" y="47"/>
                    <a:pt x="185" y="47"/>
                  </a:cubicBezTo>
                  <a:cubicBezTo>
                    <a:pt x="185" y="18"/>
                    <a:pt x="185" y="18"/>
                    <a:pt x="185" y="18"/>
                  </a:cubicBezTo>
                  <a:cubicBezTo>
                    <a:pt x="185" y="8"/>
                    <a:pt x="177" y="0"/>
                    <a:pt x="167" y="0"/>
                  </a:cubicBezTo>
                  <a:cubicBezTo>
                    <a:pt x="34" y="0"/>
                    <a:pt x="34" y="0"/>
                    <a:pt x="34" y="0"/>
                  </a:cubicBezTo>
                  <a:cubicBezTo>
                    <a:pt x="24" y="0"/>
                    <a:pt x="16" y="7"/>
                    <a:pt x="16" y="15"/>
                  </a:cubicBezTo>
                  <a:cubicBezTo>
                    <a:pt x="16" y="24"/>
                    <a:pt x="16" y="24"/>
                    <a:pt x="16" y="24"/>
                  </a:cubicBezTo>
                  <a:cubicBezTo>
                    <a:pt x="28" y="24"/>
                    <a:pt x="28" y="24"/>
                    <a:pt x="28" y="24"/>
                  </a:cubicBezTo>
                  <a:lnTo>
                    <a:pt x="28" y="15"/>
                  </a:lnTo>
                  <a:close/>
                  <a:moveTo>
                    <a:pt x="173" y="152"/>
                  </a:moveTo>
                  <a:cubicBezTo>
                    <a:pt x="173" y="153"/>
                    <a:pt x="170" y="155"/>
                    <a:pt x="167" y="155"/>
                  </a:cubicBezTo>
                  <a:cubicBezTo>
                    <a:pt x="34" y="155"/>
                    <a:pt x="34" y="155"/>
                    <a:pt x="34" y="155"/>
                  </a:cubicBezTo>
                  <a:cubicBezTo>
                    <a:pt x="30" y="155"/>
                    <a:pt x="28" y="153"/>
                    <a:pt x="28" y="149"/>
                  </a:cubicBezTo>
                  <a:cubicBezTo>
                    <a:pt x="28" y="121"/>
                    <a:pt x="28" y="121"/>
                    <a:pt x="28" y="121"/>
                  </a:cubicBezTo>
                  <a:cubicBezTo>
                    <a:pt x="40" y="121"/>
                    <a:pt x="40" y="121"/>
                    <a:pt x="40" y="121"/>
                  </a:cubicBezTo>
                  <a:cubicBezTo>
                    <a:pt x="22" y="90"/>
                    <a:pt x="22" y="90"/>
                    <a:pt x="22" y="90"/>
                  </a:cubicBezTo>
                  <a:cubicBezTo>
                    <a:pt x="4" y="121"/>
                    <a:pt x="4" y="121"/>
                    <a:pt x="4" y="121"/>
                  </a:cubicBezTo>
                  <a:cubicBezTo>
                    <a:pt x="16" y="121"/>
                    <a:pt x="16" y="121"/>
                    <a:pt x="16" y="121"/>
                  </a:cubicBezTo>
                  <a:cubicBezTo>
                    <a:pt x="16" y="149"/>
                    <a:pt x="16" y="149"/>
                    <a:pt x="16" y="149"/>
                  </a:cubicBezTo>
                  <a:cubicBezTo>
                    <a:pt x="16" y="159"/>
                    <a:pt x="24" y="167"/>
                    <a:pt x="34" y="167"/>
                  </a:cubicBezTo>
                  <a:cubicBezTo>
                    <a:pt x="167" y="167"/>
                    <a:pt x="167" y="167"/>
                    <a:pt x="167" y="167"/>
                  </a:cubicBezTo>
                  <a:cubicBezTo>
                    <a:pt x="177" y="167"/>
                    <a:pt x="185" y="161"/>
                    <a:pt x="185" y="152"/>
                  </a:cubicBezTo>
                  <a:cubicBezTo>
                    <a:pt x="185" y="144"/>
                    <a:pt x="185" y="144"/>
                    <a:pt x="185" y="144"/>
                  </a:cubicBezTo>
                  <a:cubicBezTo>
                    <a:pt x="173" y="144"/>
                    <a:pt x="173" y="144"/>
                    <a:pt x="173" y="144"/>
                  </a:cubicBezTo>
                  <a:lnTo>
                    <a:pt x="173" y="152"/>
                  </a:lnTo>
                  <a:close/>
                  <a:moveTo>
                    <a:pt x="45" y="35"/>
                  </a:moveTo>
                  <a:cubicBezTo>
                    <a:pt x="0" y="35"/>
                    <a:pt x="0" y="35"/>
                    <a:pt x="0" y="35"/>
                  </a:cubicBezTo>
                  <a:cubicBezTo>
                    <a:pt x="0" y="80"/>
                    <a:pt x="0" y="80"/>
                    <a:pt x="0" y="80"/>
                  </a:cubicBezTo>
                  <a:cubicBezTo>
                    <a:pt x="45" y="80"/>
                    <a:pt x="45" y="80"/>
                    <a:pt x="45" y="80"/>
                  </a:cubicBezTo>
                  <a:lnTo>
                    <a:pt x="45" y="35"/>
                  </a:lnTo>
                  <a:close/>
                  <a:moveTo>
                    <a:pt x="66" y="84"/>
                  </a:moveTo>
                  <a:cubicBezTo>
                    <a:pt x="66" y="103"/>
                    <a:pt x="82" y="119"/>
                    <a:pt x="101" y="119"/>
                  </a:cubicBezTo>
                  <a:cubicBezTo>
                    <a:pt x="120" y="119"/>
                    <a:pt x="136" y="103"/>
                    <a:pt x="136" y="84"/>
                  </a:cubicBezTo>
                  <a:cubicBezTo>
                    <a:pt x="136" y="65"/>
                    <a:pt x="120" y="49"/>
                    <a:pt x="101" y="49"/>
                  </a:cubicBezTo>
                  <a:cubicBezTo>
                    <a:pt x="82" y="49"/>
                    <a:pt x="66" y="65"/>
                    <a:pt x="66" y="84"/>
                  </a:cubicBezTo>
                  <a:close/>
                </a:path>
              </a:pathLst>
            </a:custGeom>
            <a:solidFill>
              <a:schemeClr val="accent2"/>
            </a:solidFill>
            <a:ln>
              <a:noFill/>
            </a:ln>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26" name="任意多边形: 形状 25"/>
            <p:cNvSpPr/>
            <p:nvPr/>
          </p:nvSpPr>
          <p:spPr bwMode="auto">
            <a:xfrm>
              <a:off x="3266258" y="2291328"/>
              <a:ext cx="423577" cy="421556"/>
            </a:xfrm>
            <a:custGeom>
              <a:avLst/>
              <a:gdLst>
                <a:gd name="T0" fmla="*/ 149 w 177"/>
                <a:gd name="T1" fmla="*/ 6 h 176"/>
                <a:gd name="T2" fmla="*/ 15 w 177"/>
                <a:gd name="T3" fmla="*/ 122 h 176"/>
                <a:gd name="T4" fmla="*/ 7 w 177"/>
                <a:gd name="T5" fmla="*/ 154 h 176"/>
                <a:gd name="T6" fmla="*/ 9 w 177"/>
                <a:gd name="T7" fmla="*/ 174 h 176"/>
                <a:gd name="T8" fmla="*/ 54 w 177"/>
                <a:gd name="T9" fmla="*/ 162 h 176"/>
                <a:gd name="T10" fmla="*/ 171 w 177"/>
                <a:gd name="T11" fmla="*/ 45 h 176"/>
                <a:gd name="T12" fmla="*/ 44 w 177"/>
                <a:gd name="T13" fmla="*/ 157 h 176"/>
                <a:gd name="T14" fmla="*/ 15 w 177"/>
                <a:gd name="T15" fmla="*/ 151 h 176"/>
                <a:gd name="T16" fmla="*/ 21 w 177"/>
                <a:gd name="T17" fmla="*/ 128 h 176"/>
                <a:gd name="T18" fmla="*/ 44 w 177"/>
                <a:gd name="T19" fmla="*/ 157 h 176"/>
                <a:gd name="T20" fmla="*/ 25 w 177"/>
                <a:gd name="T21" fmla="*/ 122 h 176"/>
                <a:gd name="T22" fmla="*/ 110 w 177"/>
                <a:gd name="T23" fmla="*/ 47 h 176"/>
                <a:gd name="T24" fmla="*/ 54 w 177"/>
                <a:gd name="T25" fmla="*/ 152 h 176"/>
                <a:gd name="T26" fmla="*/ 153 w 177"/>
                <a:gd name="T27" fmla="*/ 53 h 176"/>
                <a:gd name="T28" fmla="*/ 163 w 177"/>
                <a:gd name="T29" fmla="*/ 40 h 176"/>
                <a:gd name="T30" fmla="*/ 161 w 177"/>
                <a:gd name="T31" fmla="*/ 29 h 176"/>
                <a:gd name="T32" fmla="*/ 160 w 177"/>
                <a:gd name="T33" fmla="*/ 35 h 176"/>
                <a:gd name="T34" fmla="*/ 148 w 177"/>
                <a:gd name="T35" fmla="*/ 48 h 176"/>
                <a:gd name="T36" fmla="*/ 137 w 177"/>
                <a:gd name="T37" fmla="*/ 11 h 176"/>
                <a:gd name="T38" fmla="*/ 166 w 177"/>
                <a:gd name="T39" fmla="*/ 32 h 176"/>
                <a:gd name="T40" fmla="*/ 6 w 177"/>
                <a:gd name="T41" fmla="*/ 46 h 176"/>
                <a:gd name="T42" fmla="*/ 6 w 177"/>
                <a:gd name="T43" fmla="*/ 36 h 176"/>
                <a:gd name="T44" fmla="*/ 42 w 177"/>
                <a:gd name="T45" fmla="*/ 0 h 176"/>
                <a:gd name="T46" fmla="*/ 86 w 177"/>
                <a:gd name="T47" fmla="*/ 44 h 176"/>
                <a:gd name="T48" fmla="*/ 80 w 177"/>
                <a:gd name="T49" fmla="*/ 49 h 176"/>
                <a:gd name="T50" fmla="*/ 71 w 177"/>
                <a:gd name="T51" fmla="*/ 53 h 176"/>
                <a:gd name="T52" fmla="*/ 73 w 177"/>
                <a:gd name="T53" fmla="*/ 41 h 176"/>
                <a:gd name="T54" fmla="*/ 63 w 177"/>
                <a:gd name="T55" fmla="*/ 46 h 176"/>
                <a:gd name="T56" fmla="*/ 65 w 177"/>
                <a:gd name="T57" fmla="*/ 34 h 176"/>
                <a:gd name="T58" fmla="*/ 56 w 177"/>
                <a:gd name="T59" fmla="*/ 38 h 176"/>
                <a:gd name="T60" fmla="*/ 58 w 177"/>
                <a:gd name="T61" fmla="*/ 27 h 176"/>
                <a:gd name="T62" fmla="*/ 49 w 177"/>
                <a:gd name="T63" fmla="*/ 31 h 176"/>
                <a:gd name="T64" fmla="*/ 52 w 177"/>
                <a:gd name="T65" fmla="*/ 21 h 176"/>
                <a:gd name="T66" fmla="*/ 35 w 177"/>
                <a:gd name="T67" fmla="*/ 28 h 176"/>
                <a:gd name="T68" fmla="*/ 42 w 177"/>
                <a:gd name="T69" fmla="*/ 10 h 176"/>
                <a:gd name="T70" fmla="*/ 57 w 177"/>
                <a:gd name="T71" fmla="*/ 73 h 176"/>
                <a:gd name="T72" fmla="*/ 6 w 177"/>
                <a:gd name="T73" fmla="*/ 46 h 176"/>
                <a:gd name="T74" fmla="*/ 172 w 177"/>
                <a:gd name="T75" fmla="*/ 140 h 176"/>
                <a:gd name="T76" fmla="*/ 136 w 177"/>
                <a:gd name="T77" fmla="*/ 176 h 176"/>
                <a:gd name="T78" fmla="*/ 92 w 177"/>
                <a:gd name="T79" fmla="*/ 132 h 176"/>
                <a:gd name="T80" fmla="*/ 143 w 177"/>
                <a:gd name="T81" fmla="*/ 159 h 176"/>
                <a:gd name="T82" fmla="*/ 161 w 177"/>
                <a:gd name="T83" fmla="*/ 130 h 176"/>
                <a:gd name="T84" fmla="*/ 144 w 177"/>
                <a:gd name="T85" fmla="*/ 136 h 176"/>
                <a:gd name="T86" fmla="*/ 153 w 177"/>
                <a:gd name="T87" fmla="*/ 121 h 176"/>
                <a:gd name="T88" fmla="*/ 143 w 177"/>
                <a:gd name="T89" fmla="*/ 125 h 176"/>
                <a:gd name="T90" fmla="*/ 145 w 177"/>
                <a:gd name="T91" fmla="*/ 114 h 176"/>
                <a:gd name="T92" fmla="*/ 136 w 177"/>
                <a:gd name="T93" fmla="*/ 118 h 176"/>
                <a:gd name="T94" fmla="*/ 138 w 177"/>
                <a:gd name="T95" fmla="*/ 107 h 176"/>
                <a:gd name="T96" fmla="*/ 129 w 177"/>
                <a:gd name="T97" fmla="*/ 111 h 176"/>
                <a:gd name="T98" fmla="*/ 131 w 177"/>
                <a:gd name="T99" fmla="*/ 99 h 176"/>
                <a:gd name="T100" fmla="*/ 121 w 177"/>
                <a:gd name="T101" fmla="*/ 104 h 176"/>
                <a:gd name="T102" fmla="*/ 128 w 177"/>
                <a:gd name="T103" fmla="*/ 96 h 176"/>
                <a:gd name="T104" fmla="*/ 172 w 177"/>
                <a:gd name="T105" fmla="*/ 13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7" h="176">
                  <a:moveTo>
                    <a:pt x="171" y="27"/>
                  </a:moveTo>
                  <a:cubicBezTo>
                    <a:pt x="149" y="6"/>
                    <a:pt x="149" y="6"/>
                    <a:pt x="149" y="6"/>
                  </a:cubicBezTo>
                  <a:cubicBezTo>
                    <a:pt x="145" y="1"/>
                    <a:pt x="137" y="1"/>
                    <a:pt x="132" y="6"/>
                  </a:cubicBezTo>
                  <a:cubicBezTo>
                    <a:pt x="15" y="122"/>
                    <a:pt x="15" y="122"/>
                    <a:pt x="15" y="122"/>
                  </a:cubicBezTo>
                  <a:cubicBezTo>
                    <a:pt x="15" y="123"/>
                    <a:pt x="15" y="123"/>
                    <a:pt x="15" y="123"/>
                  </a:cubicBezTo>
                  <a:cubicBezTo>
                    <a:pt x="15" y="123"/>
                    <a:pt x="7" y="154"/>
                    <a:pt x="7" y="154"/>
                  </a:cubicBezTo>
                  <a:cubicBezTo>
                    <a:pt x="3" y="168"/>
                    <a:pt x="3" y="168"/>
                    <a:pt x="3" y="168"/>
                  </a:cubicBezTo>
                  <a:cubicBezTo>
                    <a:pt x="2" y="173"/>
                    <a:pt x="4" y="175"/>
                    <a:pt x="9" y="174"/>
                  </a:cubicBezTo>
                  <a:cubicBezTo>
                    <a:pt x="23" y="170"/>
                    <a:pt x="23" y="170"/>
                    <a:pt x="23" y="170"/>
                  </a:cubicBezTo>
                  <a:cubicBezTo>
                    <a:pt x="23" y="170"/>
                    <a:pt x="54" y="162"/>
                    <a:pt x="54" y="162"/>
                  </a:cubicBezTo>
                  <a:cubicBezTo>
                    <a:pt x="54" y="162"/>
                    <a:pt x="54" y="162"/>
                    <a:pt x="54" y="162"/>
                  </a:cubicBezTo>
                  <a:cubicBezTo>
                    <a:pt x="171" y="45"/>
                    <a:pt x="171" y="45"/>
                    <a:pt x="171" y="45"/>
                  </a:cubicBezTo>
                  <a:cubicBezTo>
                    <a:pt x="176" y="40"/>
                    <a:pt x="176" y="32"/>
                    <a:pt x="171" y="27"/>
                  </a:cubicBezTo>
                  <a:close/>
                  <a:moveTo>
                    <a:pt x="44" y="157"/>
                  </a:moveTo>
                  <a:cubicBezTo>
                    <a:pt x="25" y="162"/>
                    <a:pt x="25" y="162"/>
                    <a:pt x="25" y="162"/>
                  </a:cubicBezTo>
                  <a:cubicBezTo>
                    <a:pt x="15" y="151"/>
                    <a:pt x="15" y="151"/>
                    <a:pt x="15" y="151"/>
                  </a:cubicBezTo>
                  <a:cubicBezTo>
                    <a:pt x="20" y="133"/>
                    <a:pt x="20" y="133"/>
                    <a:pt x="20" y="133"/>
                  </a:cubicBezTo>
                  <a:cubicBezTo>
                    <a:pt x="20" y="131"/>
                    <a:pt x="20" y="129"/>
                    <a:pt x="21" y="128"/>
                  </a:cubicBezTo>
                  <a:cubicBezTo>
                    <a:pt x="49" y="156"/>
                    <a:pt x="49" y="156"/>
                    <a:pt x="49" y="156"/>
                  </a:cubicBezTo>
                  <a:cubicBezTo>
                    <a:pt x="47" y="156"/>
                    <a:pt x="46" y="157"/>
                    <a:pt x="44" y="157"/>
                  </a:cubicBezTo>
                  <a:close/>
                  <a:moveTo>
                    <a:pt x="54" y="152"/>
                  </a:moveTo>
                  <a:cubicBezTo>
                    <a:pt x="25" y="122"/>
                    <a:pt x="25" y="122"/>
                    <a:pt x="25" y="122"/>
                  </a:cubicBezTo>
                  <a:cubicBezTo>
                    <a:pt x="105" y="42"/>
                    <a:pt x="105" y="42"/>
                    <a:pt x="105" y="42"/>
                  </a:cubicBezTo>
                  <a:cubicBezTo>
                    <a:pt x="110" y="47"/>
                    <a:pt x="110" y="47"/>
                    <a:pt x="110" y="47"/>
                  </a:cubicBezTo>
                  <a:cubicBezTo>
                    <a:pt x="134" y="72"/>
                    <a:pt x="134" y="72"/>
                    <a:pt x="134" y="72"/>
                  </a:cubicBezTo>
                  <a:lnTo>
                    <a:pt x="54" y="152"/>
                  </a:lnTo>
                  <a:close/>
                  <a:moveTo>
                    <a:pt x="166" y="40"/>
                  </a:moveTo>
                  <a:cubicBezTo>
                    <a:pt x="153" y="53"/>
                    <a:pt x="153" y="53"/>
                    <a:pt x="153" y="53"/>
                  </a:cubicBezTo>
                  <a:cubicBezTo>
                    <a:pt x="151" y="52"/>
                    <a:pt x="151" y="52"/>
                    <a:pt x="151" y="52"/>
                  </a:cubicBezTo>
                  <a:cubicBezTo>
                    <a:pt x="163" y="40"/>
                    <a:pt x="163" y="40"/>
                    <a:pt x="163" y="40"/>
                  </a:cubicBezTo>
                  <a:cubicBezTo>
                    <a:pt x="164" y="39"/>
                    <a:pt x="165" y="37"/>
                    <a:pt x="165" y="35"/>
                  </a:cubicBezTo>
                  <a:cubicBezTo>
                    <a:pt x="165" y="32"/>
                    <a:pt x="162" y="29"/>
                    <a:pt x="161" y="29"/>
                  </a:cubicBezTo>
                  <a:cubicBezTo>
                    <a:pt x="158" y="33"/>
                    <a:pt x="158" y="33"/>
                    <a:pt x="158" y="33"/>
                  </a:cubicBezTo>
                  <a:cubicBezTo>
                    <a:pt x="159" y="34"/>
                    <a:pt x="160" y="35"/>
                    <a:pt x="160" y="35"/>
                  </a:cubicBezTo>
                  <a:cubicBezTo>
                    <a:pt x="160" y="36"/>
                    <a:pt x="160" y="36"/>
                    <a:pt x="159" y="36"/>
                  </a:cubicBezTo>
                  <a:cubicBezTo>
                    <a:pt x="148" y="48"/>
                    <a:pt x="148" y="48"/>
                    <a:pt x="148" y="48"/>
                  </a:cubicBezTo>
                  <a:cubicBezTo>
                    <a:pt x="124" y="24"/>
                    <a:pt x="124" y="24"/>
                    <a:pt x="124" y="24"/>
                  </a:cubicBezTo>
                  <a:cubicBezTo>
                    <a:pt x="137" y="11"/>
                    <a:pt x="137" y="11"/>
                    <a:pt x="137" y="11"/>
                  </a:cubicBezTo>
                  <a:cubicBezTo>
                    <a:pt x="139" y="9"/>
                    <a:pt x="142" y="9"/>
                    <a:pt x="144" y="11"/>
                  </a:cubicBezTo>
                  <a:cubicBezTo>
                    <a:pt x="166" y="32"/>
                    <a:pt x="166" y="32"/>
                    <a:pt x="166" y="32"/>
                  </a:cubicBezTo>
                  <a:cubicBezTo>
                    <a:pt x="168" y="34"/>
                    <a:pt x="168" y="38"/>
                    <a:pt x="166" y="40"/>
                  </a:cubicBezTo>
                  <a:close/>
                  <a:moveTo>
                    <a:pt x="6" y="46"/>
                  </a:moveTo>
                  <a:cubicBezTo>
                    <a:pt x="0" y="41"/>
                    <a:pt x="0" y="41"/>
                    <a:pt x="0" y="41"/>
                  </a:cubicBezTo>
                  <a:cubicBezTo>
                    <a:pt x="6" y="36"/>
                    <a:pt x="6" y="36"/>
                    <a:pt x="6" y="36"/>
                  </a:cubicBezTo>
                  <a:cubicBezTo>
                    <a:pt x="36" y="5"/>
                    <a:pt x="36" y="5"/>
                    <a:pt x="36" y="5"/>
                  </a:cubicBezTo>
                  <a:cubicBezTo>
                    <a:pt x="42" y="0"/>
                    <a:pt x="42" y="0"/>
                    <a:pt x="42" y="0"/>
                  </a:cubicBezTo>
                  <a:cubicBezTo>
                    <a:pt x="47" y="5"/>
                    <a:pt x="47" y="5"/>
                    <a:pt x="47" y="5"/>
                  </a:cubicBezTo>
                  <a:cubicBezTo>
                    <a:pt x="86" y="44"/>
                    <a:pt x="86" y="44"/>
                    <a:pt x="86" y="44"/>
                  </a:cubicBezTo>
                  <a:cubicBezTo>
                    <a:pt x="81" y="49"/>
                    <a:pt x="81" y="49"/>
                    <a:pt x="81" y="49"/>
                  </a:cubicBezTo>
                  <a:cubicBezTo>
                    <a:pt x="80" y="49"/>
                    <a:pt x="80" y="49"/>
                    <a:pt x="80" y="49"/>
                  </a:cubicBezTo>
                  <a:cubicBezTo>
                    <a:pt x="73" y="55"/>
                    <a:pt x="73" y="55"/>
                    <a:pt x="73" y="55"/>
                  </a:cubicBezTo>
                  <a:cubicBezTo>
                    <a:pt x="71" y="53"/>
                    <a:pt x="71" y="53"/>
                    <a:pt x="71" y="53"/>
                  </a:cubicBezTo>
                  <a:cubicBezTo>
                    <a:pt x="77" y="46"/>
                    <a:pt x="77" y="46"/>
                    <a:pt x="77" y="46"/>
                  </a:cubicBezTo>
                  <a:cubicBezTo>
                    <a:pt x="73" y="41"/>
                    <a:pt x="73" y="41"/>
                    <a:pt x="73" y="41"/>
                  </a:cubicBezTo>
                  <a:cubicBezTo>
                    <a:pt x="66" y="48"/>
                    <a:pt x="66" y="48"/>
                    <a:pt x="66" y="48"/>
                  </a:cubicBezTo>
                  <a:cubicBezTo>
                    <a:pt x="63" y="46"/>
                    <a:pt x="63" y="46"/>
                    <a:pt x="63" y="46"/>
                  </a:cubicBezTo>
                  <a:cubicBezTo>
                    <a:pt x="70" y="39"/>
                    <a:pt x="70" y="39"/>
                    <a:pt x="70" y="39"/>
                  </a:cubicBezTo>
                  <a:cubicBezTo>
                    <a:pt x="65" y="34"/>
                    <a:pt x="65" y="34"/>
                    <a:pt x="65" y="34"/>
                  </a:cubicBezTo>
                  <a:cubicBezTo>
                    <a:pt x="59" y="41"/>
                    <a:pt x="59" y="41"/>
                    <a:pt x="59" y="41"/>
                  </a:cubicBezTo>
                  <a:cubicBezTo>
                    <a:pt x="56" y="38"/>
                    <a:pt x="56" y="38"/>
                    <a:pt x="56" y="38"/>
                  </a:cubicBezTo>
                  <a:cubicBezTo>
                    <a:pt x="63" y="32"/>
                    <a:pt x="63" y="32"/>
                    <a:pt x="63" y="32"/>
                  </a:cubicBezTo>
                  <a:cubicBezTo>
                    <a:pt x="58" y="27"/>
                    <a:pt x="58" y="27"/>
                    <a:pt x="58" y="27"/>
                  </a:cubicBezTo>
                  <a:cubicBezTo>
                    <a:pt x="51" y="34"/>
                    <a:pt x="51" y="34"/>
                    <a:pt x="51" y="34"/>
                  </a:cubicBezTo>
                  <a:cubicBezTo>
                    <a:pt x="49" y="31"/>
                    <a:pt x="49" y="31"/>
                    <a:pt x="49" y="31"/>
                  </a:cubicBezTo>
                  <a:cubicBezTo>
                    <a:pt x="56" y="24"/>
                    <a:pt x="56" y="24"/>
                    <a:pt x="56" y="24"/>
                  </a:cubicBezTo>
                  <a:cubicBezTo>
                    <a:pt x="52" y="21"/>
                    <a:pt x="52" y="21"/>
                    <a:pt x="52" y="21"/>
                  </a:cubicBezTo>
                  <a:cubicBezTo>
                    <a:pt x="40" y="33"/>
                    <a:pt x="40" y="33"/>
                    <a:pt x="40" y="33"/>
                  </a:cubicBezTo>
                  <a:cubicBezTo>
                    <a:pt x="35" y="28"/>
                    <a:pt x="35" y="28"/>
                    <a:pt x="35" y="28"/>
                  </a:cubicBezTo>
                  <a:cubicBezTo>
                    <a:pt x="47" y="16"/>
                    <a:pt x="47" y="16"/>
                    <a:pt x="47" y="16"/>
                  </a:cubicBezTo>
                  <a:cubicBezTo>
                    <a:pt x="42" y="10"/>
                    <a:pt x="42" y="10"/>
                    <a:pt x="42" y="10"/>
                  </a:cubicBezTo>
                  <a:cubicBezTo>
                    <a:pt x="18" y="34"/>
                    <a:pt x="18" y="34"/>
                    <a:pt x="18" y="34"/>
                  </a:cubicBezTo>
                  <a:cubicBezTo>
                    <a:pt x="57" y="73"/>
                    <a:pt x="57" y="73"/>
                    <a:pt x="57" y="73"/>
                  </a:cubicBezTo>
                  <a:cubicBezTo>
                    <a:pt x="45" y="85"/>
                    <a:pt x="45" y="85"/>
                    <a:pt x="45" y="85"/>
                  </a:cubicBezTo>
                  <a:lnTo>
                    <a:pt x="6" y="46"/>
                  </a:lnTo>
                  <a:close/>
                  <a:moveTo>
                    <a:pt x="177" y="135"/>
                  </a:moveTo>
                  <a:cubicBezTo>
                    <a:pt x="172" y="140"/>
                    <a:pt x="172" y="140"/>
                    <a:pt x="172" y="140"/>
                  </a:cubicBezTo>
                  <a:cubicBezTo>
                    <a:pt x="141" y="171"/>
                    <a:pt x="141" y="171"/>
                    <a:pt x="141" y="171"/>
                  </a:cubicBezTo>
                  <a:cubicBezTo>
                    <a:pt x="136" y="176"/>
                    <a:pt x="136" y="176"/>
                    <a:pt x="136" y="176"/>
                  </a:cubicBezTo>
                  <a:cubicBezTo>
                    <a:pt x="131" y="171"/>
                    <a:pt x="131" y="171"/>
                    <a:pt x="131" y="171"/>
                  </a:cubicBezTo>
                  <a:cubicBezTo>
                    <a:pt x="92" y="132"/>
                    <a:pt x="92" y="132"/>
                    <a:pt x="92" y="132"/>
                  </a:cubicBezTo>
                  <a:cubicBezTo>
                    <a:pt x="104" y="120"/>
                    <a:pt x="104" y="120"/>
                    <a:pt x="104" y="120"/>
                  </a:cubicBezTo>
                  <a:cubicBezTo>
                    <a:pt x="143" y="159"/>
                    <a:pt x="143" y="159"/>
                    <a:pt x="143" y="159"/>
                  </a:cubicBezTo>
                  <a:cubicBezTo>
                    <a:pt x="167" y="135"/>
                    <a:pt x="167" y="135"/>
                    <a:pt x="167" y="135"/>
                  </a:cubicBezTo>
                  <a:cubicBezTo>
                    <a:pt x="161" y="130"/>
                    <a:pt x="161" y="130"/>
                    <a:pt x="161" y="130"/>
                  </a:cubicBezTo>
                  <a:cubicBezTo>
                    <a:pt x="149" y="142"/>
                    <a:pt x="149" y="142"/>
                    <a:pt x="149" y="142"/>
                  </a:cubicBezTo>
                  <a:cubicBezTo>
                    <a:pt x="144" y="136"/>
                    <a:pt x="144" y="136"/>
                    <a:pt x="144" y="136"/>
                  </a:cubicBezTo>
                  <a:cubicBezTo>
                    <a:pt x="156" y="125"/>
                    <a:pt x="156" y="125"/>
                    <a:pt x="156" y="125"/>
                  </a:cubicBezTo>
                  <a:cubicBezTo>
                    <a:pt x="153" y="121"/>
                    <a:pt x="153" y="121"/>
                    <a:pt x="153" y="121"/>
                  </a:cubicBezTo>
                  <a:cubicBezTo>
                    <a:pt x="146" y="128"/>
                    <a:pt x="146" y="128"/>
                    <a:pt x="146" y="128"/>
                  </a:cubicBezTo>
                  <a:cubicBezTo>
                    <a:pt x="143" y="125"/>
                    <a:pt x="143" y="125"/>
                    <a:pt x="143" y="125"/>
                  </a:cubicBezTo>
                  <a:cubicBezTo>
                    <a:pt x="150" y="119"/>
                    <a:pt x="150" y="119"/>
                    <a:pt x="150" y="119"/>
                  </a:cubicBezTo>
                  <a:cubicBezTo>
                    <a:pt x="145" y="114"/>
                    <a:pt x="145" y="114"/>
                    <a:pt x="145" y="114"/>
                  </a:cubicBezTo>
                  <a:cubicBezTo>
                    <a:pt x="138" y="121"/>
                    <a:pt x="138" y="121"/>
                    <a:pt x="138" y="121"/>
                  </a:cubicBezTo>
                  <a:cubicBezTo>
                    <a:pt x="136" y="118"/>
                    <a:pt x="136" y="118"/>
                    <a:pt x="136" y="118"/>
                  </a:cubicBezTo>
                  <a:cubicBezTo>
                    <a:pt x="143" y="111"/>
                    <a:pt x="143" y="111"/>
                    <a:pt x="143" y="111"/>
                  </a:cubicBezTo>
                  <a:cubicBezTo>
                    <a:pt x="138" y="107"/>
                    <a:pt x="138" y="107"/>
                    <a:pt x="138" y="107"/>
                  </a:cubicBezTo>
                  <a:cubicBezTo>
                    <a:pt x="131" y="113"/>
                    <a:pt x="131" y="113"/>
                    <a:pt x="131" y="113"/>
                  </a:cubicBezTo>
                  <a:cubicBezTo>
                    <a:pt x="129" y="111"/>
                    <a:pt x="129" y="111"/>
                    <a:pt x="129" y="111"/>
                  </a:cubicBezTo>
                  <a:cubicBezTo>
                    <a:pt x="135" y="104"/>
                    <a:pt x="135" y="104"/>
                    <a:pt x="135" y="104"/>
                  </a:cubicBezTo>
                  <a:cubicBezTo>
                    <a:pt x="131" y="99"/>
                    <a:pt x="131" y="99"/>
                    <a:pt x="131" y="99"/>
                  </a:cubicBezTo>
                  <a:cubicBezTo>
                    <a:pt x="124" y="106"/>
                    <a:pt x="124" y="106"/>
                    <a:pt x="124" y="106"/>
                  </a:cubicBezTo>
                  <a:cubicBezTo>
                    <a:pt x="121" y="104"/>
                    <a:pt x="121" y="104"/>
                    <a:pt x="121" y="104"/>
                  </a:cubicBezTo>
                  <a:cubicBezTo>
                    <a:pt x="128" y="97"/>
                    <a:pt x="128" y="97"/>
                    <a:pt x="128" y="97"/>
                  </a:cubicBezTo>
                  <a:cubicBezTo>
                    <a:pt x="128" y="96"/>
                    <a:pt x="128" y="96"/>
                    <a:pt x="128" y="96"/>
                  </a:cubicBezTo>
                  <a:cubicBezTo>
                    <a:pt x="133" y="91"/>
                    <a:pt x="133" y="91"/>
                    <a:pt x="133" y="91"/>
                  </a:cubicBezTo>
                  <a:cubicBezTo>
                    <a:pt x="172" y="130"/>
                    <a:pt x="172" y="130"/>
                    <a:pt x="172" y="130"/>
                  </a:cubicBezTo>
                  <a:lnTo>
                    <a:pt x="177" y="135"/>
                  </a:lnTo>
                  <a:close/>
                </a:path>
              </a:pathLst>
            </a:custGeom>
            <a:solidFill>
              <a:schemeClr val="accent3"/>
            </a:solidFill>
            <a:ln>
              <a:noFill/>
            </a:ln>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27" name="任意多边形: 形状 26"/>
            <p:cNvSpPr/>
            <p:nvPr/>
          </p:nvSpPr>
          <p:spPr bwMode="auto">
            <a:xfrm>
              <a:off x="8445746" y="2346112"/>
              <a:ext cx="454496" cy="399348"/>
            </a:xfrm>
            <a:custGeom>
              <a:avLst/>
              <a:gdLst>
                <a:gd name="T0" fmla="*/ 183 w 199"/>
                <a:gd name="T1" fmla="*/ 100 h 174"/>
                <a:gd name="T2" fmla="*/ 173 w 199"/>
                <a:gd name="T3" fmla="*/ 140 h 174"/>
                <a:gd name="T4" fmla="*/ 153 w 199"/>
                <a:gd name="T5" fmla="*/ 119 h 174"/>
                <a:gd name="T6" fmla="*/ 198 w 199"/>
                <a:gd name="T7" fmla="*/ 13 h 174"/>
                <a:gd name="T8" fmla="*/ 185 w 199"/>
                <a:gd name="T9" fmla="*/ 9 h 174"/>
                <a:gd name="T10" fmla="*/ 197 w 199"/>
                <a:gd name="T11" fmla="*/ 19 h 174"/>
                <a:gd name="T12" fmla="*/ 196 w 199"/>
                <a:gd name="T13" fmla="*/ 21 h 174"/>
                <a:gd name="T14" fmla="*/ 178 w 199"/>
                <a:gd name="T15" fmla="*/ 21 h 174"/>
                <a:gd name="T16" fmla="*/ 184 w 199"/>
                <a:gd name="T17" fmla="*/ 96 h 174"/>
                <a:gd name="T18" fmla="*/ 196 w 199"/>
                <a:gd name="T19" fmla="*/ 21 h 174"/>
                <a:gd name="T20" fmla="*/ 155 w 199"/>
                <a:gd name="T21" fmla="*/ 155 h 174"/>
                <a:gd name="T22" fmla="*/ 155 w 199"/>
                <a:gd name="T23" fmla="*/ 160 h 174"/>
                <a:gd name="T24" fmla="*/ 158 w 199"/>
                <a:gd name="T25" fmla="*/ 156 h 174"/>
                <a:gd name="T26" fmla="*/ 172 w 199"/>
                <a:gd name="T27" fmla="*/ 144 h 174"/>
                <a:gd name="T28" fmla="*/ 154 w 199"/>
                <a:gd name="T29" fmla="*/ 155 h 174"/>
                <a:gd name="T30" fmla="*/ 150 w 199"/>
                <a:gd name="T31" fmla="*/ 107 h 174"/>
                <a:gd name="T32" fmla="*/ 153 w 199"/>
                <a:gd name="T33" fmla="*/ 93 h 174"/>
                <a:gd name="T34" fmla="*/ 154 w 199"/>
                <a:gd name="T35" fmla="*/ 89 h 174"/>
                <a:gd name="T36" fmla="*/ 152 w 199"/>
                <a:gd name="T37" fmla="*/ 76 h 174"/>
                <a:gd name="T38" fmla="*/ 132 w 199"/>
                <a:gd name="T39" fmla="*/ 91 h 174"/>
                <a:gd name="T40" fmla="*/ 128 w 199"/>
                <a:gd name="T41" fmla="*/ 118 h 174"/>
                <a:gd name="T42" fmla="*/ 144 w 199"/>
                <a:gd name="T43" fmla="*/ 131 h 174"/>
                <a:gd name="T44" fmla="*/ 64 w 199"/>
                <a:gd name="T45" fmla="*/ 171 h 174"/>
                <a:gd name="T46" fmla="*/ 3 w 199"/>
                <a:gd name="T47" fmla="*/ 75 h 174"/>
                <a:gd name="T48" fmla="*/ 122 w 199"/>
                <a:gd name="T49" fmla="*/ 3 h 174"/>
                <a:gd name="T50" fmla="*/ 162 w 199"/>
                <a:gd name="T51" fmla="*/ 56 h 174"/>
                <a:gd name="T52" fmla="*/ 127 w 199"/>
                <a:gd name="T53" fmla="*/ 16 h 174"/>
                <a:gd name="T54" fmla="*/ 58 w 199"/>
                <a:gd name="T55" fmla="*/ 157 h 174"/>
                <a:gd name="T56" fmla="*/ 148 w 199"/>
                <a:gd name="T57" fmla="*/ 118 h 174"/>
                <a:gd name="T58" fmla="*/ 27 w 199"/>
                <a:gd name="T59" fmla="*/ 101 h 174"/>
                <a:gd name="T60" fmla="*/ 21 w 199"/>
                <a:gd name="T61" fmla="*/ 104 h 174"/>
                <a:gd name="T62" fmla="*/ 31 w 199"/>
                <a:gd name="T63" fmla="*/ 118 h 174"/>
                <a:gd name="T64" fmla="*/ 28 w 199"/>
                <a:gd name="T65" fmla="*/ 111 h 174"/>
                <a:gd name="T66" fmla="*/ 31 w 199"/>
                <a:gd name="T67" fmla="*/ 118 h 174"/>
                <a:gd name="T68" fmla="*/ 34 w 199"/>
                <a:gd name="T69" fmla="*/ 123 h 174"/>
                <a:gd name="T70" fmla="*/ 37 w 199"/>
                <a:gd name="T71" fmla="*/ 129 h 174"/>
                <a:gd name="T72" fmla="*/ 149 w 199"/>
                <a:gd name="T73" fmla="*/ 70 h 174"/>
                <a:gd name="T74" fmla="*/ 98 w 199"/>
                <a:gd name="T75" fmla="*/ 85 h 174"/>
                <a:gd name="T76" fmla="*/ 45 w 199"/>
                <a:gd name="T77" fmla="*/ 120 h 174"/>
                <a:gd name="T78" fmla="*/ 126 w 199"/>
                <a:gd name="T79" fmla="*/ 23 h 174"/>
                <a:gd name="T80" fmla="*/ 125 w 199"/>
                <a:gd name="T81" fmla="*/ 38 h 174"/>
                <a:gd name="T82" fmla="*/ 107 w 199"/>
                <a:gd name="T83" fmla="*/ 47 h 174"/>
                <a:gd name="T84" fmla="*/ 125 w 199"/>
                <a:gd name="T85" fmla="*/ 38 h 174"/>
                <a:gd name="T86" fmla="*/ 48 w 199"/>
                <a:gd name="T87" fmla="*/ 126 h 174"/>
                <a:gd name="T88" fmla="*/ 83 w 199"/>
                <a:gd name="T89" fmla="*/ 140 h 174"/>
                <a:gd name="T90" fmla="*/ 102 w 199"/>
                <a:gd name="T91" fmla="*/ 115 h 174"/>
                <a:gd name="T92" fmla="*/ 115 w 199"/>
                <a:gd name="T93" fmla="*/ 101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9" h="174">
                  <a:moveTo>
                    <a:pt x="159" y="94"/>
                  </a:moveTo>
                  <a:cubicBezTo>
                    <a:pt x="183" y="100"/>
                    <a:pt x="183" y="100"/>
                    <a:pt x="183" y="100"/>
                  </a:cubicBezTo>
                  <a:cubicBezTo>
                    <a:pt x="181" y="106"/>
                    <a:pt x="178" y="117"/>
                    <a:pt x="176" y="125"/>
                  </a:cubicBezTo>
                  <a:cubicBezTo>
                    <a:pt x="174" y="132"/>
                    <a:pt x="173" y="137"/>
                    <a:pt x="173" y="140"/>
                  </a:cubicBezTo>
                  <a:cubicBezTo>
                    <a:pt x="149" y="134"/>
                    <a:pt x="149" y="134"/>
                    <a:pt x="149" y="134"/>
                  </a:cubicBezTo>
                  <a:cubicBezTo>
                    <a:pt x="150" y="131"/>
                    <a:pt x="152" y="127"/>
                    <a:pt x="153" y="119"/>
                  </a:cubicBezTo>
                  <a:cubicBezTo>
                    <a:pt x="155" y="111"/>
                    <a:pt x="157" y="101"/>
                    <a:pt x="159" y="94"/>
                  </a:cubicBezTo>
                  <a:close/>
                  <a:moveTo>
                    <a:pt x="198" y="13"/>
                  </a:moveTo>
                  <a:cubicBezTo>
                    <a:pt x="199" y="9"/>
                    <a:pt x="197" y="5"/>
                    <a:pt x="193" y="4"/>
                  </a:cubicBezTo>
                  <a:cubicBezTo>
                    <a:pt x="189" y="3"/>
                    <a:pt x="186" y="6"/>
                    <a:pt x="185" y="9"/>
                  </a:cubicBezTo>
                  <a:cubicBezTo>
                    <a:pt x="183" y="16"/>
                    <a:pt x="183" y="16"/>
                    <a:pt x="183" y="16"/>
                  </a:cubicBezTo>
                  <a:cubicBezTo>
                    <a:pt x="197" y="19"/>
                    <a:pt x="197" y="19"/>
                    <a:pt x="197" y="19"/>
                  </a:cubicBezTo>
                  <a:lnTo>
                    <a:pt x="198" y="13"/>
                  </a:lnTo>
                  <a:close/>
                  <a:moveTo>
                    <a:pt x="196" y="21"/>
                  </a:moveTo>
                  <a:cubicBezTo>
                    <a:pt x="193" y="20"/>
                    <a:pt x="186" y="19"/>
                    <a:pt x="183" y="18"/>
                  </a:cubicBezTo>
                  <a:cubicBezTo>
                    <a:pt x="181" y="17"/>
                    <a:pt x="179" y="18"/>
                    <a:pt x="178" y="21"/>
                  </a:cubicBezTo>
                  <a:cubicBezTo>
                    <a:pt x="175" y="35"/>
                    <a:pt x="163" y="78"/>
                    <a:pt x="159" y="90"/>
                  </a:cubicBezTo>
                  <a:cubicBezTo>
                    <a:pt x="184" y="96"/>
                    <a:pt x="184" y="96"/>
                    <a:pt x="184" y="96"/>
                  </a:cubicBezTo>
                  <a:cubicBezTo>
                    <a:pt x="186" y="84"/>
                    <a:pt x="196" y="40"/>
                    <a:pt x="199" y="26"/>
                  </a:cubicBezTo>
                  <a:cubicBezTo>
                    <a:pt x="199" y="23"/>
                    <a:pt x="199" y="22"/>
                    <a:pt x="196" y="21"/>
                  </a:cubicBezTo>
                  <a:close/>
                  <a:moveTo>
                    <a:pt x="154" y="155"/>
                  </a:moveTo>
                  <a:cubicBezTo>
                    <a:pt x="155" y="155"/>
                    <a:pt x="155" y="155"/>
                    <a:pt x="155" y="155"/>
                  </a:cubicBezTo>
                  <a:cubicBezTo>
                    <a:pt x="154" y="158"/>
                    <a:pt x="154" y="158"/>
                    <a:pt x="154" y="158"/>
                  </a:cubicBezTo>
                  <a:cubicBezTo>
                    <a:pt x="154" y="159"/>
                    <a:pt x="154" y="160"/>
                    <a:pt x="155" y="160"/>
                  </a:cubicBezTo>
                  <a:cubicBezTo>
                    <a:pt x="156" y="160"/>
                    <a:pt x="157" y="160"/>
                    <a:pt x="157" y="159"/>
                  </a:cubicBezTo>
                  <a:cubicBezTo>
                    <a:pt x="158" y="156"/>
                    <a:pt x="158" y="156"/>
                    <a:pt x="158" y="156"/>
                  </a:cubicBezTo>
                  <a:cubicBezTo>
                    <a:pt x="158" y="156"/>
                    <a:pt x="158" y="156"/>
                    <a:pt x="158" y="156"/>
                  </a:cubicBezTo>
                  <a:cubicBezTo>
                    <a:pt x="158" y="156"/>
                    <a:pt x="168" y="148"/>
                    <a:pt x="172" y="144"/>
                  </a:cubicBezTo>
                  <a:cubicBezTo>
                    <a:pt x="147" y="138"/>
                    <a:pt x="147" y="138"/>
                    <a:pt x="147" y="138"/>
                  </a:cubicBezTo>
                  <a:cubicBezTo>
                    <a:pt x="149" y="144"/>
                    <a:pt x="154" y="155"/>
                    <a:pt x="154" y="155"/>
                  </a:cubicBezTo>
                  <a:close/>
                  <a:moveTo>
                    <a:pt x="128" y="118"/>
                  </a:moveTo>
                  <a:cubicBezTo>
                    <a:pt x="150" y="107"/>
                    <a:pt x="150" y="107"/>
                    <a:pt x="150" y="107"/>
                  </a:cubicBezTo>
                  <a:cubicBezTo>
                    <a:pt x="150" y="104"/>
                    <a:pt x="151" y="102"/>
                    <a:pt x="151" y="99"/>
                  </a:cubicBezTo>
                  <a:cubicBezTo>
                    <a:pt x="152" y="97"/>
                    <a:pt x="152" y="95"/>
                    <a:pt x="153" y="93"/>
                  </a:cubicBezTo>
                  <a:cubicBezTo>
                    <a:pt x="153" y="92"/>
                    <a:pt x="153" y="92"/>
                    <a:pt x="153" y="91"/>
                  </a:cubicBezTo>
                  <a:cubicBezTo>
                    <a:pt x="153" y="90"/>
                    <a:pt x="153" y="90"/>
                    <a:pt x="154" y="89"/>
                  </a:cubicBezTo>
                  <a:cubicBezTo>
                    <a:pt x="154" y="87"/>
                    <a:pt x="155" y="85"/>
                    <a:pt x="155" y="83"/>
                  </a:cubicBezTo>
                  <a:cubicBezTo>
                    <a:pt x="152" y="76"/>
                    <a:pt x="152" y="76"/>
                    <a:pt x="152" y="76"/>
                  </a:cubicBezTo>
                  <a:cubicBezTo>
                    <a:pt x="125" y="89"/>
                    <a:pt x="125" y="89"/>
                    <a:pt x="125" y="89"/>
                  </a:cubicBezTo>
                  <a:cubicBezTo>
                    <a:pt x="128" y="89"/>
                    <a:pt x="130" y="90"/>
                    <a:pt x="132" y="91"/>
                  </a:cubicBezTo>
                  <a:cubicBezTo>
                    <a:pt x="139" y="96"/>
                    <a:pt x="137" y="102"/>
                    <a:pt x="130" y="110"/>
                  </a:cubicBezTo>
                  <a:cubicBezTo>
                    <a:pt x="128" y="114"/>
                    <a:pt x="128" y="116"/>
                    <a:pt x="128" y="118"/>
                  </a:cubicBezTo>
                  <a:close/>
                  <a:moveTo>
                    <a:pt x="148" y="118"/>
                  </a:moveTo>
                  <a:cubicBezTo>
                    <a:pt x="146" y="124"/>
                    <a:pt x="145" y="128"/>
                    <a:pt x="144" y="131"/>
                  </a:cubicBezTo>
                  <a:cubicBezTo>
                    <a:pt x="143" y="132"/>
                    <a:pt x="143" y="132"/>
                    <a:pt x="143" y="132"/>
                  </a:cubicBezTo>
                  <a:cubicBezTo>
                    <a:pt x="64" y="171"/>
                    <a:pt x="64" y="171"/>
                    <a:pt x="64" y="171"/>
                  </a:cubicBezTo>
                  <a:cubicBezTo>
                    <a:pt x="58" y="174"/>
                    <a:pt x="50" y="172"/>
                    <a:pt x="47" y="166"/>
                  </a:cubicBezTo>
                  <a:cubicBezTo>
                    <a:pt x="3" y="75"/>
                    <a:pt x="3" y="75"/>
                    <a:pt x="3" y="75"/>
                  </a:cubicBezTo>
                  <a:cubicBezTo>
                    <a:pt x="0" y="69"/>
                    <a:pt x="2" y="62"/>
                    <a:pt x="8" y="59"/>
                  </a:cubicBezTo>
                  <a:cubicBezTo>
                    <a:pt x="122" y="3"/>
                    <a:pt x="122" y="3"/>
                    <a:pt x="122" y="3"/>
                  </a:cubicBezTo>
                  <a:cubicBezTo>
                    <a:pt x="129" y="0"/>
                    <a:pt x="136" y="2"/>
                    <a:pt x="139" y="8"/>
                  </a:cubicBezTo>
                  <a:cubicBezTo>
                    <a:pt x="162" y="56"/>
                    <a:pt x="162" y="56"/>
                    <a:pt x="162" y="56"/>
                  </a:cubicBezTo>
                  <a:cubicBezTo>
                    <a:pt x="160" y="64"/>
                    <a:pt x="159" y="71"/>
                    <a:pt x="157" y="76"/>
                  </a:cubicBezTo>
                  <a:cubicBezTo>
                    <a:pt x="127" y="16"/>
                    <a:pt x="127" y="16"/>
                    <a:pt x="127" y="16"/>
                  </a:cubicBezTo>
                  <a:cubicBezTo>
                    <a:pt x="16" y="70"/>
                    <a:pt x="16" y="70"/>
                    <a:pt x="16" y="70"/>
                  </a:cubicBezTo>
                  <a:cubicBezTo>
                    <a:pt x="58" y="157"/>
                    <a:pt x="58" y="157"/>
                    <a:pt x="58" y="157"/>
                  </a:cubicBezTo>
                  <a:cubicBezTo>
                    <a:pt x="149" y="113"/>
                    <a:pt x="149" y="113"/>
                    <a:pt x="149" y="113"/>
                  </a:cubicBezTo>
                  <a:cubicBezTo>
                    <a:pt x="148" y="115"/>
                    <a:pt x="148" y="116"/>
                    <a:pt x="148" y="118"/>
                  </a:cubicBezTo>
                  <a:close/>
                  <a:moveTo>
                    <a:pt x="26" y="106"/>
                  </a:moveTo>
                  <a:cubicBezTo>
                    <a:pt x="27" y="105"/>
                    <a:pt x="28" y="103"/>
                    <a:pt x="27" y="101"/>
                  </a:cubicBezTo>
                  <a:cubicBezTo>
                    <a:pt x="26" y="99"/>
                    <a:pt x="24" y="98"/>
                    <a:pt x="22" y="99"/>
                  </a:cubicBezTo>
                  <a:cubicBezTo>
                    <a:pt x="20" y="100"/>
                    <a:pt x="20" y="102"/>
                    <a:pt x="21" y="104"/>
                  </a:cubicBezTo>
                  <a:cubicBezTo>
                    <a:pt x="21" y="106"/>
                    <a:pt x="24" y="107"/>
                    <a:pt x="26" y="106"/>
                  </a:cubicBezTo>
                  <a:close/>
                  <a:moveTo>
                    <a:pt x="31" y="118"/>
                  </a:moveTo>
                  <a:cubicBezTo>
                    <a:pt x="33" y="117"/>
                    <a:pt x="34" y="115"/>
                    <a:pt x="33" y="113"/>
                  </a:cubicBezTo>
                  <a:cubicBezTo>
                    <a:pt x="32" y="111"/>
                    <a:pt x="30" y="110"/>
                    <a:pt x="28" y="111"/>
                  </a:cubicBezTo>
                  <a:cubicBezTo>
                    <a:pt x="26" y="112"/>
                    <a:pt x="25" y="114"/>
                    <a:pt x="26" y="116"/>
                  </a:cubicBezTo>
                  <a:cubicBezTo>
                    <a:pt x="27" y="118"/>
                    <a:pt x="29" y="119"/>
                    <a:pt x="31" y="118"/>
                  </a:cubicBezTo>
                  <a:close/>
                  <a:moveTo>
                    <a:pt x="39" y="124"/>
                  </a:moveTo>
                  <a:cubicBezTo>
                    <a:pt x="38" y="123"/>
                    <a:pt x="36" y="122"/>
                    <a:pt x="34" y="123"/>
                  </a:cubicBezTo>
                  <a:cubicBezTo>
                    <a:pt x="32" y="124"/>
                    <a:pt x="31" y="126"/>
                    <a:pt x="32" y="128"/>
                  </a:cubicBezTo>
                  <a:cubicBezTo>
                    <a:pt x="33" y="130"/>
                    <a:pt x="35" y="130"/>
                    <a:pt x="37" y="129"/>
                  </a:cubicBezTo>
                  <a:cubicBezTo>
                    <a:pt x="39" y="129"/>
                    <a:pt x="40" y="126"/>
                    <a:pt x="39" y="124"/>
                  </a:cubicBezTo>
                  <a:close/>
                  <a:moveTo>
                    <a:pt x="149" y="70"/>
                  </a:moveTo>
                  <a:cubicBezTo>
                    <a:pt x="109" y="60"/>
                    <a:pt x="109" y="60"/>
                    <a:pt x="109" y="60"/>
                  </a:cubicBezTo>
                  <a:cubicBezTo>
                    <a:pt x="98" y="85"/>
                    <a:pt x="98" y="85"/>
                    <a:pt x="98" y="85"/>
                  </a:cubicBezTo>
                  <a:cubicBezTo>
                    <a:pt x="65" y="76"/>
                    <a:pt x="65" y="76"/>
                    <a:pt x="65" y="76"/>
                  </a:cubicBezTo>
                  <a:cubicBezTo>
                    <a:pt x="45" y="120"/>
                    <a:pt x="45" y="120"/>
                    <a:pt x="45" y="120"/>
                  </a:cubicBezTo>
                  <a:cubicBezTo>
                    <a:pt x="23" y="74"/>
                    <a:pt x="23" y="74"/>
                    <a:pt x="23" y="74"/>
                  </a:cubicBezTo>
                  <a:cubicBezTo>
                    <a:pt x="126" y="23"/>
                    <a:pt x="126" y="23"/>
                    <a:pt x="126" y="23"/>
                  </a:cubicBezTo>
                  <a:lnTo>
                    <a:pt x="149" y="70"/>
                  </a:lnTo>
                  <a:close/>
                  <a:moveTo>
                    <a:pt x="125" y="38"/>
                  </a:moveTo>
                  <a:cubicBezTo>
                    <a:pt x="122" y="34"/>
                    <a:pt x="116" y="32"/>
                    <a:pt x="111" y="34"/>
                  </a:cubicBezTo>
                  <a:cubicBezTo>
                    <a:pt x="107" y="36"/>
                    <a:pt x="105" y="42"/>
                    <a:pt x="107" y="47"/>
                  </a:cubicBezTo>
                  <a:cubicBezTo>
                    <a:pt x="109" y="52"/>
                    <a:pt x="115" y="54"/>
                    <a:pt x="120" y="51"/>
                  </a:cubicBezTo>
                  <a:cubicBezTo>
                    <a:pt x="125" y="49"/>
                    <a:pt x="127" y="43"/>
                    <a:pt x="125" y="38"/>
                  </a:cubicBezTo>
                  <a:close/>
                  <a:moveTo>
                    <a:pt x="102" y="100"/>
                  </a:moveTo>
                  <a:cubicBezTo>
                    <a:pt x="48" y="126"/>
                    <a:pt x="48" y="126"/>
                    <a:pt x="48" y="126"/>
                  </a:cubicBezTo>
                  <a:cubicBezTo>
                    <a:pt x="60" y="151"/>
                    <a:pt x="60" y="151"/>
                    <a:pt x="60" y="151"/>
                  </a:cubicBezTo>
                  <a:cubicBezTo>
                    <a:pt x="83" y="140"/>
                    <a:pt x="83" y="140"/>
                    <a:pt x="83" y="140"/>
                  </a:cubicBezTo>
                  <a:cubicBezTo>
                    <a:pt x="87" y="131"/>
                    <a:pt x="87" y="131"/>
                    <a:pt x="87" y="131"/>
                  </a:cubicBezTo>
                  <a:cubicBezTo>
                    <a:pt x="89" y="124"/>
                    <a:pt x="96" y="120"/>
                    <a:pt x="102" y="115"/>
                  </a:cubicBezTo>
                  <a:cubicBezTo>
                    <a:pt x="108" y="111"/>
                    <a:pt x="113" y="107"/>
                    <a:pt x="115" y="103"/>
                  </a:cubicBezTo>
                  <a:cubicBezTo>
                    <a:pt x="115" y="101"/>
                    <a:pt x="115" y="101"/>
                    <a:pt x="115" y="101"/>
                  </a:cubicBezTo>
                  <a:cubicBezTo>
                    <a:pt x="113" y="99"/>
                    <a:pt x="106" y="99"/>
                    <a:pt x="102" y="100"/>
                  </a:cubicBezTo>
                  <a:close/>
                </a:path>
              </a:pathLst>
            </a:custGeom>
            <a:solidFill>
              <a:schemeClr val="accent4"/>
            </a:solidFill>
            <a:ln>
              <a:noFill/>
            </a:ln>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28" name="任意多边形: 形状 27"/>
            <p:cNvSpPr/>
            <p:nvPr/>
          </p:nvSpPr>
          <p:spPr bwMode="auto">
            <a:xfrm>
              <a:off x="8762108" y="3705658"/>
              <a:ext cx="410149" cy="301759"/>
            </a:xfrm>
            <a:custGeom>
              <a:avLst/>
              <a:gdLst>
                <a:gd name="T0" fmla="*/ 182 w 197"/>
                <a:gd name="T1" fmla="*/ 0 h 144"/>
                <a:gd name="T2" fmla="*/ 15 w 197"/>
                <a:gd name="T3" fmla="*/ 0 h 144"/>
                <a:gd name="T4" fmla="*/ 0 w 197"/>
                <a:gd name="T5" fmla="*/ 15 h 144"/>
                <a:gd name="T6" fmla="*/ 0 w 197"/>
                <a:gd name="T7" fmla="*/ 129 h 144"/>
                <a:gd name="T8" fmla="*/ 15 w 197"/>
                <a:gd name="T9" fmla="*/ 144 h 144"/>
                <a:gd name="T10" fmla="*/ 182 w 197"/>
                <a:gd name="T11" fmla="*/ 144 h 144"/>
                <a:gd name="T12" fmla="*/ 197 w 197"/>
                <a:gd name="T13" fmla="*/ 129 h 144"/>
                <a:gd name="T14" fmla="*/ 197 w 197"/>
                <a:gd name="T15" fmla="*/ 15 h 144"/>
                <a:gd name="T16" fmla="*/ 182 w 197"/>
                <a:gd name="T17" fmla="*/ 0 h 144"/>
                <a:gd name="T18" fmla="*/ 184 w 197"/>
                <a:gd name="T19" fmla="*/ 122 h 144"/>
                <a:gd name="T20" fmla="*/ 13 w 197"/>
                <a:gd name="T21" fmla="*/ 122 h 144"/>
                <a:gd name="T22" fmla="*/ 13 w 197"/>
                <a:gd name="T23" fmla="*/ 14 h 144"/>
                <a:gd name="T24" fmla="*/ 184 w 197"/>
                <a:gd name="T25" fmla="*/ 14 h 144"/>
                <a:gd name="T26" fmla="*/ 184 w 197"/>
                <a:gd name="T27" fmla="*/ 122 h 144"/>
                <a:gd name="T28" fmla="*/ 158 w 197"/>
                <a:gd name="T29" fmla="*/ 68 h 144"/>
                <a:gd name="T30" fmla="*/ 130 w 197"/>
                <a:gd name="T31" fmla="*/ 95 h 144"/>
                <a:gd name="T32" fmla="*/ 130 w 197"/>
                <a:gd name="T33" fmla="*/ 81 h 144"/>
                <a:gd name="T34" fmla="*/ 143 w 197"/>
                <a:gd name="T35" fmla="*/ 68 h 144"/>
                <a:gd name="T36" fmla="*/ 130 w 197"/>
                <a:gd name="T37" fmla="*/ 55 h 144"/>
                <a:gd name="T38" fmla="*/ 130 w 197"/>
                <a:gd name="T39" fmla="*/ 41 h 144"/>
                <a:gd name="T40" fmla="*/ 158 w 197"/>
                <a:gd name="T41" fmla="*/ 68 h 144"/>
                <a:gd name="T42" fmla="*/ 67 w 197"/>
                <a:gd name="T43" fmla="*/ 95 h 144"/>
                <a:gd name="T44" fmla="*/ 40 w 197"/>
                <a:gd name="T45" fmla="*/ 68 h 144"/>
                <a:gd name="T46" fmla="*/ 67 w 197"/>
                <a:gd name="T47" fmla="*/ 41 h 144"/>
                <a:gd name="T48" fmla="*/ 67 w 197"/>
                <a:gd name="T49" fmla="*/ 55 h 144"/>
                <a:gd name="T50" fmla="*/ 54 w 197"/>
                <a:gd name="T51" fmla="*/ 68 h 144"/>
                <a:gd name="T52" fmla="*/ 67 w 197"/>
                <a:gd name="T53" fmla="*/ 81 h 144"/>
                <a:gd name="T54" fmla="*/ 67 w 197"/>
                <a:gd name="T55" fmla="*/ 95 h 144"/>
                <a:gd name="T56" fmla="*/ 86 w 197"/>
                <a:gd name="T57" fmla="*/ 107 h 144"/>
                <a:gd name="T58" fmla="*/ 78 w 197"/>
                <a:gd name="T59" fmla="*/ 107 h 144"/>
                <a:gd name="T60" fmla="*/ 111 w 197"/>
                <a:gd name="T61" fmla="*/ 28 h 144"/>
                <a:gd name="T62" fmla="*/ 119 w 197"/>
                <a:gd name="T63" fmla="*/ 28 h 144"/>
                <a:gd name="T64" fmla="*/ 86 w 197"/>
                <a:gd name="T65" fmla="*/ 107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7" h="144">
                  <a:moveTo>
                    <a:pt x="182" y="0"/>
                  </a:moveTo>
                  <a:cubicBezTo>
                    <a:pt x="15" y="0"/>
                    <a:pt x="15" y="0"/>
                    <a:pt x="15" y="0"/>
                  </a:cubicBezTo>
                  <a:cubicBezTo>
                    <a:pt x="7" y="0"/>
                    <a:pt x="0" y="7"/>
                    <a:pt x="0" y="15"/>
                  </a:cubicBezTo>
                  <a:cubicBezTo>
                    <a:pt x="0" y="129"/>
                    <a:pt x="0" y="129"/>
                    <a:pt x="0" y="129"/>
                  </a:cubicBezTo>
                  <a:cubicBezTo>
                    <a:pt x="0" y="137"/>
                    <a:pt x="7" y="144"/>
                    <a:pt x="15" y="144"/>
                  </a:cubicBezTo>
                  <a:cubicBezTo>
                    <a:pt x="182" y="144"/>
                    <a:pt x="182" y="144"/>
                    <a:pt x="182" y="144"/>
                  </a:cubicBezTo>
                  <a:cubicBezTo>
                    <a:pt x="190" y="144"/>
                    <a:pt x="197" y="137"/>
                    <a:pt x="197" y="129"/>
                  </a:cubicBezTo>
                  <a:cubicBezTo>
                    <a:pt x="197" y="15"/>
                    <a:pt x="197" y="15"/>
                    <a:pt x="197" y="15"/>
                  </a:cubicBezTo>
                  <a:cubicBezTo>
                    <a:pt x="197" y="7"/>
                    <a:pt x="190" y="0"/>
                    <a:pt x="182" y="0"/>
                  </a:cubicBezTo>
                  <a:close/>
                  <a:moveTo>
                    <a:pt x="184" y="122"/>
                  </a:moveTo>
                  <a:cubicBezTo>
                    <a:pt x="13" y="122"/>
                    <a:pt x="13" y="122"/>
                    <a:pt x="13" y="122"/>
                  </a:cubicBezTo>
                  <a:cubicBezTo>
                    <a:pt x="13" y="14"/>
                    <a:pt x="13" y="14"/>
                    <a:pt x="13" y="14"/>
                  </a:cubicBezTo>
                  <a:cubicBezTo>
                    <a:pt x="184" y="14"/>
                    <a:pt x="184" y="14"/>
                    <a:pt x="184" y="14"/>
                  </a:cubicBezTo>
                  <a:lnTo>
                    <a:pt x="184" y="122"/>
                  </a:lnTo>
                  <a:close/>
                  <a:moveTo>
                    <a:pt x="158" y="68"/>
                  </a:moveTo>
                  <a:cubicBezTo>
                    <a:pt x="130" y="95"/>
                    <a:pt x="130" y="95"/>
                    <a:pt x="130" y="95"/>
                  </a:cubicBezTo>
                  <a:cubicBezTo>
                    <a:pt x="130" y="81"/>
                    <a:pt x="130" y="81"/>
                    <a:pt x="130" y="81"/>
                  </a:cubicBezTo>
                  <a:cubicBezTo>
                    <a:pt x="143" y="68"/>
                    <a:pt x="143" y="68"/>
                    <a:pt x="143" y="68"/>
                  </a:cubicBezTo>
                  <a:cubicBezTo>
                    <a:pt x="130" y="55"/>
                    <a:pt x="130" y="55"/>
                    <a:pt x="130" y="55"/>
                  </a:cubicBezTo>
                  <a:cubicBezTo>
                    <a:pt x="130" y="41"/>
                    <a:pt x="130" y="41"/>
                    <a:pt x="130" y="41"/>
                  </a:cubicBezTo>
                  <a:lnTo>
                    <a:pt x="158" y="68"/>
                  </a:lnTo>
                  <a:close/>
                  <a:moveTo>
                    <a:pt x="67" y="95"/>
                  </a:moveTo>
                  <a:cubicBezTo>
                    <a:pt x="40" y="68"/>
                    <a:pt x="40" y="68"/>
                    <a:pt x="40" y="68"/>
                  </a:cubicBezTo>
                  <a:cubicBezTo>
                    <a:pt x="67" y="41"/>
                    <a:pt x="67" y="41"/>
                    <a:pt x="67" y="41"/>
                  </a:cubicBezTo>
                  <a:cubicBezTo>
                    <a:pt x="67" y="55"/>
                    <a:pt x="67" y="55"/>
                    <a:pt x="67" y="55"/>
                  </a:cubicBezTo>
                  <a:cubicBezTo>
                    <a:pt x="54" y="68"/>
                    <a:pt x="54" y="68"/>
                    <a:pt x="54" y="68"/>
                  </a:cubicBezTo>
                  <a:cubicBezTo>
                    <a:pt x="67" y="81"/>
                    <a:pt x="67" y="81"/>
                    <a:pt x="67" y="81"/>
                  </a:cubicBezTo>
                  <a:lnTo>
                    <a:pt x="67" y="95"/>
                  </a:lnTo>
                  <a:close/>
                  <a:moveTo>
                    <a:pt x="86" y="107"/>
                  </a:moveTo>
                  <a:cubicBezTo>
                    <a:pt x="78" y="107"/>
                    <a:pt x="78" y="107"/>
                    <a:pt x="78" y="107"/>
                  </a:cubicBezTo>
                  <a:cubicBezTo>
                    <a:pt x="111" y="28"/>
                    <a:pt x="111" y="28"/>
                    <a:pt x="111" y="28"/>
                  </a:cubicBezTo>
                  <a:cubicBezTo>
                    <a:pt x="119" y="28"/>
                    <a:pt x="119" y="28"/>
                    <a:pt x="119" y="28"/>
                  </a:cubicBezTo>
                  <a:lnTo>
                    <a:pt x="86" y="107"/>
                  </a:lnTo>
                  <a:close/>
                </a:path>
              </a:pathLst>
            </a:custGeom>
            <a:solidFill>
              <a:schemeClr val="accent5"/>
            </a:solidFill>
            <a:ln>
              <a:noFill/>
            </a:ln>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sp>
          <p:nvSpPr>
            <p:cNvPr id="29" name="任意多边形: 形状 28"/>
            <p:cNvSpPr/>
            <p:nvPr/>
          </p:nvSpPr>
          <p:spPr bwMode="auto">
            <a:xfrm>
              <a:off x="8426783" y="4991531"/>
              <a:ext cx="489720" cy="492669"/>
            </a:xfrm>
            <a:custGeom>
              <a:avLst/>
              <a:gdLst>
                <a:gd name="T0" fmla="*/ 98 w 208"/>
                <a:gd name="T1" fmla="*/ 71 h 209"/>
                <a:gd name="T2" fmla="*/ 76 w 208"/>
                <a:gd name="T3" fmla="*/ 52 h 209"/>
                <a:gd name="T4" fmla="*/ 85 w 208"/>
                <a:gd name="T5" fmla="*/ 41 h 209"/>
                <a:gd name="T6" fmla="*/ 98 w 208"/>
                <a:gd name="T7" fmla="*/ 53 h 209"/>
                <a:gd name="T8" fmla="*/ 125 w 208"/>
                <a:gd name="T9" fmla="*/ 29 h 209"/>
                <a:gd name="T10" fmla="*/ 134 w 208"/>
                <a:gd name="T11" fmla="*/ 40 h 209"/>
                <a:gd name="T12" fmla="*/ 98 w 208"/>
                <a:gd name="T13" fmla="*/ 71 h 209"/>
                <a:gd name="T14" fmla="*/ 55 w 208"/>
                <a:gd name="T15" fmla="*/ 49 h 209"/>
                <a:gd name="T16" fmla="*/ 104 w 208"/>
                <a:gd name="T17" fmla="*/ 0 h 209"/>
                <a:gd name="T18" fmla="*/ 153 w 208"/>
                <a:gd name="T19" fmla="*/ 49 h 209"/>
                <a:gd name="T20" fmla="*/ 104 w 208"/>
                <a:gd name="T21" fmla="*/ 98 h 209"/>
                <a:gd name="T22" fmla="*/ 55 w 208"/>
                <a:gd name="T23" fmla="*/ 49 h 209"/>
                <a:gd name="T24" fmla="*/ 67 w 208"/>
                <a:gd name="T25" fmla="*/ 49 h 209"/>
                <a:gd name="T26" fmla="*/ 104 w 208"/>
                <a:gd name="T27" fmla="*/ 86 h 209"/>
                <a:gd name="T28" fmla="*/ 141 w 208"/>
                <a:gd name="T29" fmla="*/ 49 h 209"/>
                <a:gd name="T30" fmla="*/ 104 w 208"/>
                <a:gd name="T31" fmla="*/ 12 h 209"/>
                <a:gd name="T32" fmla="*/ 67 w 208"/>
                <a:gd name="T33" fmla="*/ 49 h 209"/>
                <a:gd name="T34" fmla="*/ 108 w 208"/>
                <a:gd name="T35" fmla="*/ 147 h 209"/>
                <a:gd name="T36" fmla="*/ 108 w 208"/>
                <a:gd name="T37" fmla="*/ 209 h 209"/>
                <a:gd name="T38" fmla="*/ 180 w 208"/>
                <a:gd name="T39" fmla="*/ 174 h 209"/>
                <a:gd name="T40" fmla="*/ 180 w 208"/>
                <a:gd name="T41" fmla="*/ 146 h 209"/>
                <a:gd name="T42" fmla="*/ 134 w 208"/>
                <a:gd name="T43" fmla="*/ 169 h 209"/>
                <a:gd name="T44" fmla="*/ 108 w 208"/>
                <a:gd name="T45" fmla="*/ 147 h 209"/>
                <a:gd name="T46" fmla="*/ 0 w 208"/>
                <a:gd name="T47" fmla="*/ 134 h 209"/>
                <a:gd name="T48" fmla="*/ 74 w 208"/>
                <a:gd name="T49" fmla="*/ 170 h 209"/>
                <a:gd name="T50" fmla="*/ 106 w 208"/>
                <a:gd name="T51" fmla="*/ 139 h 209"/>
                <a:gd name="T52" fmla="*/ 32 w 208"/>
                <a:gd name="T53" fmla="*/ 103 h 209"/>
                <a:gd name="T54" fmla="*/ 0 w 208"/>
                <a:gd name="T55" fmla="*/ 134 h 209"/>
                <a:gd name="T56" fmla="*/ 208 w 208"/>
                <a:gd name="T57" fmla="*/ 126 h 209"/>
                <a:gd name="T58" fmla="*/ 180 w 208"/>
                <a:gd name="T59" fmla="*/ 103 h 209"/>
                <a:gd name="T60" fmla="*/ 106 w 208"/>
                <a:gd name="T61" fmla="*/ 139 h 209"/>
                <a:gd name="T62" fmla="*/ 134 w 208"/>
                <a:gd name="T63" fmla="*/ 162 h 209"/>
                <a:gd name="T64" fmla="*/ 208 w 208"/>
                <a:gd name="T65" fmla="*/ 126 h 209"/>
                <a:gd name="T66" fmla="*/ 32 w 208"/>
                <a:gd name="T67" fmla="*/ 156 h 209"/>
                <a:gd name="T68" fmla="*/ 32 w 208"/>
                <a:gd name="T69" fmla="*/ 174 h 209"/>
                <a:gd name="T70" fmla="*/ 104 w 208"/>
                <a:gd name="T71" fmla="*/ 209 h 209"/>
                <a:gd name="T72" fmla="*/ 104 w 208"/>
                <a:gd name="T73" fmla="*/ 148 h 209"/>
                <a:gd name="T74" fmla="*/ 75 w 208"/>
                <a:gd name="T75" fmla="*/ 176 h 209"/>
                <a:gd name="T76" fmla="*/ 32 w 208"/>
                <a:gd name="T77" fmla="*/ 156 h 209"/>
                <a:gd name="T78" fmla="*/ 68 w 208"/>
                <a:gd name="T79" fmla="*/ 92 h 209"/>
                <a:gd name="T80" fmla="*/ 62 w 208"/>
                <a:gd name="T81" fmla="*/ 86 h 209"/>
                <a:gd name="T82" fmla="*/ 34 w 208"/>
                <a:gd name="T83" fmla="*/ 101 h 209"/>
                <a:gd name="T84" fmla="*/ 43 w 208"/>
                <a:gd name="T85" fmla="*/ 105 h 209"/>
                <a:gd name="T86" fmla="*/ 68 w 208"/>
                <a:gd name="T87" fmla="*/ 92 h 209"/>
                <a:gd name="T88" fmla="*/ 137 w 208"/>
                <a:gd name="T89" fmla="*/ 91 h 209"/>
                <a:gd name="T90" fmla="*/ 165 w 208"/>
                <a:gd name="T91" fmla="*/ 105 h 209"/>
                <a:gd name="T92" fmla="*/ 174 w 208"/>
                <a:gd name="T93" fmla="*/ 101 h 209"/>
                <a:gd name="T94" fmla="*/ 143 w 208"/>
                <a:gd name="T95" fmla="*/ 85 h 209"/>
                <a:gd name="T96" fmla="*/ 137 w 208"/>
                <a:gd name="T97" fmla="*/ 91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8" h="209">
                  <a:moveTo>
                    <a:pt x="98" y="71"/>
                  </a:moveTo>
                  <a:cubicBezTo>
                    <a:pt x="76" y="52"/>
                    <a:pt x="76" y="52"/>
                    <a:pt x="76" y="52"/>
                  </a:cubicBezTo>
                  <a:cubicBezTo>
                    <a:pt x="85" y="41"/>
                    <a:pt x="85" y="41"/>
                    <a:pt x="85" y="41"/>
                  </a:cubicBezTo>
                  <a:cubicBezTo>
                    <a:pt x="98" y="53"/>
                    <a:pt x="98" y="53"/>
                    <a:pt x="98" y="53"/>
                  </a:cubicBezTo>
                  <a:cubicBezTo>
                    <a:pt x="125" y="29"/>
                    <a:pt x="125" y="29"/>
                    <a:pt x="125" y="29"/>
                  </a:cubicBezTo>
                  <a:cubicBezTo>
                    <a:pt x="134" y="40"/>
                    <a:pt x="134" y="40"/>
                    <a:pt x="134" y="40"/>
                  </a:cubicBezTo>
                  <a:lnTo>
                    <a:pt x="98" y="71"/>
                  </a:lnTo>
                  <a:close/>
                  <a:moveTo>
                    <a:pt x="55" y="49"/>
                  </a:moveTo>
                  <a:cubicBezTo>
                    <a:pt x="55" y="22"/>
                    <a:pt x="77" y="0"/>
                    <a:pt x="104" y="0"/>
                  </a:cubicBezTo>
                  <a:cubicBezTo>
                    <a:pt x="131" y="0"/>
                    <a:pt x="153" y="22"/>
                    <a:pt x="153" y="49"/>
                  </a:cubicBezTo>
                  <a:cubicBezTo>
                    <a:pt x="153" y="76"/>
                    <a:pt x="131" y="98"/>
                    <a:pt x="104" y="98"/>
                  </a:cubicBezTo>
                  <a:cubicBezTo>
                    <a:pt x="77" y="98"/>
                    <a:pt x="55" y="76"/>
                    <a:pt x="55" y="49"/>
                  </a:cubicBezTo>
                  <a:close/>
                  <a:moveTo>
                    <a:pt x="67" y="49"/>
                  </a:moveTo>
                  <a:cubicBezTo>
                    <a:pt x="67" y="69"/>
                    <a:pt x="84" y="86"/>
                    <a:pt x="104" y="86"/>
                  </a:cubicBezTo>
                  <a:cubicBezTo>
                    <a:pt x="124" y="86"/>
                    <a:pt x="141" y="69"/>
                    <a:pt x="141" y="49"/>
                  </a:cubicBezTo>
                  <a:cubicBezTo>
                    <a:pt x="141" y="28"/>
                    <a:pt x="124" y="12"/>
                    <a:pt x="104" y="12"/>
                  </a:cubicBezTo>
                  <a:cubicBezTo>
                    <a:pt x="84" y="12"/>
                    <a:pt x="67" y="28"/>
                    <a:pt x="67" y="49"/>
                  </a:cubicBezTo>
                  <a:close/>
                  <a:moveTo>
                    <a:pt x="108" y="147"/>
                  </a:moveTo>
                  <a:cubicBezTo>
                    <a:pt x="108" y="209"/>
                    <a:pt x="108" y="209"/>
                    <a:pt x="108" y="209"/>
                  </a:cubicBezTo>
                  <a:cubicBezTo>
                    <a:pt x="180" y="174"/>
                    <a:pt x="180" y="174"/>
                    <a:pt x="180" y="174"/>
                  </a:cubicBezTo>
                  <a:cubicBezTo>
                    <a:pt x="180" y="146"/>
                    <a:pt x="180" y="146"/>
                    <a:pt x="180" y="146"/>
                  </a:cubicBezTo>
                  <a:cubicBezTo>
                    <a:pt x="134" y="169"/>
                    <a:pt x="134" y="169"/>
                    <a:pt x="134" y="169"/>
                  </a:cubicBezTo>
                  <a:lnTo>
                    <a:pt x="108" y="147"/>
                  </a:lnTo>
                  <a:close/>
                  <a:moveTo>
                    <a:pt x="0" y="134"/>
                  </a:moveTo>
                  <a:cubicBezTo>
                    <a:pt x="74" y="170"/>
                    <a:pt x="74" y="170"/>
                    <a:pt x="74" y="170"/>
                  </a:cubicBezTo>
                  <a:cubicBezTo>
                    <a:pt x="106" y="139"/>
                    <a:pt x="106" y="139"/>
                    <a:pt x="106" y="139"/>
                  </a:cubicBezTo>
                  <a:cubicBezTo>
                    <a:pt x="32" y="103"/>
                    <a:pt x="32" y="103"/>
                    <a:pt x="32" y="103"/>
                  </a:cubicBezTo>
                  <a:lnTo>
                    <a:pt x="0" y="134"/>
                  </a:lnTo>
                  <a:close/>
                  <a:moveTo>
                    <a:pt x="208" y="126"/>
                  </a:moveTo>
                  <a:cubicBezTo>
                    <a:pt x="180" y="103"/>
                    <a:pt x="180" y="103"/>
                    <a:pt x="180" y="103"/>
                  </a:cubicBezTo>
                  <a:cubicBezTo>
                    <a:pt x="106" y="139"/>
                    <a:pt x="106" y="139"/>
                    <a:pt x="106" y="139"/>
                  </a:cubicBezTo>
                  <a:cubicBezTo>
                    <a:pt x="134" y="162"/>
                    <a:pt x="134" y="162"/>
                    <a:pt x="134" y="162"/>
                  </a:cubicBezTo>
                  <a:lnTo>
                    <a:pt x="208" y="126"/>
                  </a:lnTo>
                  <a:close/>
                  <a:moveTo>
                    <a:pt x="32" y="156"/>
                  </a:moveTo>
                  <a:cubicBezTo>
                    <a:pt x="32" y="174"/>
                    <a:pt x="32" y="174"/>
                    <a:pt x="32" y="174"/>
                  </a:cubicBezTo>
                  <a:cubicBezTo>
                    <a:pt x="104" y="209"/>
                    <a:pt x="104" y="209"/>
                    <a:pt x="104" y="209"/>
                  </a:cubicBezTo>
                  <a:cubicBezTo>
                    <a:pt x="104" y="148"/>
                    <a:pt x="104" y="148"/>
                    <a:pt x="104" y="148"/>
                  </a:cubicBezTo>
                  <a:cubicBezTo>
                    <a:pt x="75" y="176"/>
                    <a:pt x="75" y="176"/>
                    <a:pt x="75" y="176"/>
                  </a:cubicBezTo>
                  <a:lnTo>
                    <a:pt x="32" y="156"/>
                  </a:lnTo>
                  <a:close/>
                  <a:moveTo>
                    <a:pt x="68" y="92"/>
                  </a:moveTo>
                  <a:cubicBezTo>
                    <a:pt x="66" y="90"/>
                    <a:pt x="64" y="88"/>
                    <a:pt x="62" y="86"/>
                  </a:cubicBezTo>
                  <a:cubicBezTo>
                    <a:pt x="34" y="101"/>
                    <a:pt x="34" y="101"/>
                    <a:pt x="34" y="101"/>
                  </a:cubicBezTo>
                  <a:cubicBezTo>
                    <a:pt x="43" y="105"/>
                    <a:pt x="43" y="105"/>
                    <a:pt x="43" y="105"/>
                  </a:cubicBezTo>
                  <a:lnTo>
                    <a:pt x="68" y="92"/>
                  </a:lnTo>
                  <a:close/>
                  <a:moveTo>
                    <a:pt x="137" y="91"/>
                  </a:moveTo>
                  <a:cubicBezTo>
                    <a:pt x="165" y="105"/>
                    <a:pt x="165" y="105"/>
                    <a:pt x="165" y="105"/>
                  </a:cubicBezTo>
                  <a:cubicBezTo>
                    <a:pt x="174" y="101"/>
                    <a:pt x="174" y="101"/>
                    <a:pt x="174" y="101"/>
                  </a:cubicBezTo>
                  <a:cubicBezTo>
                    <a:pt x="143" y="85"/>
                    <a:pt x="143" y="85"/>
                    <a:pt x="143" y="85"/>
                  </a:cubicBezTo>
                  <a:cubicBezTo>
                    <a:pt x="142" y="87"/>
                    <a:pt x="140" y="89"/>
                    <a:pt x="137" y="91"/>
                  </a:cubicBezTo>
                  <a:close/>
                </a:path>
              </a:pathLst>
            </a:custGeom>
            <a:solidFill>
              <a:schemeClr val="accent6"/>
            </a:solidFill>
            <a:ln>
              <a:noFill/>
            </a:ln>
          </p:spPr>
          <p:txBody>
            <a:bodyPr anchor="ctr"/>
            <a:lstStyle/>
            <a:p>
              <a:pPr algn="ctr"/>
              <a:endParaRPr sz="2400">
                <a:latin typeface="Arial" panose="020B0604020202020204"/>
                <a:ea typeface="微软雅黑" panose="020B0503020204020204" pitchFamily="34" charset="-122"/>
                <a:cs typeface="+mn-ea"/>
                <a:sym typeface="Arial" panose="020B0604020202020204"/>
              </a:endParaRPr>
            </a:p>
          </p:txBody>
        </p:sp>
      </p:grpSp>
      <p:sp>
        <p:nvSpPr>
          <p:cNvPr id="61" name="išľíďè"/>
          <p:cNvSpPr/>
          <p:nvPr/>
        </p:nvSpPr>
        <p:spPr bwMode="auto">
          <a:xfrm>
            <a:off x="701770" y="4516316"/>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sz="1200" b="0" i="0" u="none" strike="noStrike" kern="1200" cap="none" spc="0" normalizeH="0" baseline="0" noProof="0" dirty="0">
                <a:ln>
                  <a:noFill/>
                </a:ln>
                <a:solidFill>
                  <a:schemeClr val="bg2">
                    <a:lumMod val="10000"/>
                  </a:schemeClr>
                </a:solidFill>
                <a:effectLst/>
                <a:uLnTx/>
                <a:uFillTx/>
              </a:rPr>
              <a:t>马克思主义是对自然、社会和人类思维发展本质和规律的正确反映。</a:t>
            </a:r>
          </a:p>
        </p:txBody>
      </p:sp>
      <p:sp>
        <p:nvSpPr>
          <p:cNvPr id="62" name="iSlíďè"/>
          <p:cNvSpPr txBox="1"/>
          <p:nvPr/>
        </p:nvSpPr>
        <p:spPr bwMode="auto">
          <a:xfrm>
            <a:off x="2179320" y="4189095"/>
            <a:ext cx="896620" cy="3511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科学性</a:t>
            </a:r>
          </a:p>
        </p:txBody>
      </p:sp>
      <p:sp>
        <p:nvSpPr>
          <p:cNvPr id="63" name="išľíďè"/>
          <p:cNvSpPr/>
          <p:nvPr/>
        </p:nvSpPr>
        <p:spPr bwMode="auto">
          <a:xfrm>
            <a:off x="345142" y="2506345"/>
            <a:ext cx="2972734" cy="557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sz="1200" b="0" i="0" u="none" strike="noStrike" kern="1200" cap="none" spc="0" normalizeH="0" baseline="0" noProof="0" dirty="0">
                <a:ln>
                  <a:noFill/>
                </a:ln>
                <a:solidFill>
                  <a:schemeClr val="bg2">
                    <a:lumMod val="10000"/>
                  </a:schemeClr>
                </a:solidFill>
                <a:effectLst/>
                <a:uLnTx/>
                <a:uFillTx/>
              </a:rPr>
              <a:t>马克思主义的革命性，集中表现在它的彻底的批判精神和鲜明的无产阶级立场。</a:t>
            </a:r>
          </a:p>
        </p:txBody>
      </p:sp>
      <p:sp>
        <p:nvSpPr>
          <p:cNvPr id="64" name="iSlíďè"/>
          <p:cNvSpPr txBox="1"/>
          <p:nvPr/>
        </p:nvSpPr>
        <p:spPr bwMode="auto">
          <a:xfrm>
            <a:off x="2179320" y="2195830"/>
            <a:ext cx="977900" cy="3511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革命性</a:t>
            </a:r>
          </a:p>
        </p:txBody>
      </p:sp>
      <p:sp>
        <p:nvSpPr>
          <p:cNvPr id="65" name="išľíďè"/>
          <p:cNvSpPr/>
          <p:nvPr/>
        </p:nvSpPr>
        <p:spPr bwMode="auto">
          <a:xfrm>
            <a:off x="4105910" y="1311910"/>
            <a:ext cx="3502660" cy="557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sz="1200" b="0" i="0" u="none" strike="noStrike" kern="1200" cap="none" spc="0" normalizeH="0" baseline="0" noProof="0" dirty="0">
                <a:ln>
                  <a:noFill/>
                </a:ln>
                <a:solidFill>
                  <a:schemeClr val="bg2">
                    <a:lumMod val="10000"/>
                  </a:schemeClr>
                </a:solidFill>
                <a:effectLst/>
                <a:uLnTx/>
                <a:uFillTx/>
              </a:rPr>
              <a:t>马克思主义是从实践中来，到实践中去，在实践中接受检验，并随实践而不断发展的学说。</a:t>
            </a:r>
          </a:p>
        </p:txBody>
      </p:sp>
      <p:sp>
        <p:nvSpPr>
          <p:cNvPr id="66" name="iSlíďè"/>
          <p:cNvSpPr txBox="1"/>
          <p:nvPr/>
        </p:nvSpPr>
        <p:spPr bwMode="auto">
          <a:xfrm>
            <a:off x="5337175" y="960755"/>
            <a:ext cx="1040130" cy="3511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实践性</a:t>
            </a:r>
          </a:p>
        </p:txBody>
      </p:sp>
      <p:sp>
        <p:nvSpPr>
          <p:cNvPr id="67" name="išľíďè"/>
          <p:cNvSpPr/>
          <p:nvPr/>
        </p:nvSpPr>
        <p:spPr bwMode="auto">
          <a:xfrm>
            <a:off x="8538881" y="2563495"/>
            <a:ext cx="3460377" cy="557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sz="1200" b="0" i="0" u="none" strike="noStrike" kern="1200" cap="none" spc="0" normalizeH="0" baseline="0" noProof="0" dirty="0">
                <a:ln>
                  <a:noFill/>
                </a:ln>
                <a:solidFill>
                  <a:schemeClr val="bg2">
                    <a:lumMod val="10000"/>
                  </a:schemeClr>
                </a:solidFill>
                <a:effectLst/>
                <a:uLnTx/>
                <a:uFillTx/>
              </a:rPr>
              <a:t>人民至上是马克思主义的政治立场。马克思主义政党把人民放在心中最高位置，一切奋斗都致力于实现最广大人民的根本利益。</a:t>
            </a:r>
          </a:p>
        </p:txBody>
      </p:sp>
      <p:sp>
        <p:nvSpPr>
          <p:cNvPr id="68" name="iSlíďè"/>
          <p:cNvSpPr txBox="1"/>
          <p:nvPr/>
        </p:nvSpPr>
        <p:spPr bwMode="auto">
          <a:xfrm>
            <a:off x="8730964" y="2259877"/>
            <a:ext cx="2195830"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人民性</a:t>
            </a:r>
          </a:p>
        </p:txBody>
      </p:sp>
      <p:sp>
        <p:nvSpPr>
          <p:cNvPr id="71" name="išľíďè"/>
          <p:cNvSpPr/>
          <p:nvPr/>
        </p:nvSpPr>
        <p:spPr bwMode="auto">
          <a:xfrm>
            <a:off x="8561304" y="4540286"/>
            <a:ext cx="2536640" cy="5574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sz="1200" b="0" i="0" u="none" strike="noStrike" kern="1200" cap="none" spc="0" normalizeH="0" baseline="0" noProof="0" dirty="0">
                <a:ln>
                  <a:noFill/>
                </a:ln>
                <a:solidFill>
                  <a:schemeClr val="bg2">
                    <a:lumMod val="10000"/>
                  </a:schemeClr>
                </a:solidFill>
                <a:effectLst/>
                <a:uLnTx/>
                <a:uFillTx/>
              </a:rPr>
              <a:t>马克思主义是不断发展的学说，具有与时俱进的理论品质。</a:t>
            </a:r>
          </a:p>
        </p:txBody>
      </p:sp>
      <p:sp>
        <p:nvSpPr>
          <p:cNvPr id="72" name="iSlíďè"/>
          <p:cNvSpPr txBox="1"/>
          <p:nvPr/>
        </p:nvSpPr>
        <p:spPr bwMode="auto">
          <a:xfrm>
            <a:off x="8561304" y="4189297"/>
            <a:ext cx="2195830" cy="3511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发展性</a:t>
            </a:r>
          </a:p>
        </p:txBody>
      </p:sp>
    </p:spTree>
  </p:cSld>
  <p:clrMapOvr>
    <a:masterClrMapping/>
  </p:clrMapOvr>
  <mc:AlternateContent xmlns:mc="http://schemas.openxmlformats.org/markup-compatibility/2006">
    <mc:Choice xmlns="" xmlns:p14="http://schemas.microsoft.com/office/powerpoint/2010/main" Requires="p14">
      <p:transition spd="slow" p14:dur="1200" advTm="2000">
        <p14:prism/>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down)">
                                      <p:cBhvr>
                                        <p:cTn id="7" dur="5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1"/>
                                        </p:tgtEl>
                                        <p:attrNameLst>
                                          <p:attrName>style.visibility</p:attrName>
                                        </p:attrNameLst>
                                      </p:cBhvr>
                                      <p:to>
                                        <p:strVal val="visible"/>
                                      </p:to>
                                    </p:set>
                                    <p:animEffect transition="in" filter="wipe(down)">
                                      <p:cBhvr>
                                        <p:cTn id="12" dur="500"/>
                                        <p:tgtEl>
                                          <p:spTgt spid="6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4"/>
                                        </p:tgtEl>
                                        <p:attrNameLst>
                                          <p:attrName>style.visibility</p:attrName>
                                        </p:attrNameLst>
                                      </p:cBhvr>
                                      <p:to>
                                        <p:strVal val="visible"/>
                                      </p:to>
                                    </p:set>
                                    <p:animEffect transition="in" filter="wipe(down)">
                                      <p:cBhvr>
                                        <p:cTn id="17" dur="500"/>
                                        <p:tgtEl>
                                          <p:spTgt spid="6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3"/>
                                        </p:tgtEl>
                                        <p:attrNameLst>
                                          <p:attrName>style.visibility</p:attrName>
                                        </p:attrNameLst>
                                      </p:cBhvr>
                                      <p:to>
                                        <p:strVal val="visible"/>
                                      </p:to>
                                    </p:set>
                                    <p:animEffect transition="in" filter="wipe(down)">
                                      <p:cBhvr>
                                        <p:cTn id="22" dur="500"/>
                                        <p:tgtEl>
                                          <p:spTgt spid="63"/>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down)">
                                      <p:cBhvr>
                                        <p:cTn id="27" dur="500"/>
                                        <p:tgtEl>
                                          <p:spTgt spid="6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65"/>
                                        </p:tgtEl>
                                        <p:attrNameLst>
                                          <p:attrName>style.visibility</p:attrName>
                                        </p:attrNameLst>
                                      </p:cBhvr>
                                      <p:to>
                                        <p:strVal val="visible"/>
                                      </p:to>
                                    </p:set>
                                    <p:animEffect transition="in" filter="wipe(down)">
                                      <p:cBhvr>
                                        <p:cTn id="32" dur="500"/>
                                        <p:tgtEl>
                                          <p:spTgt spid="6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68"/>
                                        </p:tgtEl>
                                        <p:attrNameLst>
                                          <p:attrName>style.visibility</p:attrName>
                                        </p:attrNameLst>
                                      </p:cBhvr>
                                      <p:to>
                                        <p:strVal val="visible"/>
                                      </p:to>
                                    </p:set>
                                    <p:animEffect transition="in" filter="wipe(down)">
                                      <p:cBhvr>
                                        <p:cTn id="37" dur="500"/>
                                        <p:tgtEl>
                                          <p:spTgt spid="68"/>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67"/>
                                        </p:tgtEl>
                                        <p:attrNameLst>
                                          <p:attrName>style.visibility</p:attrName>
                                        </p:attrNameLst>
                                      </p:cBhvr>
                                      <p:to>
                                        <p:strVal val="visible"/>
                                      </p:to>
                                    </p:set>
                                    <p:animEffect transition="in" filter="wipe(down)">
                                      <p:cBhvr>
                                        <p:cTn id="42" dur="500"/>
                                        <p:tgtEl>
                                          <p:spTgt spid="6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72"/>
                                        </p:tgtEl>
                                        <p:attrNameLst>
                                          <p:attrName>style.visibility</p:attrName>
                                        </p:attrNameLst>
                                      </p:cBhvr>
                                      <p:to>
                                        <p:strVal val="visible"/>
                                      </p:to>
                                    </p:set>
                                    <p:animEffect transition="in" filter="wipe(down)">
                                      <p:cBhvr>
                                        <p:cTn id="47" dur="500"/>
                                        <p:tgtEl>
                                          <p:spTgt spid="7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71"/>
                                        </p:tgtEl>
                                        <p:attrNameLst>
                                          <p:attrName>style.visibility</p:attrName>
                                        </p:attrNameLst>
                                      </p:cBhvr>
                                      <p:to>
                                        <p:strVal val="visible"/>
                                      </p:to>
                                    </p:set>
                                    <p:animEffect transition="in" filter="wipe(down)">
                                      <p:cBhvr>
                                        <p:cTn id="52"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3" grpId="0"/>
      <p:bldP spid="64" grpId="0"/>
      <p:bldP spid="65" grpId="0"/>
      <p:bldP spid="66" grpId="0"/>
      <p:bldP spid="67" grpId="0"/>
      <p:bldP spid="68" grpId="0"/>
      <p:bldP spid="71" grpId="0"/>
      <p:bldP spid="7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5469255"/>
            <a:ext cx="6397625" cy="67691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世界物质统一性原理</a:t>
            </a:r>
          </a:p>
        </p:txBody>
      </p:sp>
      <p:sp>
        <p:nvSpPr>
          <p:cNvPr id="14" name="矩形 13"/>
          <p:cNvSpPr/>
          <p:nvPr/>
        </p:nvSpPr>
        <p:spPr>
          <a:xfrm>
            <a:off x="1487253" y="4488805"/>
            <a:ext cx="2846705"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2</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882290" y="5499640"/>
            <a:ext cx="2109923" cy="5486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86683" tIns="43341" rIns="86683" bIns="43341" rtlCol="0" anchor="ctr"/>
          <a:lstStyle/>
          <a:p>
            <a:pPr algn="ctr">
              <a:lnSpc>
                <a:spcPct val="120000"/>
              </a:lnSpc>
            </a:pPr>
            <a:endParaRPr lang="en-GB" sz="1865" dirty="0">
              <a:latin typeface="Arial" panose="020B0604020202020204"/>
              <a:ea typeface="微软雅黑" panose="020B0503020204020204" pitchFamily="34" charset="-122"/>
              <a:cs typeface="+mn-ea"/>
              <a:sym typeface="Arial" panose="020B0604020202020204"/>
            </a:endParaRPr>
          </a:p>
        </p:txBody>
      </p:sp>
      <p:sp>
        <p:nvSpPr>
          <p:cNvPr id="21" name="Rectangle 20"/>
          <p:cNvSpPr/>
          <p:nvPr/>
        </p:nvSpPr>
        <p:spPr>
          <a:xfrm>
            <a:off x="2992212" y="5499640"/>
            <a:ext cx="3432141" cy="5486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86683" tIns="43341" rIns="86683" bIns="43341" rtlCol="0" anchor="ctr"/>
          <a:lstStyle/>
          <a:p>
            <a:pPr algn="ctr">
              <a:lnSpc>
                <a:spcPct val="120000"/>
              </a:lnSpc>
            </a:pPr>
            <a:endParaRPr lang="en-GB" sz="1865" dirty="0">
              <a:latin typeface="Arial" panose="020B0604020202020204"/>
              <a:ea typeface="微软雅黑" panose="020B0503020204020204" pitchFamily="34" charset="-122"/>
              <a:cs typeface="+mn-ea"/>
              <a:sym typeface="Arial" panose="020B0604020202020204"/>
            </a:endParaRPr>
          </a:p>
        </p:txBody>
      </p:sp>
      <p:sp>
        <p:nvSpPr>
          <p:cNvPr id="22" name="Rectangle 21"/>
          <p:cNvSpPr/>
          <p:nvPr/>
        </p:nvSpPr>
        <p:spPr>
          <a:xfrm>
            <a:off x="6424355" y="5499640"/>
            <a:ext cx="4782489" cy="54861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86683" tIns="43341" rIns="86683" bIns="43341" rtlCol="0" anchor="ctr"/>
          <a:lstStyle/>
          <a:p>
            <a:pPr algn="ctr">
              <a:lnSpc>
                <a:spcPct val="120000"/>
              </a:lnSpc>
            </a:pPr>
            <a:endParaRPr lang="en-GB" sz="1865" dirty="0">
              <a:latin typeface="Arial" panose="020B0604020202020204"/>
              <a:ea typeface="微软雅黑" panose="020B0503020204020204" pitchFamily="34" charset="-122"/>
              <a:cs typeface="+mn-ea"/>
              <a:sym typeface="Arial" panose="020B0604020202020204"/>
            </a:endParaRPr>
          </a:p>
        </p:txBody>
      </p:sp>
      <p:sp>
        <p:nvSpPr>
          <p:cNvPr id="23" name="Freeform 22"/>
          <p:cNvSpPr>
            <a:spLocks noEditPoints="1"/>
          </p:cNvSpPr>
          <p:nvPr/>
        </p:nvSpPr>
        <p:spPr bwMode="auto">
          <a:xfrm>
            <a:off x="9330133" y="709470"/>
            <a:ext cx="536377" cy="569931"/>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accent3"/>
          </a:solidFill>
          <a:ln>
            <a:noFill/>
          </a:ln>
        </p:spPr>
        <p:txBody>
          <a:bodyPr vert="horz" wrap="square" lIns="91413" tIns="45708" rIns="91413" bIns="4570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35" dirty="0">
              <a:solidFill>
                <a:prstClr val="black"/>
              </a:solidFill>
              <a:latin typeface="Arial" panose="020B0604020202020204"/>
              <a:ea typeface="微软雅黑" panose="020B0503020204020204" pitchFamily="34" charset="-122"/>
              <a:cs typeface="+mn-ea"/>
              <a:sym typeface="Arial" panose="020B0604020202020204"/>
            </a:endParaRPr>
          </a:p>
        </p:txBody>
      </p:sp>
      <p:sp>
        <p:nvSpPr>
          <p:cNvPr id="24" name="Freeform 23"/>
          <p:cNvSpPr>
            <a:spLocks noEditPoints="1"/>
          </p:cNvSpPr>
          <p:nvPr/>
        </p:nvSpPr>
        <p:spPr bwMode="auto">
          <a:xfrm>
            <a:off x="5767751" y="709344"/>
            <a:ext cx="656501" cy="530819"/>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accent2"/>
          </a:solidFill>
          <a:ln>
            <a:noFill/>
          </a:ln>
        </p:spPr>
        <p:txBody>
          <a:bodyPr vert="horz" wrap="square" lIns="91413" tIns="45708" rIns="91413" bIns="4570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35" dirty="0">
              <a:solidFill>
                <a:prstClr val="black"/>
              </a:solidFill>
              <a:latin typeface="Arial" panose="020B0604020202020204"/>
              <a:ea typeface="微软雅黑" panose="020B0503020204020204" pitchFamily="34" charset="-122"/>
              <a:cs typeface="+mn-ea"/>
              <a:sym typeface="Arial" panose="020B0604020202020204"/>
            </a:endParaRPr>
          </a:p>
        </p:txBody>
      </p:sp>
      <p:sp>
        <p:nvSpPr>
          <p:cNvPr id="25" name="Freeform 24"/>
          <p:cNvSpPr>
            <a:spLocks noEditPoints="1"/>
          </p:cNvSpPr>
          <p:nvPr/>
        </p:nvSpPr>
        <p:spPr bwMode="auto">
          <a:xfrm>
            <a:off x="1897475" y="597589"/>
            <a:ext cx="438599" cy="642569"/>
          </a:xfrm>
          <a:custGeom>
            <a:avLst/>
            <a:gdLst>
              <a:gd name="T0" fmla="*/ 16 w 73"/>
              <a:gd name="T1" fmla="*/ 77 h 107"/>
              <a:gd name="T2" fmla="*/ 57 w 73"/>
              <a:gd name="T3" fmla="*/ 77 h 107"/>
              <a:gd name="T4" fmla="*/ 52 w 73"/>
              <a:gd name="T5" fmla="*/ 101 h 107"/>
              <a:gd name="T6" fmla="*/ 45 w 73"/>
              <a:gd name="T7" fmla="*/ 101 h 107"/>
              <a:gd name="T8" fmla="*/ 37 w 73"/>
              <a:gd name="T9" fmla="*/ 107 h 107"/>
              <a:gd name="T10" fmla="*/ 29 w 73"/>
              <a:gd name="T11" fmla="*/ 101 h 107"/>
              <a:gd name="T12" fmla="*/ 21 w 73"/>
              <a:gd name="T13" fmla="*/ 101 h 107"/>
              <a:gd name="T14" fmla="*/ 16 w 73"/>
              <a:gd name="T15" fmla="*/ 77 h 107"/>
              <a:gd name="T16" fmla="*/ 51 w 73"/>
              <a:gd name="T17" fmla="*/ 29 h 107"/>
              <a:gd name="T18" fmla="*/ 52 w 73"/>
              <a:gd name="T19" fmla="*/ 35 h 107"/>
              <a:gd name="T20" fmla="*/ 51 w 73"/>
              <a:gd name="T21" fmla="*/ 37 h 107"/>
              <a:gd name="T22" fmla="*/ 53 w 73"/>
              <a:gd name="T23" fmla="*/ 38 h 107"/>
              <a:gd name="T24" fmla="*/ 52 w 73"/>
              <a:gd name="T25" fmla="*/ 42 h 107"/>
              <a:gd name="T26" fmla="*/ 50 w 73"/>
              <a:gd name="T27" fmla="*/ 42 h 107"/>
              <a:gd name="T28" fmla="*/ 52 w 73"/>
              <a:gd name="T29" fmla="*/ 44 h 107"/>
              <a:gd name="T30" fmla="*/ 51 w 73"/>
              <a:gd name="T31" fmla="*/ 47 h 107"/>
              <a:gd name="T32" fmla="*/ 50 w 73"/>
              <a:gd name="T33" fmla="*/ 48 h 107"/>
              <a:gd name="T34" fmla="*/ 51 w 73"/>
              <a:gd name="T35" fmla="*/ 49 h 107"/>
              <a:gd name="T36" fmla="*/ 50 w 73"/>
              <a:gd name="T37" fmla="*/ 53 h 107"/>
              <a:gd name="T38" fmla="*/ 47 w 73"/>
              <a:gd name="T39" fmla="*/ 54 h 107"/>
              <a:gd name="T40" fmla="*/ 29 w 73"/>
              <a:gd name="T41" fmla="*/ 49 h 107"/>
              <a:gd name="T42" fmla="*/ 21 w 73"/>
              <a:gd name="T43" fmla="*/ 49 h 107"/>
              <a:gd name="T44" fmla="*/ 21 w 73"/>
              <a:gd name="T45" fmla="*/ 32 h 107"/>
              <a:gd name="T46" fmla="*/ 28 w 73"/>
              <a:gd name="T47" fmla="*/ 31 h 107"/>
              <a:gd name="T48" fmla="*/ 42 w 73"/>
              <a:gd name="T49" fmla="*/ 16 h 107"/>
              <a:gd name="T50" fmla="*/ 38 w 73"/>
              <a:gd name="T51" fmla="*/ 30 h 107"/>
              <a:gd name="T52" fmla="*/ 51 w 73"/>
              <a:gd name="T53" fmla="*/ 29 h 107"/>
              <a:gd name="T54" fmla="*/ 15 w 73"/>
              <a:gd name="T55" fmla="*/ 71 h 107"/>
              <a:gd name="T56" fmla="*/ 25 w 73"/>
              <a:gd name="T57" fmla="*/ 71 h 107"/>
              <a:gd name="T58" fmla="*/ 17 w 73"/>
              <a:gd name="T59" fmla="*/ 48 h 107"/>
              <a:gd name="T60" fmla="*/ 11 w 73"/>
              <a:gd name="T61" fmla="*/ 29 h 107"/>
              <a:gd name="T62" fmla="*/ 23 w 73"/>
              <a:gd name="T63" fmla="*/ 13 h 107"/>
              <a:gd name="T64" fmla="*/ 37 w 73"/>
              <a:gd name="T65" fmla="*/ 11 h 107"/>
              <a:gd name="T66" fmla="*/ 50 w 73"/>
              <a:gd name="T67" fmla="*/ 14 h 107"/>
              <a:gd name="T68" fmla="*/ 62 w 73"/>
              <a:gd name="T69" fmla="*/ 29 h 107"/>
              <a:gd name="T70" fmla="*/ 56 w 73"/>
              <a:gd name="T71" fmla="*/ 48 h 107"/>
              <a:gd name="T72" fmla="*/ 48 w 73"/>
              <a:gd name="T73" fmla="*/ 71 h 107"/>
              <a:gd name="T74" fmla="*/ 58 w 73"/>
              <a:gd name="T75" fmla="*/ 71 h 107"/>
              <a:gd name="T76" fmla="*/ 65 w 73"/>
              <a:gd name="T77" fmla="*/ 52 h 107"/>
              <a:gd name="T78" fmla="*/ 71 w 73"/>
              <a:gd name="T79" fmla="*/ 27 h 107"/>
              <a:gd name="T80" fmla="*/ 55 w 73"/>
              <a:gd name="T81" fmla="*/ 5 h 107"/>
              <a:gd name="T82" fmla="*/ 37 w 73"/>
              <a:gd name="T83" fmla="*/ 1 h 107"/>
              <a:gd name="T84" fmla="*/ 19 w 73"/>
              <a:gd name="T85" fmla="*/ 5 h 107"/>
              <a:gd name="T86" fmla="*/ 2 w 73"/>
              <a:gd name="T87" fmla="*/ 27 h 107"/>
              <a:gd name="T88" fmla="*/ 8 w 73"/>
              <a:gd name="T89" fmla="*/ 53 h 107"/>
              <a:gd name="T90" fmla="*/ 15 w 73"/>
              <a:gd name="T91" fmla="*/ 7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 h="107">
                <a:moveTo>
                  <a:pt x="16" y="77"/>
                </a:moveTo>
                <a:cubicBezTo>
                  <a:pt x="57" y="77"/>
                  <a:pt x="57" y="77"/>
                  <a:pt x="57" y="77"/>
                </a:cubicBezTo>
                <a:cubicBezTo>
                  <a:pt x="52" y="101"/>
                  <a:pt x="52" y="101"/>
                  <a:pt x="52" y="101"/>
                </a:cubicBezTo>
                <a:cubicBezTo>
                  <a:pt x="45" y="101"/>
                  <a:pt x="45" y="101"/>
                  <a:pt x="45" y="101"/>
                </a:cubicBezTo>
                <a:cubicBezTo>
                  <a:pt x="44" y="104"/>
                  <a:pt x="41" y="107"/>
                  <a:pt x="37" y="107"/>
                </a:cubicBezTo>
                <a:cubicBezTo>
                  <a:pt x="33" y="107"/>
                  <a:pt x="30" y="104"/>
                  <a:pt x="29" y="101"/>
                </a:cubicBezTo>
                <a:cubicBezTo>
                  <a:pt x="21" y="101"/>
                  <a:pt x="21" y="101"/>
                  <a:pt x="21" y="101"/>
                </a:cubicBezTo>
                <a:cubicBezTo>
                  <a:pt x="16" y="77"/>
                  <a:pt x="16" y="77"/>
                  <a:pt x="16" y="77"/>
                </a:cubicBezTo>
                <a:close/>
                <a:moveTo>
                  <a:pt x="51" y="29"/>
                </a:moveTo>
                <a:cubicBezTo>
                  <a:pt x="52" y="35"/>
                  <a:pt x="52" y="35"/>
                  <a:pt x="52" y="35"/>
                </a:cubicBezTo>
                <a:cubicBezTo>
                  <a:pt x="51" y="37"/>
                  <a:pt x="51" y="37"/>
                  <a:pt x="51" y="37"/>
                </a:cubicBezTo>
                <a:cubicBezTo>
                  <a:pt x="53" y="38"/>
                  <a:pt x="53" y="38"/>
                  <a:pt x="53" y="38"/>
                </a:cubicBezTo>
                <a:cubicBezTo>
                  <a:pt x="52" y="42"/>
                  <a:pt x="52" y="42"/>
                  <a:pt x="52" y="42"/>
                </a:cubicBezTo>
                <a:cubicBezTo>
                  <a:pt x="50" y="42"/>
                  <a:pt x="50" y="42"/>
                  <a:pt x="50" y="42"/>
                </a:cubicBezTo>
                <a:cubicBezTo>
                  <a:pt x="52" y="44"/>
                  <a:pt x="52" y="44"/>
                  <a:pt x="52" y="44"/>
                </a:cubicBezTo>
                <a:cubicBezTo>
                  <a:pt x="51" y="47"/>
                  <a:pt x="51" y="47"/>
                  <a:pt x="51" y="47"/>
                </a:cubicBezTo>
                <a:cubicBezTo>
                  <a:pt x="50" y="48"/>
                  <a:pt x="50" y="48"/>
                  <a:pt x="50" y="48"/>
                </a:cubicBezTo>
                <a:cubicBezTo>
                  <a:pt x="51" y="49"/>
                  <a:pt x="51" y="49"/>
                  <a:pt x="51" y="49"/>
                </a:cubicBezTo>
                <a:cubicBezTo>
                  <a:pt x="50" y="53"/>
                  <a:pt x="50" y="53"/>
                  <a:pt x="50" y="53"/>
                </a:cubicBezTo>
                <a:cubicBezTo>
                  <a:pt x="47" y="54"/>
                  <a:pt x="47" y="54"/>
                  <a:pt x="47" y="54"/>
                </a:cubicBezTo>
                <a:cubicBezTo>
                  <a:pt x="29" y="49"/>
                  <a:pt x="29" y="49"/>
                  <a:pt x="29" y="49"/>
                </a:cubicBezTo>
                <a:cubicBezTo>
                  <a:pt x="21" y="49"/>
                  <a:pt x="21" y="49"/>
                  <a:pt x="21" y="49"/>
                </a:cubicBezTo>
                <a:cubicBezTo>
                  <a:pt x="21" y="32"/>
                  <a:pt x="21" y="32"/>
                  <a:pt x="21" y="32"/>
                </a:cubicBezTo>
                <a:cubicBezTo>
                  <a:pt x="28" y="31"/>
                  <a:pt x="28" y="31"/>
                  <a:pt x="28" y="31"/>
                </a:cubicBezTo>
                <a:cubicBezTo>
                  <a:pt x="42" y="16"/>
                  <a:pt x="42" y="16"/>
                  <a:pt x="42" y="16"/>
                </a:cubicBezTo>
                <a:cubicBezTo>
                  <a:pt x="50" y="21"/>
                  <a:pt x="43" y="27"/>
                  <a:pt x="38" y="30"/>
                </a:cubicBezTo>
                <a:cubicBezTo>
                  <a:pt x="51" y="29"/>
                  <a:pt x="51" y="29"/>
                  <a:pt x="51" y="29"/>
                </a:cubicBezTo>
                <a:close/>
                <a:moveTo>
                  <a:pt x="15" y="71"/>
                </a:moveTo>
                <a:cubicBezTo>
                  <a:pt x="25" y="71"/>
                  <a:pt x="25" y="71"/>
                  <a:pt x="25" y="71"/>
                </a:cubicBezTo>
                <a:cubicBezTo>
                  <a:pt x="24" y="62"/>
                  <a:pt x="20" y="55"/>
                  <a:pt x="17" y="48"/>
                </a:cubicBezTo>
                <a:cubicBezTo>
                  <a:pt x="13" y="41"/>
                  <a:pt x="10" y="34"/>
                  <a:pt x="11" y="29"/>
                </a:cubicBezTo>
                <a:cubicBezTo>
                  <a:pt x="13" y="21"/>
                  <a:pt x="17" y="16"/>
                  <a:pt x="23" y="13"/>
                </a:cubicBezTo>
                <a:cubicBezTo>
                  <a:pt x="27" y="11"/>
                  <a:pt x="32" y="10"/>
                  <a:pt x="37" y="11"/>
                </a:cubicBezTo>
                <a:cubicBezTo>
                  <a:pt x="42" y="11"/>
                  <a:pt x="46" y="12"/>
                  <a:pt x="50" y="14"/>
                </a:cubicBezTo>
                <a:cubicBezTo>
                  <a:pt x="56" y="17"/>
                  <a:pt x="60" y="22"/>
                  <a:pt x="62" y="29"/>
                </a:cubicBezTo>
                <a:cubicBezTo>
                  <a:pt x="63" y="34"/>
                  <a:pt x="59" y="41"/>
                  <a:pt x="56" y="48"/>
                </a:cubicBezTo>
                <a:cubicBezTo>
                  <a:pt x="53" y="55"/>
                  <a:pt x="49" y="62"/>
                  <a:pt x="48" y="71"/>
                </a:cubicBezTo>
                <a:cubicBezTo>
                  <a:pt x="58" y="71"/>
                  <a:pt x="58" y="71"/>
                  <a:pt x="58" y="71"/>
                </a:cubicBezTo>
                <a:cubicBezTo>
                  <a:pt x="59" y="64"/>
                  <a:pt x="62" y="58"/>
                  <a:pt x="65" y="52"/>
                </a:cubicBezTo>
                <a:cubicBezTo>
                  <a:pt x="69" y="44"/>
                  <a:pt x="73" y="36"/>
                  <a:pt x="71" y="27"/>
                </a:cubicBezTo>
                <a:cubicBezTo>
                  <a:pt x="70" y="17"/>
                  <a:pt x="63" y="9"/>
                  <a:pt x="55" y="5"/>
                </a:cubicBezTo>
                <a:cubicBezTo>
                  <a:pt x="49" y="2"/>
                  <a:pt x="43" y="1"/>
                  <a:pt x="37" y="1"/>
                </a:cubicBezTo>
                <a:cubicBezTo>
                  <a:pt x="31" y="0"/>
                  <a:pt x="24" y="2"/>
                  <a:pt x="19" y="5"/>
                </a:cubicBezTo>
                <a:cubicBezTo>
                  <a:pt x="10" y="9"/>
                  <a:pt x="4" y="16"/>
                  <a:pt x="2" y="27"/>
                </a:cubicBezTo>
                <a:cubicBezTo>
                  <a:pt x="0" y="36"/>
                  <a:pt x="4" y="44"/>
                  <a:pt x="8" y="53"/>
                </a:cubicBezTo>
                <a:cubicBezTo>
                  <a:pt x="11" y="58"/>
                  <a:pt x="13" y="64"/>
                  <a:pt x="15" y="71"/>
                </a:cubicBezTo>
                <a:close/>
              </a:path>
            </a:pathLst>
          </a:custGeom>
          <a:solidFill>
            <a:schemeClr val="accent1"/>
          </a:solidFill>
          <a:ln>
            <a:noFill/>
          </a:ln>
        </p:spPr>
        <p:txBody>
          <a:bodyPr vert="horz" wrap="square" lIns="91413" tIns="45708" rIns="91413" bIns="45708"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35" dirty="0">
              <a:solidFill>
                <a:prstClr val="black"/>
              </a:solidFill>
              <a:latin typeface="Arial" panose="020B0604020202020204"/>
              <a:ea typeface="微软雅黑" panose="020B0503020204020204" pitchFamily="34" charset="-122"/>
              <a:cs typeface="+mn-ea"/>
              <a:sym typeface="Arial" panose="020B0604020202020204"/>
            </a:endParaRPr>
          </a:p>
        </p:txBody>
      </p:sp>
      <p:sp>
        <p:nvSpPr>
          <p:cNvPr id="34" name="išľíďè"/>
          <p:cNvSpPr/>
          <p:nvPr/>
        </p:nvSpPr>
        <p:spPr bwMode="auto">
          <a:xfrm>
            <a:off x="740410" y="2476500"/>
            <a:ext cx="3429635" cy="26320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人是物质自然界发展到一定阶段的产物，人从自然界分化出来，并不意味着脱离了物质世界。人的生命形态和生命活动仍然是物质的，人赖以生存的全部生活资料也只能取之于物质世界，离开了一定的物质自然环境，人类社会就不可能存在和发展。</a:t>
            </a:r>
          </a:p>
        </p:txBody>
      </p:sp>
      <p:sp>
        <p:nvSpPr>
          <p:cNvPr id="35" name="iSlíďè"/>
          <p:cNvSpPr txBox="1"/>
          <p:nvPr/>
        </p:nvSpPr>
        <p:spPr bwMode="auto">
          <a:xfrm>
            <a:off x="1099820" y="1552575"/>
            <a:ext cx="2195830" cy="667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第一，人类社会是</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物质世界的组成部分。</a:t>
            </a:r>
          </a:p>
        </p:txBody>
      </p:sp>
      <p:sp>
        <p:nvSpPr>
          <p:cNvPr id="36" name="išľíďè"/>
          <p:cNvSpPr/>
          <p:nvPr/>
        </p:nvSpPr>
        <p:spPr bwMode="auto">
          <a:xfrm>
            <a:off x="4458335" y="2548890"/>
            <a:ext cx="3152140" cy="25596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人类获取物质生活资料的实践活动虽然有意识作指导，但仍然是以物质力量改造物质力量的活动，如果仅仅停留在意识或思想的范围内，人类是无法获取物质生活资料的。</a:t>
            </a:r>
          </a:p>
        </p:txBody>
      </p:sp>
      <p:sp>
        <p:nvSpPr>
          <p:cNvPr id="38" name="iSlíďè"/>
          <p:cNvSpPr txBox="1"/>
          <p:nvPr/>
        </p:nvSpPr>
        <p:spPr bwMode="auto">
          <a:xfrm>
            <a:off x="4570730" y="1552575"/>
            <a:ext cx="2926715" cy="63944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fontScale="97500"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第二，人们获取生活资料的</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活动是物质性的活动。</a:t>
            </a:r>
          </a:p>
        </p:txBody>
      </p:sp>
      <p:sp>
        <p:nvSpPr>
          <p:cNvPr id="39" name="išľíďè"/>
          <p:cNvSpPr/>
          <p:nvPr/>
        </p:nvSpPr>
        <p:spPr bwMode="auto">
          <a:xfrm>
            <a:off x="7787005" y="2548890"/>
            <a:ext cx="3419475" cy="25603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kumimoji="0" b="0" i="0" u="none" strike="noStrike" kern="1200" cap="none" spc="0" normalizeH="0" baseline="0" noProof="0" dirty="0">
                <a:ln>
                  <a:noFill/>
                </a:ln>
                <a:solidFill>
                  <a:schemeClr val="bg2">
                    <a:lumMod val="10000"/>
                  </a:schemeClr>
                </a:solidFill>
                <a:effectLst/>
                <a:uLnTx/>
                <a:uFillTx/>
              </a:rPr>
              <a:t>生产方式是生产力和生产关系的总和。生产力是人类改造自然的物质力量，生产关系是在物质生产过程中形成的不以人的意志为转移的物质关系。物质资料的生产方式构成了人类社会存在和发展的基础，集中体现着人类社会的物质性。</a:t>
            </a:r>
          </a:p>
        </p:txBody>
      </p:sp>
      <p:sp>
        <p:nvSpPr>
          <p:cNvPr id="40" name="iSlíďè"/>
          <p:cNvSpPr txBox="1"/>
          <p:nvPr/>
        </p:nvSpPr>
        <p:spPr bwMode="auto">
          <a:xfrm>
            <a:off x="8087995" y="1552575"/>
            <a:ext cx="3284220" cy="64008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第三，人类社会存在和发展的</a:t>
            </a:r>
          </a:p>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2">
                    <a:lumMod val="10000"/>
                  </a:schemeClr>
                </a:solidFill>
                <a:effectLst/>
                <a:uLnTx/>
                <a:uFillTx/>
              </a:rPr>
              <a:t>基础是物质资料的生产方式。</a:t>
            </a:r>
          </a:p>
        </p:txBody>
      </p:sp>
    </p:spTree>
    <p:custDataLst>
      <p:tags r:id="rId1"/>
    </p:custDataLst>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p:tgtEl>
                                          <p:spTgt spid="25"/>
                                        </p:tgtEl>
                                        <p:attrNameLst>
                                          <p:attrName>ppt_y</p:attrName>
                                        </p:attrNameLst>
                                      </p:cBhvr>
                                      <p:tavLst>
                                        <p:tav tm="0">
                                          <p:val>
                                            <p:strVal val="#ppt_y+#ppt_h*1.125000"/>
                                          </p:val>
                                        </p:tav>
                                        <p:tav tm="100000">
                                          <p:val>
                                            <p:strVal val="#ppt_y"/>
                                          </p:val>
                                        </p:tav>
                                      </p:tavLst>
                                    </p:anim>
                                    <p:animEffect transition="in" filter="wipe(up)">
                                      <p:cBhvr>
                                        <p:cTn id="8" dur="500"/>
                                        <p:tgtEl>
                                          <p:spTgt spid="25"/>
                                        </p:tgtEl>
                                      </p:cBhvr>
                                    </p:animEffect>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500"/>
                                        <p:tgtEl>
                                          <p:spTgt spid="24"/>
                                        </p:tgtEl>
                                        <p:attrNameLst>
                                          <p:attrName>ppt_y</p:attrName>
                                        </p:attrNameLst>
                                      </p:cBhvr>
                                      <p:tavLst>
                                        <p:tav tm="0">
                                          <p:val>
                                            <p:strVal val="#ppt_y+#ppt_h*1.125000"/>
                                          </p:val>
                                        </p:tav>
                                        <p:tav tm="100000">
                                          <p:val>
                                            <p:strVal val="#ppt_y"/>
                                          </p:val>
                                        </p:tav>
                                      </p:tavLst>
                                    </p:anim>
                                    <p:animEffect transition="in" filter="wipe(up)">
                                      <p:cBhvr>
                                        <p:cTn id="13" dur="500"/>
                                        <p:tgtEl>
                                          <p:spTgt spid="24"/>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p:tgtEl>
                                          <p:spTgt spid="23"/>
                                        </p:tgtEl>
                                        <p:attrNameLst>
                                          <p:attrName>ppt_y</p:attrName>
                                        </p:attrNameLst>
                                      </p:cBhvr>
                                      <p:tavLst>
                                        <p:tav tm="0">
                                          <p:val>
                                            <p:strVal val="#ppt_y+#ppt_h*1.125000"/>
                                          </p:val>
                                        </p:tav>
                                        <p:tav tm="100000">
                                          <p:val>
                                            <p:strVal val="#ppt_y"/>
                                          </p:val>
                                        </p:tav>
                                      </p:tavLst>
                                    </p:anim>
                                    <p:animEffect transition="in" filter="wipe(up)">
                                      <p:cBhvr>
                                        <p:cTn id="18" dur="500"/>
                                        <p:tgtEl>
                                          <p:spTgt spid="23"/>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wipe(left)">
                                      <p:cBhvr>
                                        <p:cTn id="22" dur="500"/>
                                        <p:tgtEl>
                                          <p:spTgt spid="22"/>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wipe(left)">
                                      <p:cBhvr>
                                        <p:cTn id="26" dur="500"/>
                                        <p:tgtEl>
                                          <p:spTgt spid="21"/>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wipe(left)">
                                      <p:cBhvr>
                                        <p:cTn id="30" dur="500"/>
                                        <p:tgtEl>
                                          <p:spTgt spid="20"/>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wipe(down)">
                                      <p:cBhvr>
                                        <p:cTn id="35" dur="500"/>
                                        <p:tgtEl>
                                          <p:spTgt spid="35"/>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down)">
                                      <p:cBhvr>
                                        <p:cTn id="40" dur="500"/>
                                        <p:tgtEl>
                                          <p:spTgt spid="34"/>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down)">
                                      <p:cBhvr>
                                        <p:cTn id="45" dur="500"/>
                                        <p:tgtEl>
                                          <p:spTgt spid="38"/>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grpId="0" nodeType="click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wipe(down)">
                                      <p:cBhvr>
                                        <p:cTn id="50" dur="500"/>
                                        <p:tgtEl>
                                          <p:spTgt spid="36"/>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40"/>
                                        </p:tgtEl>
                                        <p:attrNameLst>
                                          <p:attrName>style.visibility</p:attrName>
                                        </p:attrNameLst>
                                      </p:cBhvr>
                                      <p:to>
                                        <p:strVal val="visible"/>
                                      </p:to>
                                    </p:set>
                                    <p:animEffect transition="in" filter="wipe(down)">
                                      <p:cBhvr>
                                        <p:cTn id="55" dur="500"/>
                                        <p:tgtEl>
                                          <p:spTgt spid="40"/>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wipe(down)">
                                      <p:cBhvr>
                                        <p:cTn id="6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21" grpId="0" bldLvl="0" animBg="1"/>
      <p:bldP spid="22" grpId="0" bldLvl="0" animBg="1"/>
      <p:bldP spid="23" grpId="0" bldLvl="0" animBg="1"/>
      <p:bldP spid="24" grpId="0" bldLvl="0" animBg="1"/>
      <p:bldP spid="25" grpId="0" bldLvl="0" animBg="1"/>
      <p:bldP spid="34" grpId="0"/>
      <p:bldP spid="35" grpId="0"/>
      <p:bldP spid="36" grpId="0"/>
      <p:bldP spid="38" grpId="0"/>
      <p:bldP spid="39" grpId="0"/>
      <p:bldP spid="4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0248" y="-1140506"/>
            <a:ext cx="9791504" cy="6527669"/>
          </a:xfrm>
          <a:prstGeom prst="rect">
            <a:avLst/>
          </a:prstGeom>
          <a:ln>
            <a:solidFill>
              <a:srgbClr val="4B4B4B"/>
            </a:solidFill>
          </a:ln>
        </p:spPr>
      </p:pic>
      <p:sp>
        <p:nvSpPr>
          <p:cNvPr id="21" name="流程图: 延期 20"/>
          <p:cNvSpPr/>
          <p:nvPr/>
        </p:nvSpPr>
        <p:spPr>
          <a:xfrm rot="16200000">
            <a:off x="4615318" y="-604305"/>
            <a:ext cx="2961365" cy="12192000"/>
          </a:xfrm>
          <a:prstGeom prst="flowChartDelay">
            <a:avLst/>
          </a:prstGeom>
          <a:solidFill>
            <a:schemeClr val="bg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4594225" y="5469255"/>
            <a:ext cx="6397625" cy="676910"/>
          </a:xfrm>
          <a:prstGeom prst="rect">
            <a:avLst/>
          </a:prstGeom>
          <a:effectLst>
            <a:outerShdw blurRad="50800" dist="38100" dir="2700000" algn="tl" rotWithShape="0">
              <a:prstClr val="black">
                <a:alpha val="40000"/>
              </a:prstClr>
            </a:outerShdw>
          </a:effectLst>
        </p:spPr>
        <p:txBody>
          <a:bodyPr wrap="square" lIns="0" tIns="0" rIns="0" bIns="0">
            <a:spAutoFit/>
          </a:bodyPr>
          <a:lstStyle/>
          <a:p>
            <a:pPr>
              <a:buFont typeface="Arial" panose="020B0604020202020204" pitchFamily="34" charset="0"/>
              <a:buNone/>
            </a:pPr>
            <a:r>
              <a:rPr lang="zh-CN" altLang="en-US" sz="4400" b="1" dirty="0">
                <a:solidFill>
                  <a:schemeClr val="tx1">
                    <a:lumMod val="95000"/>
                    <a:lumOff val="5000"/>
                  </a:schemeClr>
                </a:solidFill>
                <a:latin typeface="方正有猫在_GBK" panose="02000000000000000000" pitchFamily="2" charset="-122"/>
                <a:ea typeface="方正有猫在_GBK" panose="02000000000000000000" pitchFamily="2" charset="-122"/>
              </a:rPr>
              <a:t>对立统一规律的基本内容</a:t>
            </a:r>
          </a:p>
        </p:txBody>
      </p:sp>
      <p:sp>
        <p:nvSpPr>
          <p:cNvPr id="14" name="矩形 13"/>
          <p:cNvSpPr/>
          <p:nvPr/>
        </p:nvSpPr>
        <p:spPr>
          <a:xfrm>
            <a:off x="1487253" y="4488805"/>
            <a:ext cx="2846705" cy="980440"/>
          </a:xfrm>
          <a:prstGeom prst="rect">
            <a:avLst/>
          </a:prstGeom>
        </p:spPr>
        <p:txBody>
          <a:bodyPr wrap="none" anchor="ctr">
            <a:spAutoFit/>
          </a:bodyPr>
          <a:lstStyle/>
          <a:p>
            <a:pPr algn="r"/>
            <a:r>
              <a:rPr kumimoji="1" lang="en-US" altLang="zh-CN" sz="5780" spc="788" dirty="0">
                <a:latin typeface="Bernard MT Condensed" panose="02050806060905020404" pitchFamily="18" charset="0"/>
                <a:ea typeface="宋体" panose="02010600030101010101" pitchFamily="2" charset="-122"/>
              </a:rPr>
              <a:t>P</a:t>
            </a:r>
            <a:r>
              <a:rPr kumimoji="1" lang="en-US" altLang="zh-CN" sz="3680" spc="788" dirty="0">
                <a:latin typeface="Bernard MT Condensed" panose="02050806060905020404" pitchFamily="18" charset="0"/>
                <a:ea typeface="宋体" panose="02010600030101010101" pitchFamily="2" charset="-122"/>
              </a:rPr>
              <a:t>ART 3</a:t>
            </a:r>
            <a:endParaRPr lang="en-US" sz="3680" spc="788" dirty="0">
              <a:latin typeface="Bernard MT Condensed" panose="02050806060905020404" pitchFamily="18" charset="0"/>
              <a:ea typeface="宋体" panose="02010600030101010101" pitchFamily="2" charset="-122"/>
            </a:endParaRPr>
          </a:p>
        </p:txBody>
      </p:sp>
      <p:sp>
        <p:nvSpPr>
          <p:cNvPr id="15" name="矩形: 圆角 14"/>
          <p:cNvSpPr/>
          <p:nvPr/>
        </p:nvSpPr>
        <p:spPr>
          <a:xfrm>
            <a:off x="379828" y="267286"/>
            <a:ext cx="11377229" cy="6274191"/>
          </a:xfrm>
          <a:prstGeom prst="roundRect">
            <a:avLst/>
          </a:prstGeom>
          <a:noFill/>
          <a:ln w="57150">
            <a:solidFill>
              <a:schemeClr val="bg1">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 xmlns:p14="http://schemas.microsoft.com/office/powerpoint/2010/main" Requires="p14">
      <p:transition spd="slow" p14:dur="1200" advClick="0" advTm="2000">
        <p14:prism/>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strVal val="4*#ppt_w"/>
                                          </p:val>
                                        </p:tav>
                                        <p:tav tm="100000">
                                          <p:val>
                                            <p:strVal val="#ppt_w"/>
                                          </p:val>
                                        </p:tav>
                                      </p:tavLst>
                                    </p:anim>
                                    <p:anim calcmode="lin" valueType="num">
                                      <p:cBhvr>
                                        <p:cTn id="8" dur="500" fill="hold"/>
                                        <p:tgtEl>
                                          <p:spTgt spid="22"/>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ldLvl="0" animBg="1"/>
      <p:bldP spid="1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52"/>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4"/>
</p:tagLst>
</file>

<file path=ppt/tags/tag12.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5"/>
</p:tagLst>
</file>

<file path=ppt/tags/tag13.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6"/>
</p:tagLst>
</file>

<file path=ppt/tags/tag14.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7"/>
</p:tagLst>
</file>

<file path=ppt/tags/tag15.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8"/>
</p:tagLst>
</file>

<file path=ppt/tags/tag16.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9"/>
</p:tagLst>
</file>

<file path=ppt/tags/tag17.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1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19.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20.xml><?xml version="1.0" encoding="utf-8"?>
<p:tagLst xmlns:a="http://schemas.openxmlformats.org/drawingml/2006/main" xmlns:r="http://schemas.openxmlformats.org/officeDocument/2006/relationships" xmlns:p="http://schemas.openxmlformats.org/presentationml/2006/main">
  <p:tag name="PA" val="v4.0.0"/>
</p:tagLst>
</file>

<file path=ppt/tags/tag21.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1"/>
</p:tagLst>
</file>

<file path=ppt/tags/tag22.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2"/>
</p:tagLst>
</file>

<file path=ppt/tags/tag23.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3"/>
</p:tagLst>
</file>

<file path=ppt/tags/tag24.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4"/>
</p:tagLst>
</file>

<file path=ppt/tags/tag25.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5"/>
</p:tagLst>
</file>

<file path=ppt/tags/tag26.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6"/>
</p:tagLst>
</file>

<file path=ppt/tags/tag27.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7"/>
</p:tagLst>
</file>

<file path=ppt/tags/tag28.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8"/>
</p:tagLst>
</file>

<file path=ppt/tags/tag29.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9"/>
</p:tagLst>
</file>

<file path=ppt/tags/tag3.xml><?xml version="1.0" encoding="utf-8"?>
<p:tagLst xmlns:a="http://schemas.openxmlformats.org/drawingml/2006/main" xmlns:r="http://schemas.openxmlformats.org/officeDocument/2006/relationships" xmlns:p="http://schemas.openxmlformats.org/presentationml/2006/main">
  <p:tag name="TIMING" val="|4.6"/>
</p:tagLst>
</file>

<file path=ppt/tags/tag30.xml><?xml version="1.0" encoding="utf-8"?>
<p:tagLst xmlns:a="http://schemas.openxmlformats.org/drawingml/2006/main" xmlns:r="http://schemas.openxmlformats.org/officeDocument/2006/relationships" xmlns:p="http://schemas.openxmlformats.org/presentationml/2006/main">
  <p:tag name="MH" val="20160615114644"/>
  <p:tag name="MH_LIBRARY" val="GRAPHIC"/>
  <p:tag name="MH_TYPE" val="Other"/>
  <p:tag name="MH_ORDER" val="10"/>
</p:tagLst>
</file>

<file path=ppt/tags/tag31.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TIMING" val="|4.6"/>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千图网海量PPT模板www.58pic.com​​​​">
  <a:themeElements>
    <a:clrScheme name="自定义 20">
      <a:dk1>
        <a:sysClr val="windowText" lastClr="000000"/>
      </a:dk1>
      <a:lt1>
        <a:sysClr val="window" lastClr="FFFFFF"/>
      </a:lt1>
      <a:dk2>
        <a:srgbClr val="44546A"/>
      </a:dk2>
      <a:lt2>
        <a:srgbClr val="E7E6E6"/>
      </a:lt2>
      <a:accent1>
        <a:srgbClr val="3A3838"/>
      </a:accent1>
      <a:accent2>
        <a:srgbClr val="7F7F7F"/>
      </a:accent2>
      <a:accent3>
        <a:srgbClr val="262626"/>
      </a:accent3>
      <a:accent4>
        <a:srgbClr val="7F7F7F"/>
      </a:accent4>
      <a:accent5>
        <a:srgbClr val="262626"/>
      </a:accent5>
      <a:accent6>
        <a:srgbClr val="7F7F7F"/>
      </a:accent6>
      <a:hlink>
        <a:srgbClr val="262626"/>
      </a:hlink>
      <a:folHlink>
        <a:srgbClr val="7F7F7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1768</Words>
  <Application>Microsoft Office PowerPoint</Application>
  <PresentationFormat>自定义</PresentationFormat>
  <Paragraphs>399</Paragraphs>
  <Slides>54</Slides>
  <Notes>54</Notes>
  <HiddenSlides>0</HiddenSlides>
  <MMClips>2</MMClips>
  <ScaleCrop>false</ScaleCrop>
  <HeadingPairs>
    <vt:vector size="4" baseType="variant">
      <vt:variant>
        <vt:lpstr>主题</vt:lpstr>
      </vt:variant>
      <vt:variant>
        <vt:i4>1</vt:i4>
      </vt:variant>
      <vt:variant>
        <vt:lpstr>幻灯片标题</vt:lpstr>
      </vt:variant>
      <vt:variant>
        <vt:i4>54</vt:i4>
      </vt:variant>
    </vt:vector>
  </HeadingPairs>
  <TitlesOfParts>
    <vt:vector size="55" baseType="lpstr">
      <vt:lpstr>千图网海量PPT模板www.58pic.com​​​​</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lpstr>幻灯片 40</vt:lpstr>
      <vt:lpstr>幻灯片 41</vt:lpstr>
      <vt:lpstr>幻灯片 42</vt:lpstr>
      <vt:lpstr>幻灯片 43</vt:lpstr>
      <vt:lpstr>幻灯片 44</vt:lpstr>
      <vt:lpstr>幻灯片 45</vt:lpstr>
      <vt:lpstr>幻灯片 46</vt:lpstr>
      <vt:lpstr>幻灯片 47</vt:lpstr>
      <vt:lpstr>幻灯片 48</vt:lpstr>
      <vt:lpstr>幻灯片 49</vt:lpstr>
      <vt:lpstr>幻灯片 50</vt:lpstr>
      <vt:lpstr>幻灯片 51</vt:lpstr>
      <vt:lpstr>幻灯片 52</vt:lpstr>
      <vt:lpstr>幻灯片 53</vt:lpstr>
      <vt:lpstr>幻灯片 54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52</dc:title>
  <dc:creator>asus</dc:creator>
  <cp:lastModifiedBy>xd y</cp:lastModifiedBy>
  <cp:revision>46</cp:revision>
  <dcterms:created xsi:type="dcterms:W3CDTF">2018-03-01T06:37:00Z</dcterms:created>
  <dcterms:modified xsi:type="dcterms:W3CDTF">2019-05-20T08:13:30Z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2052-11.1.0.8696</vt:lpwstr>
  </property>
</Properties>
</file>

<file path=docProps/thumbnail.jpeg>
</file>